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74" r:id="rId6"/>
    <p:sldId id="25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35" autoAdjust="0"/>
    <p:restoredTop sz="94660"/>
  </p:normalViewPr>
  <p:slideViewPr>
    <p:cSldViewPr>
      <p:cViewPr varScale="1">
        <p:scale>
          <a:sx n="105" d="100"/>
          <a:sy n="105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2"/>
          <a:stretch/>
        </p:blipFill>
        <p:spPr bwMode="auto">
          <a:xfrm>
            <a:off x="0" y="991"/>
            <a:ext cx="9144000" cy="5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403648" y="5589240"/>
            <a:ext cx="6553200" cy="126876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4077072"/>
            <a:ext cx="9144000" cy="1224137"/>
          </a:xfrm>
          <a:gradFill>
            <a:gsLst>
              <a:gs pos="0">
                <a:srgbClr val="00607A"/>
              </a:gs>
              <a:gs pos="100000">
                <a:srgbClr val="00607A"/>
              </a:gs>
            </a:gsLst>
            <a:lin ang="0" scaled="1"/>
          </a:gradFill>
          <a:effectLst/>
          <a:ex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gray">
          <a:xfrm>
            <a:off x="0" y="5301209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7" y="188640"/>
            <a:ext cx="3163002" cy="722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5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8E"/>
                </a:solidFill>
              </a:defRPr>
            </a:lvl1pPr>
            <a:lvl2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2pPr>
            <a:lvl3pPr>
              <a:buClr>
                <a:srgbClr val="00607A"/>
              </a:buClr>
              <a:defRPr>
                <a:solidFill>
                  <a:srgbClr val="00708E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00708E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00708E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7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1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solidFill>
            <a:srgbClr val="00607A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737"/>
            <a:ext cx="8229600" cy="534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144000"/>
          </a:xfrm>
          <a:prstGeom prst="rect">
            <a:avLst/>
          </a:prstGeom>
          <a:solidFill>
            <a:srgbClr val="A9C6CC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53336"/>
            <a:ext cx="1578826" cy="360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63538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l"/>
        <a:defRPr sz="3200">
          <a:solidFill>
            <a:srgbClr val="00607A"/>
          </a:solidFill>
          <a:latin typeface="+mn-lt"/>
          <a:ea typeface="+mn-ea"/>
          <a:cs typeface="+mn-cs"/>
        </a:defRPr>
      </a:lvl1pPr>
      <a:lvl2pPr marL="715963" indent="-352425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n"/>
        <a:defRPr sz="2800">
          <a:solidFill>
            <a:srgbClr val="00607A"/>
          </a:solidFill>
          <a:latin typeface="+mn-lt"/>
        </a:defRPr>
      </a:lvl2pPr>
      <a:lvl3pPr marL="1079500" indent="-363538" algn="l" rtl="0" eaLnBrk="1" fontAlgn="base" hangingPunct="1">
        <a:spcBef>
          <a:spcPct val="20000"/>
        </a:spcBef>
        <a:spcAft>
          <a:spcPct val="0"/>
        </a:spcAft>
        <a:buClr>
          <a:srgbClr val="00607A"/>
        </a:buClr>
        <a:buFont typeface="Wingdings" pitchFamily="2" charset="2"/>
        <a:buChar char="u"/>
        <a:defRPr sz="2400">
          <a:solidFill>
            <a:srgbClr val="00607A"/>
          </a:solidFill>
          <a:latin typeface="+mn-lt"/>
        </a:defRPr>
      </a:lvl3pPr>
      <a:lvl4pPr marL="1431925" indent="-352425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607A"/>
          </a:solidFill>
          <a:latin typeface="+mn-lt"/>
        </a:defRPr>
      </a:lvl4pPr>
      <a:lvl5pPr marL="1795463" indent="-3635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607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5517232"/>
            <a:ext cx="6480720" cy="1124744"/>
          </a:xfrm>
        </p:spPr>
        <p:txBody>
          <a:bodyPr/>
          <a:lstStyle/>
          <a:p>
            <a:r>
              <a:rPr lang="zh-CN" altLang="en-US" dirty="0" smtClean="0"/>
              <a:t>荣国平</a:t>
            </a:r>
            <a:endParaRPr lang="en-US" altLang="zh-CN" dirty="0" smtClean="0"/>
          </a:p>
          <a:p>
            <a:r>
              <a:rPr lang="en-US" altLang="zh-CN" dirty="0" smtClean="0"/>
              <a:t>2016-4-19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zh-CN" altLang="en-US" dirty="0" smtClean="0"/>
              <a:t>软</a:t>
            </a:r>
            <a:r>
              <a:rPr lang="zh-CN" altLang="en-US" dirty="0"/>
              <a:t>件工</a:t>
            </a:r>
            <a:r>
              <a:rPr lang="zh-CN" altLang="en-US" dirty="0" smtClean="0"/>
              <a:t>程的再思考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7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 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关于估算和估算模型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要估算什么？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为什么要估算？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估算模型的价值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历史数据的价值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一些常识正确吗？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1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507288" cy="5348064"/>
          </a:xfrm>
        </p:spPr>
        <p:txBody>
          <a:bodyPr/>
          <a:lstStyle/>
          <a:p>
            <a:r>
              <a:rPr lang="zh-CN" altLang="en-US" dirty="0" smtClean="0"/>
              <a:t>关于软件过程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对于一个特定的软件项目，该选择什么样的过程？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能行的过程应该包含哪些方面？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敏捷？非敏捷？还是其他？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9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准备阶段：收集证据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学术报告</a:t>
            </a:r>
            <a:endParaRPr lang="en-US" altLang="zh-CN" dirty="0" smtClean="0"/>
          </a:p>
          <a:p>
            <a:r>
              <a:rPr lang="zh-CN" altLang="en-US" dirty="0" smtClean="0"/>
              <a:t>博客观点</a:t>
            </a:r>
            <a:endParaRPr lang="en-US" altLang="zh-CN" dirty="0" smtClean="0"/>
          </a:p>
          <a:p>
            <a:r>
              <a:rPr lang="zh-CN" altLang="en-US" dirty="0" smtClean="0"/>
              <a:t>主流论坛</a:t>
            </a:r>
            <a:endParaRPr lang="en-US" altLang="zh-CN" dirty="0" smtClean="0"/>
          </a:p>
          <a:p>
            <a:r>
              <a:rPr lang="zh-CN" altLang="en-US" dirty="0" smtClean="0"/>
              <a:t>其他具备一定权威的来源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准备阶段</a:t>
            </a:r>
            <a:r>
              <a:rPr lang="zh-CN" altLang="en-US" dirty="0" smtClean="0"/>
              <a:t>：形成主要观点和解释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每个小问题都整理成有条理的文章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班级形式讨论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原则</a:t>
            </a:r>
            <a:r>
              <a:rPr lang="zh-CN" altLang="en-US" dirty="0" smtClean="0">
                <a:solidFill>
                  <a:srgbClr val="FF0000"/>
                </a:solidFill>
              </a:rPr>
              <a:t>上鼓励同学们主动上台讲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必要时，参考学号选择多个小组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8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579296" cy="5348064"/>
          </a:xfrm>
        </p:spPr>
        <p:txBody>
          <a:bodyPr/>
          <a:lstStyle/>
          <a:p>
            <a:r>
              <a:rPr lang="zh-CN" altLang="en-US" dirty="0" smtClean="0"/>
              <a:t>就上述题目形成学期论文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对软</a:t>
            </a:r>
            <a:r>
              <a:rPr lang="zh-CN" altLang="en-US" dirty="0" smtClean="0"/>
              <a:t>件工</a:t>
            </a:r>
            <a:r>
              <a:rPr lang="zh-CN" altLang="en-US" dirty="0" smtClean="0"/>
              <a:t>程的再思考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自己收集资料过程中形成的观点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课堂讨论过程中形成的观点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改进之后的形成的观点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 smtClean="0"/>
              <a:t>他补充信息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822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7"/>
            <a:ext cx="9108504" cy="5348064"/>
          </a:xfrm>
        </p:spPr>
        <p:txBody>
          <a:bodyPr/>
          <a:lstStyle/>
          <a:p>
            <a:r>
              <a:rPr lang="zh-CN" altLang="en-US" dirty="0" smtClean="0"/>
              <a:t>考核方式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课堂</a:t>
            </a:r>
            <a:r>
              <a:rPr lang="en-US" altLang="zh-CN" dirty="0" smtClean="0"/>
              <a:t>Presentation + </a:t>
            </a:r>
            <a:r>
              <a:rPr lang="zh-CN" altLang="en-US" dirty="0" smtClean="0"/>
              <a:t>课程论文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总成绩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50%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期末考试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约占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鼓励机制</a:t>
            </a:r>
            <a:endParaRPr lang="en-US" altLang="zh-CN" dirty="0" smtClean="0"/>
          </a:p>
          <a:p>
            <a:pPr lvl="1"/>
            <a:r>
              <a:rPr lang="zh-CN" altLang="en-US" dirty="0"/>
              <a:t>主</a:t>
            </a:r>
            <a:r>
              <a:rPr lang="zh-CN" altLang="en-US" dirty="0" smtClean="0"/>
              <a:t>动上台讲，考评成绩上浮</a:t>
            </a:r>
            <a:r>
              <a:rPr lang="en-US" altLang="zh-CN" dirty="0" smtClean="0"/>
              <a:t>20%</a:t>
            </a:r>
          </a:p>
          <a:p>
            <a:pPr lvl="2"/>
            <a:r>
              <a:rPr lang="zh-CN" altLang="en-US" dirty="0" smtClean="0"/>
              <a:t>请提前一周跟我联系</a:t>
            </a:r>
            <a:r>
              <a:rPr lang="zh-CN" altLang="en-US" dirty="0"/>
              <a:t>试</a:t>
            </a:r>
            <a:r>
              <a:rPr lang="zh-CN" altLang="en-US" dirty="0" smtClean="0"/>
              <a:t>讲和改进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6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不要直接照抄网络上的文字</a:t>
            </a:r>
            <a:endParaRPr lang="en-US" altLang="zh-CN" dirty="0" smtClean="0"/>
          </a:p>
          <a:p>
            <a:r>
              <a:rPr lang="zh-CN" altLang="en-US" dirty="0" smtClean="0"/>
              <a:t>不要不假思索</a:t>
            </a:r>
            <a:r>
              <a:rPr lang="zh-CN" altLang="en-US" dirty="0"/>
              <a:t>接受</a:t>
            </a:r>
            <a:r>
              <a:rPr lang="zh-CN" altLang="en-US" dirty="0" smtClean="0"/>
              <a:t>别人的观点</a:t>
            </a:r>
            <a:endParaRPr lang="en-US" altLang="zh-CN" dirty="0" smtClean="0"/>
          </a:p>
          <a:p>
            <a:r>
              <a:rPr lang="zh-CN" altLang="en-US" dirty="0" smtClean="0"/>
              <a:t>注意综合各方面的观点来形成自己的思路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没有银弹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中的软件开发本质难题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建议多看论文资料（通常质量较高）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注意每种观点相应的</a:t>
            </a:r>
            <a:r>
              <a:rPr lang="en-US" altLang="zh-CN" dirty="0" smtClean="0"/>
              <a:t>Context</a:t>
            </a:r>
          </a:p>
          <a:p>
            <a:r>
              <a:rPr lang="zh-CN" altLang="en-US" dirty="0" smtClean="0"/>
              <a:t>不要抄袭！！！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4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dirty="0" smtClean="0"/>
              <a:t>组织形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些参考背景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9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7"/>
            <a:ext cx="8928992" cy="5348064"/>
          </a:xfrm>
        </p:spPr>
        <p:txBody>
          <a:bodyPr/>
          <a:lstStyle/>
          <a:p>
            <a:r>
              <a:rPr lang="zh-CN" altLang="en-US" dirty="0"/>
              <a:t>经历</a:t>
            </a:r>
            <a:r>
              <a:rPr lang="zh-CN" altLang="en-US" dirty="0" smtClean="0"/>
              <a:t>过实际软件开发之后，容易产生一些困惑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为什么实际的做法与书本上的东西差别很大？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软件工程有用吗？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实际开发需要用到软件工程吗？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哪些情况下需要呢？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i="1" dirty="0" smtClean="0">
                <a:solidFill>
                  <a:srgbClr val="FF0000"/>
                </a:solidFill>
              </a:rPr>
              <a:t>软件人员深信的很多东西其实是错误的，对这些东西的认识、理解和讨论有助于加深对学科的理解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18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229600" cy="5832648"/>
          </a:xfrm>
        </p:spPr>
        <p:txBody>
          <a:bodyPr/>
          <a:lstStyle/>
          <a:p>
            <a:r>
              <a:rPr lang="zh-CN" altLang="en-US" dirty="0" smtClean="0"/>
              <a:t>准备阶段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人一组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</a:t>
            </a:r>
            <a:r>
              <a:rPr lang="zh-CN" altLang="en-US" dirty="0" smtClean="0"/>
              <a:t>定主题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收集证据（各种公开发表的材料）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形成主要观点和解</a:t>
            </a:r>
            <a:r>
              <a:rPr lang="zh-CN" altLang="en-US" dirty="0" smtClean="0"/>
              <a:t>释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</a:t>
            </a:r>
            <a:r>
              <a:rPr lang="zh-CN" altLang="en-US" dirty="0" smtClean="0">
                <a:solidFill>
                  <a:srgbClr val="FF0000"/>
                </a:solidFill>
              </a:rPr>
              <a:t>炼和汇聚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讨</a:t>
            </a:r>
            <a:r>
              <a:rPr lang="zh-CN" altLang="en-US" dirty="0" smtClean="0"/>
              <a:t>论阶段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逐项提出观点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班级形式的讨论</a:t>
            </a:r>
            <a:endParaRPr lang="en-US" altLang="zh-CN" dirty="0" smtClean="0"/>
          </a:p>
          <a:p>
            <a:r>
              <a:rPr lang="zh-CN" altLang="en-US" dirty="0" smtClean="0"/>
              <a:t>汇总阶段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形成了哪些新的理</a:t>
            </a:r>
            <a:r>
              <a:rPr lang="zh-CN" altLang="en-US" dirty="0" smtClean="0"/>
              <a:t>解？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3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号开始</a:t>
            </a:r>
            <a:endParaRPr lang="en-US" altLang="zh-CN" dirty="0"/>
          </a:p>
          <a:p>
            <a:pPr fontAlgn="t"/>
            <a:r>
              <a:rPr lang="zh-CN" altLang="zh-CN" b="1" dirty="0" smtClean="0"/>
              <a:t>主</a:t>
            </a:r>
            <a:r>
              <a:rPr lang="zh-CN" altLang="zh-CN" b="1" dirty="0"/>
              <a:t>题（暂定）</a:t>
            </a:r>
            <a:endParaRPr lang="zh-CN" altLang="zh-CN" dirty="0"/>
          </a:p>
          <a:p>
            <a:pPr lvl="1" fontAlgn="t"/>
            <a:r>
              <a:rPr lang="zh-CN" altLang="zh-CN" dirty="0" smtClean="0"/>
              <a:t>开</a:t>
            </a:r>
            <a:r>
              <a:rPr lang="zh-CN" altLang="zh-CN" dirty="0"/>
              <a:t>源软件开发</a:t>
            </a:r>
          </a:p>
          <a:p>
            <a:pPr lvl="1" fontAlgn="t"/>
            <a:r>
              <a:rPr lang="zh-CN" altLang="zh-CN" dirty="0"/>
              <a:t>敏捷</a:t>
            </a:r>
          </a:p>
          <a:p>
            <a:pPr lvl="1" fontAlgn="t"/>
            <a:r>
              <a:rPr lang="zh-CN" altLang="zh-CN" dirty="0"/>
              <a:t>测试</a:t>
            </a:r>
          </a:p>
          <a:p>
            <a:pPr lvl="1" fontAlgn="t"/>
            <a:r>
              <a:rPr lang="zh-CN" altLang="zh-CN" dirty="0"/>
              <a:t>估算</a:t>
            </a:r>
          </a:p>
          <a:p>
            <a:pPr lvl="1" fontAlgn="t"/>
            <a:r>
              <a:rPr lang="zh-CN" altLang="zh-CN" dirty="0"/>
              <a:t>软件过程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5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准备阶段：一些提示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《人月神话》一书的作者提出了软件开发四个本质困难：即复杂性、不可见、易变性和非一致性。这些本质特征决定了软件项目研发往往极易失败。因此，相应的软件工程作为一个学科而言，必须解决上述挑战。尽管没有彻底解决，但是，我们还是在探索的过程中积累了很多经验。</a:t>
            </a:r>
          </a:p>
          <a:p>
            <a:pPr lvl="1"/>
            <a:r>
              <a:rPr lang="en-US" altLang="zh-CN" sz="1600" dirty="0" smtClean="0"/>
              <a:t>1</a:t>
            </a:r>
            <a:r>
              <a:rPr lang="zh-CN" altLang="zh-CN" sz="1600" dirty="0"/>
              <a:t>）探究发展历史，特别是哪些大师级的人物和他们的经典工作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2</a:t>
            </a:r>
            <a:r>
              <a:rPr lang="zh-CN" altLang="zh-CN" sz="1600" dirty="0"/>
              <a:t>）指出该技术、方法或者理论如何解决软件开发的本质难题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3</a:t>
            </a:r>
            <a:r>
              <a:rPr lang="zh-CN" altLang="zh-CN" sz="1600" dirty="0"/>
              <a:t>）该技术、方法或者理论最新发展进展，特别关注，为什么会有这些进展，这些进展如何解决上述基本问题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2000" dirty="0"/>
              <a:t>《</a:t>
            </a:r>
            <a:r>
              <a:rPr lang="zh-CN" altLang="en-US" sz="2000" dirty="0"/>
              <a:t>软件工程的事实与谬误</a:t>
            </a:r>
            <a:r>
              <a:rPr lang="en-US" altLang="zh-CN" sz="2000" dirty="0"/>
              <a:t>》</a:t>
            </a:r>
            <a:r>
              <a:rPr lang="zh-CN" altLang="en-US" sz="2000" dirty="0"/>
              <a:t>一书既提出一些被忽视的事实，又提出一些被广泛接受和推崇的谬误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有一些是错误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有一些不是错误，但是被夸大了作用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有一些是正确的东西，但是被错误地放弃了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05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关于开源软件的神话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高开发效率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高强度测试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6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关于敏捷方法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拥抱变更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高质量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高适应性</a:t>
            </a:r>
            <a:endParaRPr lang="en-US" altLang="zh-CN" dirty="0" smtClean="0"/>
          </a:p>
          <a:p>
            <a:pPr lvl="1"/>
            <a:r>
              <a:rPr lang="zh-CN" altLang="en-US" dirty="0"/>
              <a:t>结</a:t>
            </a:r>
            <a:r>
              <a:rPr lang="zh-CN" altLang="en-US" dirty="0" smtClean="0"/>
              <a:t>对编程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TDD</a:t>
            </a:r>
          </a:p>
          <a:p>
            <a:pPr lvl="1"/>
            <a:r>
              <a:rPr lang="zh-CN" altLang="en-US" dirty="0" smtClean="0"/>
              <a:t>代码共同拥有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SCRUM</a:t>
            </a:r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1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自动化测试工具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众测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901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owerPoint Templat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211</TotalTime>
  <Words>1092</Words>
  <Application>Microsoft Office PowerPoint</Application>
  <PresentationFormat>全屏显示(4:3)</PresentationFormat>
  <Paragraphs>113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PowerPoint Template</vt:lpstr>
      <vt:lpstr>对软件工程的再思考</vt:lpstr>
      <vt:lpstr>内容安排</vt:lpstr>
      <vt:lpstr>目的</vt:lpstr>
      <vt:lpstr>组织形式</vt:lpstr>
      <vt:lpstr>时间安排</vt:lpstr>
      <vt:lpstr>准备阶段：一些提示</vt:lpstr>
      <vt:lpstr>题目 1</vt:lpstr>
      <vt:lpstr>题目 2</vt:lpstr>
      <vt:lpstr>题目 3</vt:lpstr>
      <vt:lpstr>题目 4</vt:lpstr>
      <vt:lpstr>题目 5</vt:lpstr>
      <vt:lpstr>准备阶段：收集证据</vt:lpstr>
      <vt:lpstr>准备阶段：形成主要观点和解释</vt:lpstr>
      <vt:lpstr>讨论阶段</vt:lpstr>
      <vt:lpstr>汇总阶段</vt:lpstr>
      <vt:lpstr>考核方式</vt:lpstr>
      <vt:lpstr>Tips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课程实践介绍</dc:title>
  <dc:creator>rong guoping</dc:creator>
  <cp:lastModifiedBy>user</cp:lastModifiedBy>
  <cp:revision>52</cp:revision>
  <dcterms:created xsi:type="dcterms:W3CDTF">2012-09-28T01:22:49Z</dcterms:created>
  <dcterms:modified xsi:type="dcterms:W3CDTF">2016-04-18T11:23:27Z</dcterms:modified>
</cp:coreProperties>
</file>