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62" r:id="rId9"/>
    <p:sldId id="276" r:id="rId10"/>
    <p:sldId id="277" r:id="rId11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55A0F4-67A8-4DDF-B72F-F078B64BFF36}" type="datetime1">
              <a:rPr lang="ro-RO" smtClean="0"/>
              <a:t>03.04.2023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3D40-B89D-443E-A396-B604801B68BE}" type="datetime1">
              <a:rPr lang="ro-RO" noProof="0" smtClean="0"/>
              <a:pPr/>
              <a:t>03.04.2023</a:t>
            </a:fld>
            <a:endParaRPr lang="ro-RO" noProof="0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 dirty="0"/>
              <a:t>Editați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894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4982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o-RO" smtClean="0"/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zitiv titlu cu sigl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  <p:sp>
        <p:nvSpPr>
          <p:cNvPr id="10" name="Substituent imagin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592857" y="2253996"/>
            <a:ext cx="5059349" cy="100584"/>
            <a:chOff x="3632179" y="2253996"/>
            <a:chExt cx="5059349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21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63971" y="2307679"/>
              <a:ext cx="494270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59094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509141" y="5305363"/>
            <a:ext cx="3254397" cy="100584"/>
            <a:chOff x="3506762" y="2253996"/>
            <a:chExt cx="5668705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506762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  <p:cxnSp>
          <p:nvCxnSpPr>
            <p:cNvPr id="18" name="Conector drep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31690" y="2307679"/>
              <a:ext cx="546551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999887" y="2253996"/>
              <a:ext cx="175580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ție între num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16" name="Substituent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12.345 lei</a:t>
            </a:r>
          </a:p>
        </p:txBody>
      </p:sp>
      <p:sp>
        <p:nvSpPr>
          <p:cNvPr id="34" name="Substituent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6" name="Substituent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26" name="Substituent text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6.789 lei</a:t>
            </a:r>
          </a:p>
        </p:txBody>
      </p:sp>
      <p:sp>
        <p:nvSpPr>
          <p:cNvPr id="27" name="Substituent text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28" name="Substituent text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conținut cu cerc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943482" cy="100800"/>
            <a:chOff x="-1228304" y="3240138"/>
            <a:chExt cx="3943482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2752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1437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6" name="Substituent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27" name="Substituent text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25 lei</a:t>
            </a:r>
          </a:p>
        </p:txBody>
      </p:sp>
      <p:sp>
        <p:nvSpPr>
          <p:cNvPr id="28" name="Substituent text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Secțiunea 1</a:t>
            </a:r>
            <a:br>
              <a:rPr lang="ro-RO" noProof="0" dirty="0"/>
            </a:br>
            <a:r>
              <a:rPr lang="ro-RO" noProof="0" dirty="0"/>
              <a:t>Titlu</a:t>
            </a:r>
          </a:p>
        </p:txBody>
      </p:sp>
      <p:sp>
        <p:nvSpPr>
          <p:cNvPr id="29" name="Substituent text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MILIARDE</a:t>
            </a:r>
          </a:p>
        </p:txBody>
      </p:sp>
      <p:sp>
        <p:nvSpPr>
          <p:cNvPr id="30" name="Substituent text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50 lei</a:t>
            </a:r>
          </a:p>
        </p:txBody>
      </p:sp>
      <p:sp>
        <p:nvSpPr>
          <p:cNvPr id="31" name="Substituent text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Secțiunea 1</a:t>
            </a:r>
            <a:br>
              <a:rPr lang="ro-RO" noProof="0" dirty="0"/>
            </a:br>
            <a:r>
              <a:rPr lang="ro-RO" noProof="0" dirty="0"/>
              <a:t>Titlu</a:t>
            </a:r>
          </a:p>
        </p:txBody>
      </p:sp>
      <p:sp>
        <p:nvSpPr>
          <p:cNvPr id="32" name="Substituent text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MILIARDE</a:t>
            </a:r>
          </a:p>
        </p:txBody>
      </p:sp>
      <p:sp>
        <p:nvSpPr>
          <p:cNvPr id="33" name="Substituent text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100 lei</a:t>
            </a:r>
          </a:p>
        </p:txBody>
      </p:sp>
      <p:sp>
        <p:nvSpPr>
          <p:cNvPr id="34" name="Substituent text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Secțiunea 1</a:t>
            </a:r>
            <a:br>
              <a:rPr lang="ro-RO" noProof="0" dirty="0"/>
            </a:br>
            <a:r>
              <a:rPr lang="ro-RO" noProof="0" dirty="0"/>
              <a:t>Titlu</a:t>
            </a:r>
          </a:p>
        </p:txBody>
      </p:sp>
      <p:sp>
        <p:nvSpPr>
          <p:cNvPr id="35" name="Substituent text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MILIARDE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nținuturi cu subtitr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o-RO" noProof="0" dirty="0"/>
              <a:t>FACEȚI CLIC PENTRU A EDITA TITLUL</a:t>
            </a:r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34" name="Substituent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6" name="Substituent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23" name="Substituent tex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24" name="Substituent tex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diagram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5202"/>
            <a:ext cx="3590826" cy="100800"/>
            <a:chOff x="646012" y="3240138"/>
            <a:chExt cx="1830609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80035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42523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1" name="Substituent imagine 11" descr="Cadran cu siglele concurenței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o-RO" noProof="0" dirty="0"/>
              <a:t>Concurent 2</a:t>
            </a:r>
          </a:p>
          <a:p>
            <a:pPr rtl="0"/>
            <a:r>
              <a:rPr lang="ro-RO" noProof="0" dirty="0"/>
              <a:t>Siglă</a:t>
            </a:r>
          </a:p>
        </p:txBody>
      </p:sp>
      <p:sp>
        <p:nvSpPr>
          <p:cNvPr id="22" name="Substituent imagine 11" descr="Cadran cu siglele concurenței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o-RO" noProof="0" dirty="0"/>
              <a:t>Concurent 1</a:t>
            </a:r>
          </a:p>
          <a:p>
            <a:pPr rtl="0"/>
            <a:r>
              <a:rPr lang="ro-RO" noProof="0" dirty="0"/>
              <a:t>Siglă</a:t>
            </a:r>
          </a:p>
        </p:txBody>
      </p:sp>
      <p:sp>
        <p:nvSpPr>
          <p:cNvPr id="25" name="Substituent imagine 11" descr="Cadran cu siglele concurenței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o-RO" noProof="0" dirty="0"/>
              <a:t>Concurent 3</a:t>
            </a:r>
          </a:p>
          <a:p>
            <a:pPr rtl="0"/>
            <a:r>
              <a:rPr lang="ro-RO" noProof="0" dirty="0"/>
              <a:t>Siglă</a:t>
            </a:r>
          </a:p>
        </p:txBody>
      </p:sp>
      <p:sp>
        <p:nvSpPr>
          <p:cNvPr id="26" name="Substituent imagine 11" descr="Cadran cu siglele concurenței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o-RO" noProof="0" dirty="0"/>
              <a:t>Concurent 4</a:t>
            </a:r>
          </a:p>
          <a:p>
            <a:pPr rtl="0"/>
            <a:r>
              <a:rPr lang="ro-RO" noProof="0" dirty="0" err="1"/>
              <a:t>Siglăя</a:t>
            </a:r>
            <a:endParaRPr lang="ro-RO" noProof="0" dirty="0"/>
          </a:p>
        </p:txBody>
      </p:sp>
      <p:sp>
        <p:nvSpPr>
          <p:cNvPr id="27" name="Substituent imagine 11" descr="Cadran cu siglele concurenței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o-RO" noProof="0" dirty="0"/>
              <a:t>Concurent 5</a:t>
            </a:r>
          </a:p>
          <a:p>
            <a:pPr rtl="0"/>
            <a:r>
              <a:rPr lang="ro-RO" noProof="0" dirty="0"/>
              <a:t>Siglă</a:t>
            </a:r>
          </a:p>
        </p:txBody>
      </p:sp>
      <p:sp>
        <p:nvSpPr>
          <p:cNvPr id="28" name="Substituent imagine 11" descr="Cadran cu siglele concurenței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o-RO" noProof="0" dirty="0"/>
              <a:t>Concurent 6</a:t>
            </a:r>
          </a:p>
          <a:p>
            <a:pPr rtl="0"/>
            <a:r>
              <a:rPr lang="ro-RO" noProof="0" dirty="0"/>
              <a:t>Siglă</a:t>
            </a:r>
          </a:p>
        </p:txBody>
      </p:sp>
      <p:sp>
        <p:nvSpPr>
          <p:cNvPr id="29" name="Substituent text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o-RO" noProof="0" dirty="0"/>
              <a:t>Mai scump</a:t>
            </a:r>
          </a:p>
        </p:txBody>
      </p:sp>
      <p:sp>
        <p:nvSpPr>
          <p:cNvPr id="30" name="Substituent text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o-RO" noProof="0" dirty="0"/>
              <a:t>Mai puțin accesibil</a:t>
            </a:r>
          </a:p>
        </p:txBody>
      </p:sp>
      <p:sp>
        <p:nvSpPr>
          <p:cNvPr id="31" name="Substituent text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o-RO" noProof="0" dirty="0"/>
              <a:t>Mai accesibil</a:t>
            </a:r>
          </a:p>
        </p:txBody>
      </p:sp>
      <p:sp>
        <p:nvSpPr>
          <p:cNvPr id="32" name="Substituent imagin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33" name="Substituent text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o-RO" noProof="0" dirty="0"/>
              <a:t>Mai ieftin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drept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drept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de conținut cu trei secți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455460" cy="100800"/>
            <a:chOff x="0" y="3240138"/>
            <a:chExt cx="3455460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1232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5466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stituent text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1</a:t>
            </a:r>
          </a:p>
        </p:txBody>
      </p:sp>
      <p:sp>
        <p:nvSpPr>
          <p:cNvPr id="22" name="Substituent text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2</a:t>
            </a:r>
          </a:p>
        </p:txBody>
      </p:sp>
      <p:sp>
        <p:nvSpPr>
          <p:cNvPr id="23" name="Substituent text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3</a:t>
            </a:r>
          </a:p>
        </p:txBody>
      </p: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stituent tex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0" name="Substituent tex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1" name="Substituent tex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43" name="Substituent text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4" name="Substituent text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5" name="Substituent text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46" name="Substituent text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7" name="Substituent text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8" name="Substituent text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de conținut tabel și diagram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o-RO" noProof="0" dirty="0"/>
              <a:t>FACEȚI CLIC PENTRU A EDITA TITLUL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36" name="Substituent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24" name="Substituent tex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22" name="Substituent conținut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conținut c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o-RO" noProof="0" dirty="0"/>
              <a:t>CRONOLOGIE</a:t>
            </a:r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097797" y="1375202"/>
            <a:ext cx="3094215" cy="100800"/>
            <a:chOff x="2729179" y="3240138"/>
            <a:chExt cx="1577429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79" y="3290538"/>
              <a:ext cx="155193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5522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16" name="Substituent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20XX</a:t>
            </a:r>
          </a:p>
        </p:txBody>
      </p:sp>
      <p:sp>
        <p:nvSpPr>
          <p:cNvPr id="34" name="Substituent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6" name="Substituent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32" name="Substituent text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3" name="Substituent text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5" name="Substituent text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7" name="Substituent text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8" name="Substituent text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9" name="Substituent text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0" name="Substituent text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20XX</a:t>
            </a:r>
          </a:p>
        </p:txBody>
      </p:sp>
      <p:sp>
        <p:nvSpPr>
          <p:cNvPr id="41" name="Substituent text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20XX</a:t>
            </a:r>
          </a:p>
        </p:txBody>
      </p:sp>
      <p:sp>
        <p:nvSpPr>
          <p:cNvPr id="42" name="Substituent text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352378" cy="100800"/>
            <a:chOff x="-1228304" y="3240138"/>
            <a:chExt cx="3352378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1694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232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stituent tabel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table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conținut de echip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705796" cy="100800"/>
            <a:chOff x="0" y="3240138"/>
            <a:chExt cx="2705796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7729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049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stituent tex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0" name="Substituent tex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1" name="Substituent tex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9" name="Substituent imagin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35" name="Substituent imagin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36" name="Substituent imagin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37" name="Substituent text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8" name="Substituent text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9" name="Substituent text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41" name="Substituent text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2" name="Substituent text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9" name="Substituent text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zitiv aspect conținut de echip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950838" y="1375202"/>
            <a:ext cx="4241162" cy="100800"/>
            <a:chOff x="439494" y="3240138"/>
            <a:chExt cx="2648035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61590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21805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4" name="Substituent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2" name="Substituent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cxnSp>
        <p:nvCxnSpPr>
          <p:cNvPr id="23" name="Conector drept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stituent tex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1" name="Substituent tex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42" name="Substituent imagin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cxnSp>
        <p:nvCxnSpPr>
          <p:cNvPr id="43" name="Conector drep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ubstituent text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5" name="Substituent text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47" name="Substituent text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8" name="Substituent text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50" name="Substituent text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51" name="Substituent text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sp>
        <p:nvSpPr>
          <p:cNvPr id="53" name="Substituent text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54" name="Substituent text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textul coordonator</a:t>
            </a:r>
          </a:p>
        </p:txBody>
      </p:sp>
      <p:cxnSp>
        <p:nvCxnSpPr>
          <p:cNvPr id="56" name="Conector drept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rept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ubstituent imagin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55" name="Substituent imagin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46" name="Substituent imagin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52" name="Substituent imagin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t secțiune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imagin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ro-RO" noProof="0" dirty="0"/>
              <a:t>PREZENTARE</a:t>
            </a:r>
            <a:br>
              <a:rPr lang="ro-RO" noProof="0" dirty="0"/>
            </a:br>
            <a:r>
              <a:rPr lang="ro-RO" noProof="0" dirty="0"/>
              <a:t>TITLU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2386683"/>
            <a:ext cx="4698084" cy="102440"/>
            <a:chOff x="3631690" y="2252140"/>
            <a:chExt cx="8183399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  <p:cxnSp>
          <p:nvCxnSpPr>
            <p:cNvPr id="11" name="Conector drep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9528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639510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295484"/>
            <a:ext cx="4698084" cy="100584"/>
            <a:chOff x="3631690" y="2253996"/>
            <a:chExt cx="8183393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  <p:cxnSp>
          <p:nvCxnSpPr>
            <p:cNvPr id="15" name="Conector drep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9527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63950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7" name="Subtitlu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  <p:sp>
        <p:nvSpPr>
          <p:cNvPr id="18" name="Substituent imagin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diagramă cu structură radial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stituent text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1.500.000 lei</a:t>
            </a:r>
          </a:p>
        </p:txBody>
      </p:sp>
      <p:sp>
        <p:nvSpPr>
          <p:cNvPr id="37" name="Substituent text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Titlu Categorie</a:t>
            </a:r>
          </a:p>
        </p:txBody>
      </p:sp>
      <p:sp>
        <p:nvSpPr>
          <p:cNvPr id="39" name="Substituent text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1.500.000 lei</a:t>
            </a:r>
          </a:p>
        </p:txBody>
      </p:sp>
      <p:sp>
        <p:nvSpPr>
          <p:cNvPr id="40" name="Substituent text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Titlu Categorie</a:t>
            </a:r>
          </a:p>
        </p:txBody>
      </p:sp>
      <p:sp>
        <p:nvSpPr>
          <p:cNvPr id="42" name="Substituent text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1.500.000 lei</a:t>
            </a:r>
          </a:p>
        </p:txBody>
      </p:sp>
      <p:sp>
        <p:nvSpPr>
          <p:cNvPr id="43" name="Substituent text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Titlu Categorie</a:t>
            </a:r>
          </a:p>
        </p:txBody>
      </p:sp>
      <p:sp>
        <p:nvSpPr>
          <p:cNvPr id="45" name="Substituent text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1.500.000 lei</a:t>
            </a:r>
          </a:p>
        </p:txBody>
      </p:sp>
      <p:sp>
        <p:nvSpPr>
          <p:cNvPr id="46" name="Substituent text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Titlu Categorie</a:t>
            </a:r>
          </a:p>
        </p:txBody>
      </p:sp>
      <p:sp>
        <p:nvSpPr>
          <p:cNvPr id="48" name="Substituent text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1.500.000 lei</a:t>
            </a:r>
          </a:p>
        </p:txBody>
      </p:sp>
      <p:sp>
        <p:nvSpPr>
          <p:cNvPr id="49" name="Substituent text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Titlu Categorie</a:t>
            </a:r>
          </a:p>
        </p:txBody>
      </p:sp>
      <p:sp>
        <p:nvSpPr>
          <p:cNvPr id="51" name="Substituent text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1.500.000 lei</a:t>
            </a:r>
          </a:p>
        </p:txBody>
      </p:sp>
      <p:sp>
        <p:nvSpPr>
          <p:cNvPr id="52" name="Substituent text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 dirty="0"/>
              <a:t>Titlu Categorie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12" name="Substituent diagramă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chart</a:t>
            </a:r>
            <a:endParaRPr lang="ro-RO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cxnSp>
        <p:nvCxnSpPr>
          <p:cNvPr id="41" name="Conector drept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imagine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4" name="Substituent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2" name="Substituent imagin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țumiri Aspect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21" name="Titlu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ro-RO" noProof="0" dirty="0"/>
              <a:t>VĂ MULȚUMIM!</a:t>
            </a:r>
          </a:p>
        </p:txBody>
      </p:sp>
      <p:sp>
        <p:nvSpPr>
          <p:cNvPr id="22" name="Substituent text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o-RO" noProof="0" dirty="0"/>
              <a:t>Iustin Munteanu</a:t>
            </a:r>
          </a:p>
        </p:txBody>
      </p:sp>
      <p:sp>
        <p:nvSpPr>
          <p:cNvPr id="23" name="Substituent text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o-RO" noProof="0" dirty="0"/>
              <a:t>Telefon:</a:t>
            </a:r>
          </a:p>
        </p:txBody>
      </p:sp>
      <p:sp>
        <p:nvSpPr>
          <p:cNvPr id="24" name="Substituent text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o-RO" noProof="0" dirty="0"/>
              <a:t>+7 888 999 000 11</a:t>
            </a:r>
          </a:p>
        </p:txBody>
      </p:sp>
      <p:sp>
        <p:nvSpPr>
          <p:cNvPr id="25" name="Substituent text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o-RO" noProof="0" dirty="0"/>
              <a:t>E-mail:</a:t>
            </a:r>
          </a:p>
        </p:txBody>
      </p:sp>
      <p:sp>
        <p:nvSpPr>
          <p:cNvPr id="26" name="Substituent text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o-RO" noProof="0" dirty="0"/>
              <a:t>Munteanu@vanarsdelltd.com</a:t>
            </a:r>
          </a:p>
        </p:txBody>
      </p:sp>
      <p:sp>
        <p:nvSpPr>
          <p:cNvPr id="27" name="Substituent text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o-RO" noProof="0" dirty="0"/>
              <a:t>Site web:</a:t>
            </a:r>
          </a:p>
        </p:txBody>
      </p:sp>
      <p:sp>
        <p:nvSpPr>
          <p:cNvPr id="28" name="Substituent text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o-RO" noProof="0" dirty="0"/>
              <a:t>www.vanarsdelltd.com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804913" cy="100800"/>
            <a:chOff x="808548" y="2750589"/>
            <a:chExt cx="4804913" cy="100800"/>
          </a:xfrm>
        </p:grpSpPr>
        <p:grpSp>
          <p:nvGrpSpPr>
            <p:cNvPr id="11" name="Gr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750759" cy="100800"/>
              <a:chOff x="336813" y="3240138"/>
              <a:chExt cx="3097587" cy="100800"/>
            </a:xfrm>
          </p:grpSpPr>
          <p:cxnSp>
            <p:nvCxnSpPr>
              <p:cNvPr id="12" name="Conector drep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336813" y="3285674"/>
                <a:ext cx="30471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o-RO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512660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817222" cy="105664"/>
            <a:chOff x="808548" y="2745725"/>
            <a:chExt cx="4817222" cy="105664"/>
          </a:xfrm>
        </p:grpSpPr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750759" cy="100800"/>
              <a:chOff x="336813" y="3240138"/>
              <a:chExt cx="3097587" cy="100800"/>
            </a:xfrm>
          </p:grpSpPr>
          <p:cxnSp>
            <p:nvCxnSpPr>
              <p:cNvPr id="35" name="Conector drept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336813" y="3285674"/>
                <a:ext cx="30471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o-RO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524969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conținut p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o-RO" noProof="0" dirty="0"/>
              <a:t>ANEXĂ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5367320" y="1509426"/>
            <a:ext cx="1403327" cy="100800"/>
            <a:chOff x="5345460" y="1509426"/>
            <a:chExt cx="1403327" cy="100800"/>
          </a:xfrm>
        </p:grpSpPr>
        <p:grpSp>
          <p:nvGrpSpPr>
            <p:cNvPr id="11" name="Gr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5345460" y="1509426"/>
              <a:ext cx="1395946" cy="100800"/>
              <a:chOff x="2124376" y="3240138"/>
              <a:chExt cx="910184" cy="100800"/>
            </a:xfrm>
          </p:grpSpPr>
          <p:cxnSp>
            <p:nvCxnSpPr>
              <p:cNvPr id="12" name="Conector drep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124376" y="3290538"/>
                <a:ext cx="85938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296883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o-RO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647986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conținut mărtur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o-RO" noProof="0" dirty="0"/>
              <a:t>MĂRTURII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396169" y="1375202"/>
            <a:ext cx="2795833" cy="100800"/>
            <a:chOff x="675502" y="3240138"/>
            <a:chExt cx="1745623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2" y="3290538"/>
              <a:ext cx="171276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35540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40" name="Substituent tex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Titlu client</a:t>
            </a:r>
          </a:p>
        </p:txBody>
      </p:sp>
      <p:sp>
        <p:nvSpPr>
          <p:cNvPr id="41" name="Substituent tex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Editare coordonator</a:t>
            </a:r>
            <a:br>
              <a:rPr lang="ro-RO" noProof="0" dirty="0"/>
            </a:br>
            <a:r>
              <a:rPr lang="ro-RO" noProof="0" dirty="0"/>
              <a:t>text</a:t>
            </a:r>
          </a:p>
        </p:txBody>
      </p:sp>
      <p:sp>
        <p:nvSpPr>
          <p:cNvPr id="42" name="Substituent imagin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cxnSp>
        <p:nvCxnSpPr>
          <p:cNvPr id="43" name="Conector drep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58" name="Substituent text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Titlu client</a:t>
            </a:r>
          </a:p>
        </p:txBody>
      </p:sp>
      <p:sp>
        <p:nvSpPr>
          <p:cNvPr id="59" name="Substituent text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Editare coordonator</a:t>
            </a:r>
            <a:br>
              <a:rPr lang="ro-RO" noProof="0" dirty="0"/>
            </a:br>
            <a:r>
              <a:rPr lang="ro-RO" noProof="0" dirty="0"/>
              <a:t>text</a:t>
            </a:r>
          </a:p>
        </p:txBody>
      </p:sp>
      <p:sp>
        <p:nvSpPr>
          <p:cNvPr id="60" name="Substituent imagin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cxnSp>
        <p:nvCxnSpPr>
          <p:cNvPr id="61" name="Conector drept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stituent text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64" name="Substituent text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Titlu client</a:t>
            </a:r>
          </a:p>
        </p:txBody>
      </p:sp>
      <p:sp>
        <p:nvSpPr>
          <p:cNvPr id="65" name="Substituent text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Editare coordonator</a:t>
            </a:r>
            <a:br>
              <a:rPr lang="ro-RO" noProof="0" dirty="0"/>
            </a:br>
            <a:r>
              <a:rPr lang="ro-RO" noProof="0" dirty="0"/>
              <a:t>text</a:t>
            </a:r>
          </a:p>
        </p:txBody>
      </p:sp>
      <p:sp>
        <p:nvSpPr>
          <p:cNvPr id="66" name="Substituent imagin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cxnSp>
        <p:nvCxnSpPr>
          <p:cNvPr id="67" name="Conector drept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ubstituent text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conținut de studiu de c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STUDIU DE CAZ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77785" cy="100800"/>
            <a:chOff x="-1228304" y="3240138"/>
            <a:chExt cx="3877785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97643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4868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stituent text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8" name="Substituent text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telefon mobil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o-RO" noProof="0" dirty="0"/>
              <a:t>FACEȚI CLIC PENTRU A EDITA TITLUL</a:t>
            </a:r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3" name="Substituent tex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21" name="Substituent imagin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22" name="Substituent imagin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reptunghi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1" name="Substituent text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Substituent text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Stiluri text coordonator</a:t>
            </a:r>
            <a:br>
              <a:rPr lang="ro-RO" noProof="0" dirty="0"/>
            </a:br>
            <a:r>
              <a:rPr lang="ro-RO" noProof="0" dirty="0"/>
              <a:t> </a:t>
            </a:r>
          </a:p>
        </p:txBody>
      </p:sp>
      <p:sp>
        <p:nvSpPr>
          <p:cNvPr id="23" name="Substituent text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Substituent imagin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25" name="Substituent imagin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26" name="Substituent text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Substituent text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Stiluri text coordonator</a:t>
            </a:r>
            <a:br>
              <a:rPr lang="ro-RO" noProof="0" dirty="0"/>
            </a:br>
            <a:r>
              <a:rPr lang="ro-RO" noProof="0" dirty="0"/>
              <a:t> </a:t>
            </a:r>
          </a:p>
        </p:txBody>
      </p:sp>
      <p:sp>
        <p:nvSpPr>
          <p:cNvPr id="28" name="Substituent imagin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29" name="Substituent text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Substituent text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Stiluri text coordonator</a:t>
            </a:r>
            <a:br>
              <a:rPr lang="ro-RO" noProof="0" dirty="0"/>
            </a:br>
            <a:r>
              <a:rPr lang="ro-RO" noProof="0" dirty="0"/>
              <a:t> </a:t>
            </a:r>
          </a:p>
        </p:txBody>
      </p:sp>
      <p:sp>
        <p:nvSpPr>
          <p:cNvPr id="32" name="Substituent text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Substituent text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Substituent text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1</a:t>
            </a:r>
          </a:p>
        </p:txBody>
      </p:sp>
      <p:sp>
        <p:nvSpPr>
          <p:cNvPr id="36" name="Substituent text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o-RO" noProof="0" dirty="0"/>
              <a:t>1</a:t>
            </a:r>
          </a:p>
        </p:txBody>
      </p:sp>
      <p:sp>
        <p:nvSpPr>
          <p:cNvPr id="37" name="Substituent text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o-RO" noProof="0" dirty="0"/>
              <a:t>1</a:t>
            </a:r>
          </a:p>
        </p:txBody>
      </p:sp>
      <p:sp>
        <p:nvSpPr>
          <p:cNvPr id="40" name="Substituent text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itlu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Tahoma" panose="020B060403050404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noProof="0" dirty="0"/>
              <a:t>CUM SĂ UTILIZAȚI ACEST ȘABLON</a:t>
            </a:r>
          </a:p>
        </p:txBody>
      </p:sp>
      <p:sp>
        <p:nvSpPr>
          <p:cNvPr id="41" name="Substituent imagin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31" name="Gr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drept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  <p:cxnSp>
          <p:nvCxnSpPr>
            <p:cNvPr id="18" name="Conector drep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ro-RO" noProof="0" dirty="0"/>
              <a:t>PREZENTARE</a:t>
            </a:r>
            <a:br>
              <a:rPr lang="ro-RO" noProof="0" dirty="0"/>
            </a:br>
            <a:r>
              <a:rPr lang="ro-RO" noProof="0" dirty="0"/>
              <a:t>TITLU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  <p:cxnSp>
          <p:nvCxnSpPr>
            <p:cNvPr id="11" name="Conector drep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  <p:cxnSp>
          <p:nvCxnSpPr>
            <p:cNvPr id="15" name="Conector drep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7" name="Subtitlu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 și conținut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251227" cy="100800"/>
            <a:chOff x="0" y="3240138"/>
            <a:chExt cx="3251227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8093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504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6" name="Substituent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stituent imagin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  <p:sp>
        <p:nvSpPr>
          <p:cNvPr id="7" name="Substituent conținut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8" name="Substituent conținut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  <p:sp>
        <p:nvSpPr>
          <p:cNvPr id="7" name="Substituent text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Substituent conținut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9" name="Substituent text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Substituent conținut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9" name="Substituent tex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9" name="Substituent tex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Substituent imagin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titlu, imagine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4" name="Substituent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2" name="Substituent imagin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titlu și conțin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555857" cy="100800"/>
            <a:chOff x="0" y="3240138"/>
            <a:chExt cx="2555857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49218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5505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stituent text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23" name="Substituent imagin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de conținut pictog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4" name="Substituent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4" name="Substituent imagin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22" name="Substituent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Editare stiluri de text</a:t>
            </a:r>
          </a:p>
        </p:txBody>
      </p:sp>
      <p:sp>
        <p:nvSpPr>
          <p:cNvPr id="23" name="Substituent text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24" name="Substituent imagin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25" name="Substituent text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Editare stiluri de text</a:t>
            </a:r>
          </a:p>
        </p:txBody>
      </p:sp>
      <p:sp>
        <p:nvSpPr>
          <p:cNvPr id="26" name="Substituent text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27" name="Substituent imagin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28" name="Substituent text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Editare stiluri de text</a:t>
            </a:r>
          </a:p>
        </p:txBody>
      </p:sp>
      <p:sp>
        <p:nvSpPr>
          <p:cNvPr id="29" name="Substituent text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0" name="Substituent imagin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31" name="Substituent text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Editare stiluri de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monitor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313811" cy="100800"/>
            <a:chOff x="0" y="3240138"/>
            <a:chExt cx="2313811" cy="100800"/>
          </a:xfrm>
        </p:grpSpPr>
        <p:cxnSp>
          <p:nvCxnSpPr>
            <p:cNvPr id="13" name="Conector drep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27703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21301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6" name="Substituent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stituent imagin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de conținut titlu și sub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stituent imagin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o-RO" noProof="0" dirty="0"/>
              <a:t>FACEȚI CLIC PENTRU A EDITA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11" name="Substituent imagin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886226" y="1373283"/>
            <a:ext cx="2423908" cy="100800"/>
            <a:chOff x="2929238" y="1373283"/>
            <a:chExt cx="2423908" cy="100800"/>
          </a:xfrm>
        </p:grpSpPr>
        <p:grpSp>
          <p:nvGrpSpPr>
            <p:cNvPr id="15" name="Gr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972372" y="1373283"/>
              <a:ext cx="2380774" cy="100800"/>
              <a:chOff x="-177106" y="3237441"/>
              <a:chExt cx="2380774" cy="100800"/>
            </a:xfrm>
          </p:grpSpPr>
          <p:cxnSp>
            <p:nvCxnSpPr>
              <p:cNvPr id="13" name="Conector drept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177106" y="3290538"/>
                <a:ext cx="231169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10286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o-RO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92923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pect trei conținu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noProof="0" smtClean="0"/>
              <a:t>‹#›</a:t>
            </a:fld>
            <a:endParaRPr lang="ro-RO" noProof="0" dirty="0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9" name="Substituent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0" name="Substituent imagin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294605" y="1375202"/>
            <a:ext cx="4897395" cy="100800"/>
            <a:chOff x="304632" y="3240138"/>
            <a:chExt cx="3057763" cy="100800"/>
          </a:xfrm>
        </p:grpSpPr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1404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29667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o-RO" noProof="0" dirty="0"/>
            </a:p>
          </p:txBody>
        </p:sp>
      </p:grpSp>
      <p:sp>
        <p:nvSpPr>
          <p:cNvPr id="14" name="Substituent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2" name="Substituent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16" name="Substituent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1</a:t>
            </a:r>
          </a:p>
        </p:txBody>
      </p:sp>
      <p:sp>
        <p:nvSpPr>
          <p:cNvPr id="34" name="Substituent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5" name="Substituent text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2</a:t>
            </a:r>
          </a:p>
        </p:txBody>
      </p:sp>
      <p:sp>
        <p:nvSpPr>
          <p:cNvPr id="36" name="Substituent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7" name="Substituent text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sp>
        <p:nvSpPr>
          <p:cNvPr id="38" name="Substituent text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Tahoma" panose="020B0604030504040204" pitchFamily="34" charset="0"/>
              </a:defRPr>
            </a:lvl1pPr>
          </a:lstStyle>
          <a:p>
            <a:pPr lvl="0" rtl="0"/>
            <a:r>
              <a:rPr lang="ro-RO" noProof="0" dirty="0"/>
              <a:t>3</a:t>
            </a:r>
          </a:p>
        </p:txBody>
      </p:sp>
      <p:sp>
        <p:nvSpPr>
          <p:cNvPr id="39" name="Substituent text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Editați stilurile de text coordonator</a:t>
            </a:r>
          </a:p>
        </p:txBody>
      </p: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Editați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o-RO" noProof="0" dirty="0"/>
              <a:t>DD.MM.20XX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o-RO" noProof="0" dirty="0"/>
              <a:t>ADĂUGAREA UNUI SUBSOL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cxnSp>
        <p:nvCxnSpPr>
          <p:cNvPr id="13" name="Conector drept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zfly.vn/techblog/flask-python-la-gi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www.pinterest.ph/pin/33762930331858292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hyperlink" Target="https://www.markdown.xyz/tools/reddit/" TargetMode="External"/><Relationship Id="rId5" Type="http://schemas.openxmlformats.org/officeDocument/2006/relationships/hyperlink" Target="https://logospng.org/logo-linkedin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ipsbutterflies.blogspot.com/2021/04/netflix-logo-netflix-logo-netfli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220"/>
            <a:ext cx="9144000" cy="135348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u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Python Framework</a:t>
            </a:r>
            <a:endParaRPr lang="ro-R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E72DA5B-ED71-0B1D-FD1B-0D3CE735E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1152" t="12500" r="27832" b="17821"/>
          <a:stretch/>
        </p:blipFill>
        <p:spPr>
          <a:xfrm>
            <a:off x="5180751" y="428608"/>
            <a:ext cx="1830498" cy="1749231"/>
          </a:xfrm>
          <a:prstGeom prst="roundRect">
            <a:avLst/>
          </a:prstGeom>
        </p:spPr>
      </p:pic>
      <p:sp>
        <p:nvSpPr>
          <p:cNvPr id="12" name="Subtitlu 4">
            <a:extLst>
              <a:ext uri="{FF2B5EF4-FFF2-40B4-BE49-F238E27FC236}">
                <a16:creationId xmlns:a16="http://schemas.microsoft.com/office/drawing/2014/main" id="{F581B0DF-EF01-4ACB-5416-5C19CE7B0ADB}"/>
              </a:ext>
            </a:extLst>
          </p:cNvPr>
          <p:cNvSpPr txBox="1">
            <a:spLocks/>
          </p:cNvSpPr>
          <p:nvPr/>
        </p:nvSpPr>
        <p:spPr>
          <a:xfrm>
            <a:off x="-342899" y="6459492"/>
            <a:ext cx="24003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Dunca </a:t>
            </a:r>
            <a:r>
              <a:rPr lang="en-US" sz="1800" dirty="0" err="1"/>
              <a:t>Denisa</a:t>
            </a:r>
            <a:r>
              <a:rPr lang="en-US" sz="1800" dirty="0"/>
              <a:t> 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A64BB50-FBF3-F661-1A58-23A37C076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Q/A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9E4D6-B051-821A-F18D-DEF6EDCD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ro-RO" noProof="0" smtClean="0"/>
              <a:pPr rtl="0"/>
              <a:t>10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295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A505EC2-9A48-2DA3-1B3A-63156424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ro-RO" noProof="0" smtClean="0"/>
              <a:pPr rtl="0">
                <a:spcAft>
                  <a:spcPts val="600"/>
                </a:spcAft>
              </a:pPr>
              <a:t>2</a:t>
            </a:fld>
            <a:endParaRPr lang="ro-RO" noProof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69" y="716757"/>
            <a:ext cx="3932237" cy="706438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Ce e Flask?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17633" cy="3375734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</a:t>
            </a:r>
            <a:r>
              <a:rPr lang="ro-RO" sz="20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ramework</a:t>
            </a:r>
            <a:r>
              <a:rPr lang="ro-RO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flexibil și ușor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</a:t>
            </a:r>
            <a:r>
              <a:rPr lang="ro-RO" sz="20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ezvoltare</a:t>
            </a:r>
            <a:r>
              <a:rPr lang="ro-RO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de aplicații web și API-uri în Python.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</a:t>
            </a:r>
            <a:r>
              <a:rPr lang="ro-RO" sz="20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icro-framework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Proiecte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dimensiuni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mici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si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medii</a:t>
            </a:r>
            <a:endParaRPr lang="ro-RO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5E498-1B04-D442-42B4-45A14F96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62" y="3584239"/>
            <a:ext cx="3512852" cy="2965703"/>
          </a:xfrm>
          <a:prstGeom prst="round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EF7022-4AD6-BAF3-E1CA-CB1626AC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94" y="215040"/>
            <a:ext cx="6096000" cy="32139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ro-RO" smtClean="0"/>
              <a:pPr rtl="0">
                <a:spcAft>
                  <a:spcPts val="600"/>
                </a:spcAft>
              </a:pPr>
              <a:t>3</a:t>
            </a:fld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090118"/>
            <a:ext cx="4494133" cy="804338"/>
          </a:xfrm>
        </p:spPr>
        <p:txBody>
          <a:bodyPr rtlCol="0" anchor="b">
            <a:normAutofit/>
          </a:bodyPr>
          <a:lstStyle/>
          <a:p>
            <a:pPr rtl="0"/>
            <a:r>
              <a:rPr lang="en-US"/>
              <a:t>Fun Facts</a:t>
            </a:r>
            <a:endParaRPr lang="ro-RO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47056" y="3084850"/>
            <a:ext cx="7751995" cy="248989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Nu are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niciun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ro-RO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șablon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impus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pentru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organizarea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proiectelor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– se pot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folosi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blueprint-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uri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(mod de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organizare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pe module)</a:t>
            </a:r>
          </a:p>
          <a:p>
            <a:pPr rtl="0"/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Unul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dintre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cele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mai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rapide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framework-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uri</a:t>
            </a:r>
            <a:endParaRPr lang="en-US" sz="24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rtl="0"/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Flask a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fost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proiectat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și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dezvoltat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inițial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de Armin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Ronacher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ca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fiind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o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glumă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de 1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Aprilie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în</a:t>
            </a:r>
            <a:r>
              <a:rPr lang="fr-FR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2010</a:t>
            </a:r>
          </a:p>
          <a:p>
            <a:pPr rtl="0"/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Flask vine de la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denumirea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unui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recipient mic de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sticl</a:t>
            </a:r>
            <a:r>
              <a:rPr lang="ro-RO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ă</a:t>
            </a:r>
            <a:endParaRPr lang="en-US" sz="24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rtl="0"/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Este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utilizat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Linkedin</a:t>
            </a:r>
            <a:r>
              <a: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Pinterest, Netflix, Reddit, etc.</a:t>
            </a:r>
          </a:p>
        </p:txBody>
      </p:sp>
      <p:pic>
        <p:nvPicPr>
          <p:cNvPr id="2050" name="Picture 2" descr="Flask (web framework) - Wikipedia">
            <a:extLst>
              <a:ext uri="{FF2B5EF4-FFF2-40B4-BE49-F238E27FC236}">
                <a16:creationId xmlns:a16="http://schemas.microsoft.com/office/drawing/2014/main" id="{3F7F5B69-DD8C-1A0E-0653-857E3257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1" y="180880"/>
            <a:ext cx="5993167" cy="23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92A5759-4AB4-1F9F-2F12-EBBC954B2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77714" y="2154345"/>
            <a:ext cx="1251186" cy="1251186"/>
          </a:xfrm>
          <a:prstGeom prst="rect">
            <a:avLst/>
          </a:prstGeom>
        </p:spPr>
      </p:pic>
      <p:pic>
        <p:nvPicPr>
          <p:cNvPr id="21" name="Picture 20" descr="Logo, icon&#10;&#10;Description automatically generated">
            <a:extLst>
              <a:ext uri="{FF2B5EF4-FFF2-40B4-BE49-F238E27FC236}">
                <a16:creationId xmlns:a16="http://schemas.microsoft.com/office/drawing/2014/main" id="{F2A03BDB-80E0-428F-6B9C-779907062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49429" y="1894456"/>
            <a:ext cx="1795515" cy="1795515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9A13FCF-BC60-A1C1-2E22-F71E9148E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96025" y="3591609"/>
            <a:ext cx="2214563" cy="1476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22F6CA-63BC-11E0-BEBF-92456CC83D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28091" y="3629794"/>
            <a:ext cx="1438190" cy="14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ubstituent imagine 19" descr="Fundal abstract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77491" y="0"/>
            <a:ext cx="3968318" cy="6858000"/>
          </a:xfrm>
        </p:spPr>
      </p:pic>
      <p:sp>
        <p:nvSpPr>
          <p:cNvPr id="5" name="Titlu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000" dirty="0"/>
              <a:t>EXEMPLU</a:t>
            </a:r>
            <a:endParaRPr lang="ro-RO" sz="3000" dirty="0"/>
          </a:p>
        </p:txBody>
      </p:sp>
      <p:sp>
        <p:nvSpPr>
          <p:cNvPr id="6" name="Substituent text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9266" y="2542463"/>
            <a:ext cx="4459209" cy="886538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Afi</a:t>
            </a:r>
            <a:r>
              <a:rPr lang="ro-RO" dirty="0" err="1"/>
              <a:t>șează</a:t>
            </a:r>
            <a:r>
              <a:rPr lang="ro-RO" dirty="0"/>
              <a:t> </a:t>
            </a:r>
            <a:r>
              <a:rPr lang="en-US" dirty="0"/>
              <a:t>“Hello</a:t>
            </a:r>
            <a:r>
              <a:rPr lang="ro-RO" dirty="0"/>
              <a:t>,</a:t>
            </a:r>
            <a:r>
              <a:rPr lang="en-US" dirty="0"/>
              <a:t> World</a:t>
            </a:r>
            <a:r>
              <a:rPr lang="ro-RO" dirty="0"/>
              <a:t>!</a:t>
            </a:r>
            <a:r>
              <a:rPr lang="en-US" dirty="0"/>
              <a:t>” </a:t>
            </a:r>
            <a:r>
              <a:rPr lang="ro-RO" dirty="0"/>
              <a:t>pe pagina de la ruta </a:t>
            </a:r>
            <a:r>
              <a:rPr lang="ro-RO" dirty="0" err="1"/>
              <a:t>http</a:t>
            </a:r>
            <a:r>
              <a:rPr lang="en-US" dirty="0"/>
              <a:t>://localhost:5000/”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smtClean="0"/>
              <a:pPr rtl="0"/>
              <a:t>4</a:t>
            </a:fld>
            <a:endParaRPr lang="ro-RO" dirty="0"/>
          </a:p>
        </p:txBody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o-RO" dirty="0"/>
              <a:t>DD.MM.20XX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424FEA-7AD1-DA05-7ED3-3DC330BC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0" y="1223469"/>
            <a:ext cx="4727054" cy="3710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087937-FA1E-9145-9AAD-E8943D749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591" y="3508542"/>
            <a:ext cx="4559955" cy="227362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619EC398-6DDF-2B83-97D7-A63095591123}"/>
              </a:ext>
            </a:extLst>
          </p:cNvPr>
          <p:cNvSpPr/>
          <p:nvPr/>
        </p:nvSpPr>
        <p:spPr>
          <a:xfrm rot="17291222">
            <a:off x="5826801" y="3884643"/>
            <a:ext cx="696130" cy="1095375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0977F44-589C-6F37-A9B5-B8C64B4A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0000"/>
            <a:ext cx="5472113" cy="1512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9DA5C-AB0F-9FBE-1603-23DF0FC2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55913"/>
            <a:ext cx="5472113" cy="1471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6ABF94-B1FB-C54C-4EF2-428498F24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00550"/>
            <a:ext cx="5472113" cy="1241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1BF735-148C-B997-4088-887667B91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159" y="1270000"/>
            <a:ext cx="4972050" cy="23860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B572EF-6254-6100-0256-5E5A9E3FC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159" y="3730625"/>
            <a:ext cx="4972050" cy="1911350"/>
          </a:xfrm>
          <a:prstGeom prst="rect">
            <a:avLst/>
          </a:prstGeom>
        </p:spPr>
      </p:pic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ro-RO" smtClean="0"/>
              <a:pPr rtl="0">
                <a:spcAft>
                  <a:spcPts val="600"/>
                </a:spcAft>
              </a:pPr>
              <a:t>5</a:t>
            </a:fld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 anchor="ctr">
            <a:normAutofit/>
          </a:bodyPr>
          <a:lstStyle/>
          <a:p>
            <a:pPr rtl="0"/>
            <a:r>
              <a:rPr lang="ro-RO" dirty="0"/>
              <a:t>Reguli @app.route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02723A-B1B1-7AEF-5E1D-C50138559064}"/>
              </a:ext>
            </a:extLst>
          </p:cNvPr>
          <p:cNvSpPr txBox="1"/>
          <p:nvPr/>
        </p:nvSpPr>
        <p:spPr>
          <a:xfrm flipH="1">
            <a:off x="226354" y="1091119"/>
            <a:ext cx="90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1.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AE615-F26A-4448-692C-B30B71BD43F2}"/>
              </a:ext>
            </a:extLst>
          </p:cNvPr>
          <p:cNvSpPr txBox="1"/>
          <p:nvPr/>
        </p:nvSpPr>
        <p:spPr>
          <a:xfrm flipH="1">
            <a:off x="226353" y="2745834"/>
            <a:ext cx="90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2.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98BED-F195-5230-58FB-DB72887976B1}"/>
              </a:ext>
            </a:extLst>
          </p:cNvPr>
          <p:cNvSpPr txBox="1"/>
          <p:nvPr/>
        </p:nvSpPr>
        <p:spPr>
          <a:xfrm flipH="1">
            <a:off x="226352" y="4395705"/>
            <a:ext cx="90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3.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131F3-605E-3039-A3F2-18A0312FCD3A}"/>
              </a:ext>
            </a:extLst>
          </p:cNvPr>
          <p:cNvSpPr txBox="1"/>
          <p:nvPr/>
        </p:nvSpPr>
        <p:spPr>
          <a:xfrm flipH="1">
            <a:off x="6468768" y="1094294"/>
            <a:ext cx="90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4.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E920E3-9BE5-BB6A-6FF4-722FD0C240AC}"/>
              </a:ext>
            </a:extLst>
          </p:cNvPr>
          <p:cNvSpPr txBox="1"/>
          <p:nvPr/>
        </p:nvSpPr>
        <p:spPr>
          <a:xfrm flipH="1">
            <a:off x="6468768" y="3619640"/>
            <a:ext cx="90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ro-RO" smtClean="0"/>
              <a:pPr rtl="0">
                <a:spcAft>
                  <a:spcPts val="600"/>
                </a:spcAft>
              </a:pPr>
              <a:t>6</a:t>
            </a:fld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F867-FEBA-505F-B818-5EDF257F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05" y="771402"/>
            <a:ext cx="6091594" cy="2172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5E7E10-F5DB-7BDD-758F-8C899D45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93" y="3429000"/>
            <a:ext cx="3839111" cy="1609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0EF372-54EC-8B8A-E98C-AC072944E840}"/>
              </a:ext>
            </a:extLst>
          </p:cNvPr>
          <p:cNvSpPr txBox="1"/>
          <p:nvPr/>
        </p:nvSpPr>
        <p:spPr>
          <a:xfrm flipH="1">
            <a:off x="2096247" y="202017"/>
            <a:ext cx="159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Backend</a:t>
            </a:r>
            <a:endParaRPr lang="ro-R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278CE-A2AE-E299-97BB-7048C041EAE5}"/>
              </a:ext>
            </a:extLst>
          </p:cNvPr>
          <p:cNvSpPr txBox="1"/>
          <p:nvPr/>
        </p:nvSpPr>
        <p:spPr>
          <a:xfrm flipH="1">
            <a:off x="7983893" y="202017"/>
            <a:ext cx="22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Frontend</a:t>
            </a:r>
            <a:endParaRPr lang="ro-RO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1F7CDC8-05EE-073E-972E-35595328E601}"/>
              </a:ext>
            </a:extLst>
          </p:cNvPr>
          <p:cNvSpPr/>
          <p:nvPr/>
        </p:nvSpPr>
        <p:spPr>
          <a:xfrm rot="13902501">
            <a:off x="6963751" y="5097518"/>
            <a:ext cx="772357" cy="1225118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6C75FB-15C6-4A0D-2BD0-012166128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01" y="771402"/>
            <a:ext cx="5277587" cy="394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A3B08B-02EB-8967-3173-C70C87B43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793" y="4483980"/>
            <a:ext cx="345805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ro-RO" smtClean="0"/>
              <a:pPr rtl="0">
                <a:spcAft>
                  <a:spcPts val="600"/>
                </a:spcAft>
              </a:pPr>
              <a:t>7</a:t>
            </a:fld>
            <a:endParaRPr lang="ro-R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C4656-0C5E-4598-D1AB-8E57455A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4" y="930194"/>
            <a:ext cx="8297979" cy="4049942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F85EB24-0ED6-9291-72AA-18EBA94F2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92" y="200025"/>
            <a:ext cx="1619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Alchemy Tutorial with Python by Vinay Kudari">
            <a:extLst>
              <a:ext uri="{FF2B5EF4-FFF2-40B4-BE49-F238E27FC236}">
                <a16:creationId xmlns:a16="http://schemas.microsoft.com/office/drawing/2014/main" id="{0427B3FF-5904-454B-896B-D5130DC8A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713" y="1818124"/>
            <a:ext cx="2920753" cy="11683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stituent text 5">
            <a:extLst>
              <a:ext uri="{FF2B5EF4-FFF2-40B4-BE49-F238E27FC236}">
                <a16:creationId xmlns:a16="http://schemas.microsoft.com/office/drawing/2014/main" id="{386C4744-644D-2252-E0F0-9561A6998726}"/>
              </a:ext>
            </a:extLst>
          </p:cNvPr>
          <p:cNvSpPr txBox="1">
            <a:spLocks/>
          </p:cNvSpPr>
          <p:nvPr/>
        </p:nvSpPr>
        <p:spPr>
          <a:xfrm>
            <a:off x="8911767" y="3327918"/>
            <a:ext cx="3342932" cy="309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BBB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Extensia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BBB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BBB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FlaskSQLAlchemy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BBB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SQLAlchemy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este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ro-RO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o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bibliotec</a:t>
            </a:r>
            <a:r>
              <a:rPr lang="ro-RO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ă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ORM (Object Relational Mapper)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pentru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Python</a:t>
            </a:r>
          </a:p>
          <a:p>
            <a:pPr>
              <a:lnSpc>
                <a:spcPct val="100000"/>
              </a:lnSpc>
              <a:defRPr/>
            </a:pP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Simplific</a:t>
            </a:r>
            <a:r>
              <a:rPr lang="ro-RO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ă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intera</a:t>
            </a:r>
            <a:r>
              <a:rPr lang="ro-RO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ț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iunea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cu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bazele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de date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rela</a:t>
            </a:r>
            <a:r>
              <a:rPr lang="ro-RO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ț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ionale</a:t>
            </a:r>
            <a:endParaRPr lang="en-US" sz="1800" b="1" dirty="0">
              <a:solidFill>
                <a:srgbClr val="00BBBB"/>
              </a:solidFill>
              <a:latin typeface="Segoe UI Light"/>
              <a:cs typeface="Segoe UI Semibold" panose="020B0702040204020203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1800" b="1" dirty="0">
              <a:solidFill>
                <a:srgbClr val="00BBBB"/>
              </a:solidFill>
              <a:latin typeface="Segoe UI Light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  <a:defRPr/>
            </a:pP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BBBB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Substituent text 5">
            <a:extLst>
              <a:ext uri="{FF2B5EF4-FFF2-40B4-BE49-F238E27FC236}">
                <a16:creationId xmlns:a16="http://schemas.microsoft.com/office/drawing/2014/main" id="{D1FA3B72-A69D-C931-46B5-07E2933087B6}"/>
              </a:ext>
            </a:extLst>
          </p:cNvPr>
          <p:cNvSpPr txBox="1">
            <a:spLocks/>
          </p:cNvSpPr>
          <p:nvPr/>
        </p:nvSpPr>
        <p:spPr>
          <a:xfrm>
            <a:off x="2753068" y="5039413"/>
            <a:ext cx="3342932" cy="1679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Import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extensie</a:t>
            </a:r>
            <a:endParaRPr lang="en-US" sz="1800" b="1" dirty="0">
              <a:solidFill>
                <a:srgbClr val="00BBBB"/>
              </a:solidFill>
              <a:latin typeface="Segoe UI Light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Configurare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baz</a:t>
            </a:r>
            <a:r>
              <a:rPr lang="ro-RO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ă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de date</a:t>
            </a:r>
          </a:p>
          <a:p>
            <a:pPr>
              <a:lnSpc>
                <a:spcPct val="100000"/>
              </a:lnSpc>
              <a:defRPr/>
            </a:pP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Creare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 model User – table </a:t>
            </a:r>
            <a:r>
              <a:rPr lang="ro-RO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î</a:t>
            </a: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n </a:t>
            </a:r>
            <a:r>
              <a:rPr lang="en-US" sz="1800" b="1" dirty="0" err="1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db</a:t>
            </a:r>
            <a:endParaRPr lang="en-US" sz="1800" b="1" dirty="0">
              <a:solidFill>
                <a:srgbClr val="00BBBB"/>
              </a:solidFill>
              <a:latin typeface="Segoe UI Light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00BBBB"/>
                </a:solidFill>
                <a:latin typeface="Segoe UI Light"/>
                <a:cs typeface="Segoe UI Semibold" panose="020B0702040204020203" pitchFamily="34" charset="0"/>
              </a:rPr>
              <a:t>Query</a:t>
            </a:r>
          </a:p>
          <a:p>
            <a:pPr>
              <a:lnSpc>
                <a:spcPct val="100000"/>
              </a:lnSpc>
              <a:defRPr/>
            </a:pPr>
            <a:endParaRPr kumimoji="0" lang="ro-RO" sz="1800" b="1" i="0" u="none" strike="noStrike" kern="1200" cap="none" spc="0" normalizeH="0" baseline="0" noProof="0" dirty="0">
              <a:ln>
                <a:noFill/>
              </a:ln>
              <a:solidFill>
                <a:srgbClr val="00BBBB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D3437DCF-77D7-C013-0404-40C0380C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07674"/>
            <a:ext cx="2659602" cy="652969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DB Query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852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ubstituent imagine 21" descr="Fundal abstract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9" b="46118"/>
          <a:stretch/>
        </p:blipFill>
        <p:spPr>
          <a:xfrm>
            <a:off x="0" y="0"/>
            <a:ext cx="12191999" cy="1331650"/>
          </a:xfr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o-RO" sz="3000" dirty="0"/>
              <a:t>FLASK vs DJANGO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o-RO" smtClean="0"/>
              <a:pPr rtl="0"/>
              <a:t>8</a:t>
            </a:fld>
            <a:endParaRPr lang="ro-RO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7AB601-F38C-7656-0119-7176E5E7EB34}"/>
              </a:ext>
            </a:extLst>
          </p:cNvPr>
          <p:cNvSpPr txBox="1">
            <a:spLocks/>
          </p:cNvSpPr>
          <p:nvPr/>
        </p:nvSpPr>
        <p:spPr>
          <a:xfrm>
            <a:off x="7035693" y="1914379"/>
            <a:ext cx="4318107" cy="30292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EF18B0-316A-68DC-E465-290987CED2A4}"/>
              </a:ext>
            </a:extLst>
          </p:cNvPr>
          <p:cNvSpPr/>
          <p:nvPr/>
        </p:nvSpPr>
        <p:spPr>
          <a:xfrm>
            <a:off x="570053" y="1505577"/>
            <a:ext cx="6587846" cy="508545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D6C55F-23DE-1DB5-757C-2339918ADE53}"/>
              </a:ext>
            </a:extLst>
          </p:cNvPr>
          <p:cNvSpPr/>
          <p:nvPr/>
        </p:nvSpPr>
        <p:spPr>
          <a:xfrm>
            <a:off x="4928184" y="1480185"/>
            <a:ext cx="6693763" cy="50854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o-R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C1984-ECF2-1070-1BBC-4B24DCB12DF8}"/>
              </a:ext>
            </a:extLst>
          </p:cNvPr>
          <p:cNvSpPr txBox="1"/>
          <p:nvPr/>
        </p:nvSpPr>
        <p:spPr>
          <a:xfrm flipH="1">
            <a:off x="5229617" y="3442561"/>
            <a:ext cx="173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0" i="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Söhne Mono"/>
              </a:rPr>
              <a:t>Full-</a:t>
            </a:r>
            <a:r>
              <a:rPr lang="ro-RO" b="0" i="0" dirty="0" err="1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Söhne Mono"/>
              </a:rPr>
              <a:t>Stack</a:t>
            </a:r>
            <a:r>
              <a:rPr lang="ro-RO" b="0" i="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Söhne Mono"/>
              </a:rPr>
              <a:t> Web Framework pentru Python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84499-16D2-5F96-3DFD-1E36BA57D370}"/>
              </a:ext>
            </a:extLst>
          </p:cNvPr>
          <p:cNvSpPr txBox="1"/>
          <p:nvPr/>
        </p:nvSpPr>
        <p:spPr>
          <a:xfrm flipH="1">
            <a:off x="1957828" y="1890627"/>
            <a:ext cx="31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rgbClr val="FFFFFF"/>
                </a:solidFill>
                <a:effectLst/>
                <a:latin typeface="Söhne Mono"/>
              </a:rPr>
              <a:t>Micro Web Framework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6C9F7-F192-0458-76CD-20C4F1EF4050}"/>
              </a:ext>
            </a:extLst>
          </p:cNvPr>
          <p:cNvSpPr txBox="1"/>
          <p:nvPr/>
        </p:nvSpPr>
        <p:spPr>
          <a:xfrm flipH="1">
            <a:off x="1715471" y="2371777"/>
            <a:ext cx="31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bg2"/>
                </a:solidFill>
                <a:effectLst/>
                <a:latin typeface="Söhne Mono"/>
              </a:rPr>
              <a:t>Ușor de configurat și flexibil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BBEAF-1CE6-73CA-CFFF-7B7AF3FF4EF0}"/>
              </a:ext>
            </a:extLst>
          </p:cNvPr>
          <p:cNvSpPr txBox="1"/>
          <p:nvPr/>
        </p:nvSpPr>
        <p:spPr>
          <a:xfrm flipH="1">
            <a:off x="955888" y="2900134"/>
            <a:ext cx="39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Funcționalități incorporate limitate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CCDD0-8B26-7A28-B590-52303B3AE1E0}"/>
              </a:ext>
            </a:extLst>
          </p:cNvPr>
          <p:cNvSpPr txBox="1"/>
          <p:nvPr/>
        </p:nvSpPr>
        <p:spPr>
          <a:xfrm flipH="1">
            <a:off x="626815" y="4252099"/>
            <a:ext cx="31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Ușor de învățat și folosit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99DC77-ECF3-6EF5-4ABC-2C8AF74F9919}"/>
              </a:ext>
            </a:extLst>
          </p:cNvPr>
          <p:cNvSpPr txBox="1"/>
          <p:nvPr/>
        </p:nvSpPr>
        <p:spPr>
          <a:xfrm flipH="1">
            <a:off x="626815" y="3531683"/>
            <a:ext cx="393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Bun pentru proiecte mici și medii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CA722-8315-4EAA-E2B2-D35754EEE39E}"/>
              </a:ext>
            </a:extLst>
          </p:cNvPr>
          <p:cNvSpPr txBox="1"/>
          <p:nvPr/>
        </p:nvSpPr>
        <p:spPr>
          <a:xfrm flipH="1">
            <a:off x="1335678" y="5510324"/>
            <a:ext cx="31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Design modular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3C92C-3981-8B85-FDE2-A1478162FB77}"/>
              </a:ext>
            </a:extLst>
          </p:cNvPr>
          <p:cNvSpPr txBox="1"/>
          <p:nvPr/>
        </p:nvSpPr>
        <p:spPr>
          <a:xfrm flipH="1">
            <a:off x="955888" y="4852433"/>
            <a:ext cx="31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Mai rapid decât </a:t>
            </a:r>
            <a:r>
              <a:rPr lang="ro-RO" dirty="0" err="1">
                <a:solidFill>
                  <a:schemeClr val="bg2"/>
                </a:solidFill>
                <a:latin typeface="Söhne Mono"/>
              </a:rPr>
              <a:t>Django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140CC0-35F6-C62B-752D-E79056481A65}"/>
              </a:ext>
            </a:extLst>
          </p:cNvPr>
          <p:cNvSpPr txBox="1"/>
          <p:nvPr/>
        </p:nvSpPr>
        <p:spPr>
          <a:xfrm flipH="1">
            <a:off x="6984519" y="3186217"/>
            <a:ext cx="46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FFFFFF"/>
                </a:solidFill>
                <a:latin typeface="Söhne Mono"/>
              </a:rPr>
              <a:t>Caracteristici integrate (</a:t>
            </a:r>
            <a:r>
              <a:rPr lang="ro-RO" dirty="0" err="1">
                <a:solidFill>
                  <a:srgbClr val="FFFFFF"/>
                </a:solidFill>
                <a:latin typeface="Söhne Mono"/>
              </a:rPr>
              <a:t>admin</a:t>
            </a:r>
            <a:r>
              <a:rPr lang="ro-RO" dirty="0">
                <a:solidFill>
                  <a:srgbClr val="FFFFFF"/>
                </a:solidFill>
                <a:latin typeface="Söhne Mono"/>
              </a:rPr>
              <a:t>, ORM, </a:t>
            </a:r>
            <a:r>
              <a:rPr lang="ro-RO" dirty="0" err="1">
                <a:solidFill>
                  <a:srgbClr val="FFFFFF"/>
                </a:solidFill>
                <a:latin typeface="Söhne Mono"/>
              </a:rPr>
              <a:t>auth</a:t>
            </a:r>
            <a:r>
              <a:rPr lang="ro-RO" dirty="0">
                <a:solidFill>
                  <a:srgbClr val="FFFFFF"/>
                </a:solidFill>
                <a:latin typeface="Söhne Mono"/>
              </a:rPr>
              <a:t>)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1A784-12E8-06BB-FE33-E9763209EF85}"/>
              </a:ext>
            </a:extLst>
          </p:cNvPr>
          <p:cNvSpPr txBox="1"/>
          <p:nvPr/>
        </p:nvSpPr>
        <p:spPr>
          <a:xfrm flipH="1">
            <a:off x="6329080" y="1956248"/>
            <a:ext cx="31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bg2"/>
                </a:solidFill>
                <a:effectLst/>
                <a:latin typeface="Söhne Mono"/>
              </a:rPr>
              <a:t>Mai dificil de configurat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F21A5-3D5F-024B-8A4D-29EAF61FB636}"/>
              </a:ext>
            </a:extLst>
          </p:cNvPr>
          <p:cNvSpPr txBox="1"/>
          <p:nvPr/>
        </p:nvSpPr>
        <p:spPr>
          <a:xfrm flipH="1">
            <a:off x="6718756" y="2552120"/>
            <a:ext cx="39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Potrivit pentru proiecte mai mari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8CBC9E-76D0-A56F-1E20-2D8CF747A8F9}"/>
              </a:ext>
            </a:extLst>
          </p:cNvPr>
          <p:cNvSpPr txBox="1"/>
          <p:nvPr/>
        </p:nvSpPr>
        <p:spPr>
          <a:xfrm flipH="1">
            <a:off x="6751944" y="5031136"/>
            <a:ext cx="31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Mai lent decât </a:t>
            </a:r>
            <a:r>
              <a:rPr lang="ro-RO" dirty="0" err="1">
                <a:solidFill>
                  <a:schemeClr val="bg2"/>
                </a:solidFill>
                <a:latin typeface="Söhne Mono"/>
              </a:rPr>
              <a:t>Flask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34DB89-C0B3-418A-620D-2E5D70C188A7}"/>
              </a:ext>
            </a:extLst>
          </p:cNvPr>
          <p:cNvSpPr txBox="1"/>
          <p:nvPr/>
        </p:nvSpPr>
        <p:spPr>
          <a:xfrm flipH="1">
            <a:off x="6492801" y="4455397"/>
            <a:ext cx="393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Mai greu de </a:t>
            </a:r>
            <a:r>
              <a:rPr lang="ro-RO" dirty="0" err="1">
                <a:solidFill>
                  <a:schemeClr val="bg2"/>
                </a:solidFill>
                <a:latin typeface="Söhne Mono"/>
              </a:rPr>
              <a:t>învâțat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29ACDA-EBC2-5BC9-B992-601DA5BA4CBD}"/>
              </a:ext>
            </a:extLst>
          </p:cNvPr>
          <p:cNvSpPr txBox="1"/>
          <p:nvPr/>
        </p:nvSpPr>
        <p:spPr>
          <a:xfrm flipH="1">
            <a:off x="6262134" y="5550607"/>
            <a:ext cx="31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Design monolit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67671C-2CE0-26F1-0CFC-6D1F77B066FA}"/>
              </a:ext>
            </a:extLst>
          </p:cNvPr>
          <p:cNvSpPr txBox="1"/>
          <p:nvPr/>
        </p:nvSpPr>
        <p:spPr>
          <a:xfrm flipH="1">
            <a:off x="6962381" y="3809902"/>
            <a:ext cx="49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2"/>
                </a:solidFill>
                <a:latin typeface="Söhne Mono"/>
              </a:rPr>
              <a:t>Performanță mai bună pentru </a:t>
            </a:r>
            <a:r>
              <a:rPr lang="ro-RO" dirty="0" err="1">
                <a:solidFill>
                  <a:schemeClr val="bg2"/>
                </a:solidFill>
                <a:latin typeface="Söhne Mono"/>
              </a:rPr>
              <a:t>dezv</a:t>
            </a:r>
            <a:r>
              <a:rPr lang="ro-RO" dirty="0">
                <a:solidFill>
                  <a:schemeClr val="bg2"/>
                </a:solidFill>
                <a:latin typeface="Söhne Mono"/>
              </a:rPr>
              <a:t> Web </a:t>
            </a:r>
            <a:endParaRPr lang="ro-RO" dirty="0">
              <a:solidFill>
                <a:schemeClr val="bg2"/>
              </a:solidFill>
            </a:endParaRPr>
          </a:p>
        </p:txBody>
      </p:sp>
      <p:pic>
        <p:nvPicPr>
          <p:cNvPr id="5124" name="Picture 4" descr="Flask (web framework) - Wikipedia">
            <a:extLst>
              <a:ext uri="{FF2B5EF4-FFF2-40B4-BE49-F238E27FC236}">
                <a16:creationId xmlns:a16="http://schemas.microsoft.com/office/drawing/2014/main" id="{5301F83B-C7D0-AC94-BB61-766E1469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9" y="293908"/>
            <a:ext cx="3158197" cy="12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jango Community | Django">
            <a:extLst>
              <a:ext uri="{FF2B5EF4-FFF2-40B4-BE49-F238E27FC236}">
                <a16:creationId xmlns:a16="http://schemas.microsoft.com/office/drawing/2014/main" id="{BFD9ECAC-293B-2CAB-C57B-5309671A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86" y="231084"/>
            <a:ext cx="3426788" cy="11936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945050"/>
            <a:ext cx="10515600" cy="652969"/>
          </a:xfrm>
        </p:spPr>
        <p:txBody>
          <a:bodyPr rtlCol="0" anchor="ctr">
            <a:normAutofit/>
          </a:bodyPr>
          <a:lstStyle/>
          <a:p>
            <a:pPr rtl="0"/>
            <a:r>
              <a:rPr lang="ro-RO" dirty="0"/>
              <a:t>Statistici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ro-RO" smtClean="0"/>
              <a:pPr rtl="0">
                <a:spcAft>
                  <a:spcPts val="600"/>
                </a:spcAft>
              </a:pPr>
              <a:t>9</a:t>
            </a:fld>
            <a:endParaRPr lang="ro-RO"/>
          </a:p>
        </p:txBody>
      </p:sp>
      <p:sp>
        <p:nvSpPr>
          <p:cNvPr id="8" name="Substituent text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622" y="2150148"/>
            <a:ext cx="6545435" cy="3177379"/>
          </a:xfrm>
        </p:spPr>
        <p:txBody>
          <a:bodyPr rtlCol="0">
            <a:normAutofit/>
          </a:bodyPr>
          <a:lstStyle/>
          <a:p>
            <a:r>
              <a:rPr lang="ro-RO" b="0" i="0" dirty="0" err="1">
                <a:solidFill>
                  <a:srgbClr val="D1D5DB"/>
                </a:solidFill>
                <a:effectLst/>
                <a:latin typeface="Söhne"/>
              </a:rPr>
              <a:t>Flask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 are un cod sursă mic, de aproximativ 2.000 de linii</a:t>
            </a:r>
          </a:p>
          <a:p>
            <a:r>
              <a:rPr lang="ro-RO" b="0" i="0" dirty="0" err="1">
                <a:solidFill>
                  <a:srgbClr val="D1D5DB"/>
                </a:solidFill>
                <a:effectLst/>
                <a:latin typeface="Söhne"/>
              </a:rPr>
              <a:t>Flask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 are peste 3.000 de extensii disponibile, permițând dezvoltatorilor să adauge cu ușurință funcționalități noi la aplicațiile lor </a:t>
            </a:r>
            <a:r>
              <a:rPr lang="ro-RO" b="0" i="0" dirty="0" err="1">
                <a:solidFill>
                  <a:srgbClr val="D1D5DB"/>
                </a:solidFill>
                <a:effectLst/>
                <a:latin typeface="Söhne"/>
              </a:rPr>
              <a:t>Flask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Documentația </a:t>
            </a:r>
            <a:r>
              <a:rPr lang="ro-RO" b="0" i="0" dirty="0" err="1">
                <a:solidFill>
                  <a:srgbClr val="D1D5DB"/>
                </a:solidFill>
                <a:effectLst/>
                <a:latin typeface="Söhne"/>
              </a:rPr>
              <a:t>Flask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 are peste 1.600 de pagini și este disponibilă în peste 20 de limbi.</a:t>
            </a:r>
          </a:p>
          <a:p>
            <a:pPr rtl="0"/>
            <a:r>
              <a:rPr lang="ro-RO" b="0" i="0" dirty="0" err="1">
                <a:solidFill>
                  <a:srgbClr val="D1D5DB"/>
                </a:solidFill>
                <a:effectLst/>
                <a:latin typeface="Söhne"/>
              </a:rPr>
              <a:t>Flask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 este unul dintre cele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populare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 3 </a:t>
            </a:r>
            <a:r>
              <a:rPr lang="ro-RO" b="0" i="0" dirty="0" err="1">
                <a:solidFill>
                  <a:srgbClr val="D1D5DB"/>
                </a:solidFill>
                <a:effectLst/>
                <a:latin typeface="Söhne"/>
              </a:rPr>
              <a:t>framework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-uri web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Python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, alături de </a:t>
            </a:r>
            <a:r>
              <a:rPr lang="ro-RO" b="0" i="0" dirty="0" err="1">
                <a:solidFill>
                  <a:srgbClr val="D1D5DB"/>
                </a:solidFill>
                <a:effectLst/>
                <a:latin typeface="Söhne"/>
              </a:rPr>
              <a:t>Django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 și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FastAPI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ro-RO" dirty="0"/>
          </a:p>
        </p:txBody>
      </p:sp>
      <p:pic>
        <p:nvPicPr>
          <p:cNvPr id="3074" name="Picture 2" descr="Building an API to fetch Memes using Python and Flask | by Harsh Bardhan  Mishra | Analytics Vidhya | Medium">
            <a:extLst>
              <a:ext uri="{FF2B5EF4-FFF2-40B4-BE49-F238E27FC236}">
                <a16:creationId xmlns:a16="http://schemas.microsoft.com/office/drawing/2014/main" id="{09A621BA-305F-D898-6F07-058B315B6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10" y="332359"/>
            <a:ext cx="44386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251_TF56488565" id="{99AE117C-5766-41E4-BBEA-BD27838E8496}" vid="{B43D1C15-DF83-40B2-8395-3FBA03A95F78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futuristă</Template>
  <TotalTime>2215</TotalTime>
  <Words>352</Words>
  <Application>Microsoft Office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Söhne</vt:lpstr>
      <vt:lpstr>Söhne Mono</vt:lpstr>
      <vt:lpstr>Tahoma</vt:lpstr>
      <vt:lpstr>Temă Office</vt:lpstr>
      <vt:lpstr>FLASK</vt:lpstr>
      <vt:lpstr>Ce e Flask?</vt:lpstr>
      <vt:lpstr>Fun Facts</vt:lpstr>
      <vt:lpstr>EXEMPLU</vt:lpstr>
      <vt:lpstr>Reguli @app.route </vt:lpstr>
      <vt:lpstr>PowerPoint Presentation</vt:lpstr>
      <vt:lpstr>DB Query </vt:lpstr>
      <vt:lpstr>FLASK vs DJANGO</vt:lpstr>
      <vt:lpstr>Statistici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Deni Dunca</dc:creator>
  <cp:lastModifiedBy>Deni Dunca</cp:lastModifiedBy>
  <cp:revision>11</cp:revision>
  <dcterms:created xsi:type="dcterms:W3CDTF">2023-04-01T16:47:11Z</dcterms:created>
  <dcterms:modified xsi:type="dcterms:W3CDTF">2023-04-03T17:57:55Z</dcterms:modified>
</cp:coreProperties>
</file>