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74" r:id="rId7"/>
    <p:sldId id="259" r:id="rId8"/>
    <p:sldId id="260" r:id="rId9"/>
    <p:sldId id="271" r:id="rId10"/>
    <p:sldId id="266" r:id="rId11"/>
    <p:sldId id="269" r:id="rId12"/>
    <p:sldId id="270" r:id="rId13"/>
    <p:sldId id="273" r:id="rId14"/>
    <p:sldId id="272" r:id="rId15"/>
    <p:sldId id="268" r:id="rId16"/>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A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showGuides="1">
      <p:cViewPr varScale="1">
        <p:scale>
          <a:sx n="82" d="100"/>
          <a:sy n="82" d="100"/>
        </p:scale>
        <p:origin x="720"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82" d="100"/>
          <a:sy n="82" d="100"/>
        </p:scale>
        <p:origin x="387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EE0752-5176-4532-977D-29C9029F99D6}" type="datetime1">
              <a:rPr lang="ro-RO" smtClean="0"/>
              <a:t>13.05.2023</a:t>
            </a:fld>
            <a:endParaRPr lang="ro-RO"/>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ro-RO"/>
              <a:t>‹#›</a:t>
            </a:fld>
            <a:endParaRPr lang="ro-RO"/>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32BE9A-0B27-4905-8419-4A04B8F2759A}" type="datetime1">
              <a:rPr lang="ro-RO" noProof="0" smtClean="0"/>
              <a:t>13.05.2023</a:t>
            </a:fld>
            <a:endParaRPr lang="ro-RO" noProof="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ro-RO" noProof="0"/>
              <a:t>‹#›</a:t>
            </a:fld>
            <a:endParaRPr lang="ro-RO"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r>
              <a:rPr lang="ro-RO" b="1" i="1">
                <a:latin typeface="Arial" pitchFamily="34" charset="0"/>
                <a:cs typeface="Arial" pitchFamily="34" charset="0"/>
              </a:rPr>
              <a:t>NOTĂ:</a:t>
            </a:r>
          </a:p>
          <a:p>
            <a:pPr rtl="0"/>
            <a:r>
              <a:rPr lang="ro-RO" i="1">
                <a:latin typeface="Arial" pitchFamily="34" charset="0"/>
                <a:cs typeface="Arial" pitchFamily="34" charset="0"/>
              </a:rPr>
              <a:t>Pentru a modifica imaginea de pe acest diapozitiv, selectați-o și ștergeți-o. Apoi faceți clic pe pictograma Imagini din substituent pentru a insera propria imagine.</a:t>
            </a:r>
          </a:p>
        </p:txBody>
      </p:sp>
      <p:sp>
        <p:nvSpPr>
          <p:cNvPr id="4" name="Substituent număr diapozitiv 3"/>
          <p:cNvSpPr>
            <a:spLocks noGrp="1"/>
          </p:cNvSpPr>
          <p:nvPr>
            <p:ph type="sldNum" sz="quarter" idx="10"/>
          </p:nvPr>
        </p:nvSpPr>
        <p:spPr/>
        <p:txBody>
          <a:bodyPr rtlCol="0"/>
          <a:lstStyle/>
          <a:p>
            <a:pPr rtl="0"/>
            <a:fld id="{0A3C37BE-C303-496D-B5CD-85F2937540FC}" type="slidenum">
              <a:rPr lang="ro-RO" smtClean="0"/>
              <a:t>1</a:t>
            </a:fld>
            <a:endParaRPr lang="ro-RO"/>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10</a:t>
            </a:fld>
            <a:endParaRPr lang="ro-RO"/>
          </a:p>
        </p:txBody>
      </p:sp>
    </p:spTree>
    <p:extLst>
      <p:ext uri="{BB962C8B-B14F-4D97-AF65-F5344CB8AC3E}">
        <p14:creationId xmlns:p14="http://schemas.microsoft.com/office/powerpoint/2010/main" val="25224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11</a:t>
            </a:fld>
            <a:endParaRPr lang="ro-RO"/>
          </a:p>
        </p:txBody>
      </p:sp>
    </p:spTree>
    <p:extLst>
      <p:ext uri="{BB962C8B-B14F-4D97-AF65-F5344CB8AC3E}">
        <p14:creationId xmlns:p14="http://schemas.microsoft.com/office/powerpoint/2010/main" val="1593865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12</a:t>
            </a:fld>
            <a:endParaRPr lang="ro-RO"/>
          </a:p>
        </p:txBody>
      </p:sp>
    </p:spTree>
    <p:extLst>
      <p:ext uri="{BB962C8B-B14F-4D97-AF65-F5344CB8AC3E}">
        <p14:creationId xmlns:p14="http://schemas.microsoft.com/office/powerpoint/2010/main" val="125201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2</a:t>
            </a:fld>
            <a:endParaRPr lang="ro-RO"/>
          </a:p>
        </p:txBody>
      </p:sp>
    </p:spTree>
    <p:extLst>
      <p:ext uri="{BB962C8B-B14F-4D97-AF65-F5344CB8AC3E}">
        <p14:creationId xmlns:p14="http://schemas.microsoft.com/office/powerpoint/2010/main" val="14432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sz="1800" dirty="0">
              <a:latin typeface="Times New Roman" panose="02020603050405020304" pitchFamily="18" charset="0"/>
              <a:cs typeface="Times New Roman" panose="02020603050405020304" pitchFamily="18" charset="0"/>
            </a:endParaRPr>
          </a:p>
          <a:p>
            <a:pPr rtl="0"/>
            <a:endParaRPr lang="ro-RO" dirty="0"/>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3</a:t>
            </a:fld>
            <a:endParaRPr lang="ro-RO"/>
          </a:p>
        </p:txBody>
      </p:sp>
    </p:spTree>
    <p:extLst>
      <p:ext uri="{BB962C8B-B14F-4D97-AF65-F5344CB8AC3E}">
        <p14:creationId xmlns:p14="http://schemas.microsoft.com/office/powerpoint/2010/main" val="175090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sz="1800" dirty="0">
              <a:latin typeface="Times New Roman" panose="02020603050405020304" pitchFamily="18" charset="0"/>
              <a:cs typeface="Times New Roman" panose="02020603050405020304" pitchFamily="18" charset="0"/>
            </a:endParaRPr>
          </a:p>
          <a:p>
            <a:pPr rtl="0"/>
            <a:endParaRPr lang="ro-RO" dirty="0"/>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4</a:t>
            </a:fld>
            <a:endParaRPr lang="ro-RO"/>
          </a:p>
        </p:txBody>
      </p:sp>
    </p:spTree>
    <p:extLst>
      <p:ext uri="{BB962C8B-B14F-4D97-AF65-F5344CB8AC3E}">
        <p14:creationId xmlns:p14="http://schemas.microsoft.com/office/powerpoint/2010/main" val="112891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5</a:t>
            </a:fld>
            <a:endParaRPr lang="ro-RO"/>
          </a:p>
        </p:txBody>
      </p:sp>
    </p:spTree>
    <p:extLst>
      <p:ext uri="{BB962C8B-B14F-4D97-AF65-F5344CB8AC3E}">
        <p14:creationId xmlns:p14="http://schemas.microsoft.com/office/powerpoint/2010/main" val="189455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6</a:t>
            </a:fld>
            <a:endParaRPr lang="ro-RO"/>
          </a:p>
        </p:txBody>
      </p:sp>
    </p:spTree>
    <p:extLst>
      <p:ext uri="{BB962C8B-B14F-4D97-AF65-F5344CB8AC3E}">
        <p14:creationId xmlns:p14="http://schemas.microsoft.com/office/powerpoint/2010/main" val="319891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7</a:t>
            </a:fld>
            <a:endParaRPr lang="ro-RO"/>
          </a:p>
        </p:txBody>
      </p:sp>
    </p:spTree>
    <p:extLst>
      <p:ext uri="{BB962C8B-B14F-4D97-AF65-F5344CB8AC3E}">
        <p14:creationId xmlns:p14="http://schemas.microsoft.com/office/powerpoint/2010/main" val="380468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dirty="0"/>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8</a:t>
            </a:fld>
            <a:endParaRPr lang="ro-RO"/>
          </a:p>
        </p:txBody>
      </p:sp>
    </p:spTree>
    <p:extLst>
      <p:ext uri="{BB962C8B-B14F-4D97-AF65-F5344CB8AC3E}">
        <p14:creationId xmlns:p14="http://schemas.microsoft.com/office/powerpoint/2010/main" val="161675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9</a:t>
            </a:fld>
            <a:endParaRPr lang="ro-RO"/>
          </a:p>
        </p:txBody>
      </p:sp>
    </p:spTree>
    <p:extLst>
      <p:ext uri="{BB962C8B-B14F-4D97-AF65-F5344CB8AC3E}">
        <p14:creationId xmlns:p14="http://schemas.microsoft.com/office/powerpoint/2010/main" val="2632836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pic>
        <p:nvPicPr>
          <p:cNvPr id="11" name="Imagin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u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n-US" noProof="0"/>
              <a:t>Click to edit Master title style</a:t>
            </a:r>
            <a:endParaRPr lang="ro-RO" noProof="0"/>
          </a:p>
        </p:txBody>
      </p:sp>
      <p:sp>
        <p:nvSpPr>
          <p:cNvPr id="3" name="Subtitlu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ro-RO" noProof="0"/>
          </a:p>
        </p:txBody>
      </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
        <p:nvSpPr>
          <p:cNvPr id="4" name="Substituent dată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6BAA7E3D-6D18-41D6-8AA8-CBD641C86608}" type="datetime1">
              <a:rPr lang="ro-RO" noProof="0" smtClean="0"/>
              <a:t>13.05.2023</a:t>
            </a:fld>
            <a:endParaRPr lang="ro-RO" noProof="0"/>
          </a:p>
        </p:txBody>
      </p:sp>
      <p:sp>
        <p:nvSpPr>
          <p:cNvPr id="5" name="Substituent subsol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ro-RO" noProof="0"/>
          </a:p>
        </p:txBody>
      </p:sp>
      <p:sp>
        <p:nvSpPr>
          <p:cNvPr id="6" name="Substituent număr diapozitiv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ro-RO" noProof="0" smtClean="0"/>
              <a:pPr rtl="0"/>
              <a:t>‹#›</a:t>
            </a:fld>
            <a:endParaRPr lang="ro-RO"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en-US" noProof="0"/>
              <a:t>Click to edit Master title style</a:t>
            </a:r>
            <a:endParaRPr lang="ro-RO" noProof="0"/>
          </a:p>
        </p:txBody>
      </p:sp>
      <p:sp>
        <p:nvSpPr>
          <p:cNvPr id="4" name="Substituent text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dirty="0"/>
              <a:t>Faceți clic pentru a edita stilurile de text coordonator</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ro-RO" noProof="0"/>
          </a:p>
        </p:txBody>
      </p:sp>
      <p:sp>
        <p:nvSpPr>
          <p:cNvPr id="5" name="Substituent dată 4"/>
          <p:cNvSpPr>
            <a:spLocks noGrp="1"/>
          </p:cNvSpPr>
          <p:nvPr>
            <p:ph type="dt" sz="half" idx="10"/>
          </p:nvPr>
        </p:nvSpPr>
        <p:spPr/>
        <p:txBody>
          <a:bodyPr rtlCol="0"/>
          <a:lstStyle/>
          <a:p>
            <a:pPr rtl="0"/>
            <a:fld id="{77892B81-ED36-448B-A927-0FC0851CEF47}" type="datetime1">
              <a:rPr lang="ro-RO" noProof="0" smtClean="0"/>
              <a:t>13.05.2023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noProof="0"/>
              <a:t>Click to edit Master title style</a:t>
            </a:r>
            <a:endParaRPr lang="ro-RO" noProof="0"/>
          </a:p>
        </p:txBody>
      </p:sp>
      <p:sp>
        <p:nvSpPr>
          <p:cNvPr id="3" name="Substituent text vertical 2"/>
          <p:cNvSpPr>
            <a:spLocks noGrp="1"/>
          </p:cNvSpPr>
          <p:nvPr>
            <p:ph type="body" orient="vert" idx="1" hasCustomPrompt="1"/>
          </p:nvPr>
        </p:nvSpPr>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9E418832-094B-4921-98ED-0FA3845EC1C4}" type="datetime1">
              <a:rPr lang="ro-RO" noProof="0" smtClean="0"/>
              <a:t>13.05.2023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hasCustomPrompt="1"/>
          </p:nvPr>
        </p:nvSpPr>
        <p:spPr>
          <a:xfrm>
            <a:off x="9372600" y="365125"/>
            <a:ext cx="1714500" cy="5811838"/>
          </a:xfrm>
        </p:spPr>
        <p:txBody>
          <a:bodyPr vert="eaVert" rtlCol="0"/>
          <a:lstStyle/>
          <a:p>
            <a:pPr rtl="0"/>
            <a:r>
              <a:rPr lang="ro-RO" noProof="0"/>
              <a:t>Clic pentru editare stil titlu Coordonator</a:t>
            </a:r>
          </a:p>
        </p:txBody>
      </p:sp>
      <p:sp>
        <p:nvSpPr>
          <p:cNvPr id="3" name="Substituent text vertical 2"/>
          <p:cNvSpPr>
            <a:spLocks noGrp="1"/>
          </p:cNvSpPr>
          <p:nvPr>
            <p:ph type="body" orient="vert" idx="1" hasCustomPrompt="1"/>
          </p:nvPr>
        </p:nvSpPr>
        <p:spPr>
          <a:xfrm>
            <a:off x="1104900" y="365125"/>
            <a:ext cx="8098896" cy="5811838"/>
          </a:xfrm>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3D9AD37F-871B-45B3-886D-A374B3280DF8}" type="datetime1">
              <a:rPr lang="ro-RO" noProof="0" smtClean="0"/>
              <a:t>13.05.2023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grpSp>
        <p:nvGrpSpPr>
          <p:cNvPr id="7" name="Grup 6"/>
          <p:cNvGrpSpPr/>
          <p:nvPr/>
        </p:nvGrpSpPr>
        <p:grpSpPr>
          <a:xfrm rot="5400000">
            <a:off x="6514047" y="3228843"/>
            <a:ext cx="5632704" cy="84403"/>
            <a:chOff x="1073150" y="1219201"/>
            <a:chExt cx="10058400" cy="63125"/>
          </a:xfrm>
        </p:grpSpPr>
        <p:cxnSp>
          <p:nvCxnSpPr>
            <p:cNvPr id="8" name="Conector drep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drep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noProof="0"/>
              <a:t>Click to edit Master title style</a:t>
            </a:r>
            <a:endParaRPr lang="ro-RO" noProof="0"/>
          </a:p>
        </p:txBody>
      </p:sp>
      <p:sp>
        <p:nvSpPr>
          <p:cNvPr id="3" name="Substituent conținut 2"/>
          <p:cNvSpPr>
            <a:spLocks noGrp="1"/>
          </p:cNvSpPr>
          <p:nvPr>
            <p:ph idx="1" hasCustomPrompt="1"/>
          </p:nvPr>
        </p:nvSpPr>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9AF4EF84-A321-401E-A17B-C62A720BFED0}" type="datetime1">
              <a:rPr lang="ro-RO" noProof="0" smtClean="0"/>
              <a:t>13.05.2023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zitiv titlu cu imagine">
    <p:spTree>
      <p:nvGrpSpPr>
        <p:cNvPr id="1" name=""/>
        <p:cNvGrpSpPr/>
        <p:nvPr/>
      </p:nvGrpSpPr>
      <p:grpSpPr>
        <a:xfrm>
          <a:off x="0" y="0"/>
          <a:ext cx="0" cy="0"/>
          <a:chOff x="0" y="0"/>
          <a:chExt cx="0" cy="0"/>
        </a:xfrm>
      </p:grpSpPr>
      <p:sp>
        <p:nvSpPr>
          <p:cNvPr id="2" name="Titlu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n-US" noProof="0"/>
              <a:t>Click to edit Master title style</a:t>
            </a:r>
            <a:endParaRPr lang="ro-RO" noProof="0"/>
          </a:p>
        </p:txBody>
      </p:sp>
      <p:sp>
        <p:nvSpPr>
          <p:cNvPr id="3" name="Subtitlu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ro-RO" noProof="0"/>
          </a:p>
        </p:txBody>
      </p:sp>
      <p:sp>
        <p:nvSpPr>
          <p:cNvPr id="11" name="Substituent imagine 10" descr="Un substituent gol pentru a adăuga o imagine. Faceți clic pe substituent și selectați imaginea pe care doriți s-o adăugați."/>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n-US" noProof="0"/>
              <a:t>Click icon to add picture</a:t>
            </a:r>
            <a:endParaRPr lang="ro-RO" noProof="0"/>
          </a:p>
        </p:txBody>
      </p:sp>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4" name="Grup 13"/>
          <p:cNvGrpSpPr/>
          <p:nvPr/>
        </p:nvGrpSpPr>
        <p:grpSpPr>
          <a:xfrm>
            <a:off x="0" y="1143000"/>
            <a:ext cx="12192000" cy="63125"/>
            <a:chOff x="507492" y="1501519"/>
            <a:chExt cx="8129016" cy="63125"/>
          </a:xfrm>
        </p:grpSpPr>
        <p:cxnSp>
          <p:nvCxnSpPr>
            <p:cNvPr id="15" name="Conector drep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drep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Imagin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 12"/>
          <p:cNvGrpSpPr/>
          <p:nvPr/>
        </p:nvGrpSpPr>
        <p:grpSpPr>
          <a:xfrm rot="10800000">
            <a:off x="0" y="5645510"/>
            <a:ext cx="12192000" cy="63125"/>
            <a:chOff x="507492" y="1501519"/>
            <a:chExt cx="8129016" cy="63125"/>
          </a:xfrm>
        </p:grpSpPr>
        <p:cxnSp>
          <p:nvCxnSpPr>
            <p:cNvPr id="17" name="Conector drep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drep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up 7"/>
          <p:cNvGrpSpPr/>
          <p:nvPr/>
        </p:nvGrpSpPr>
        <p:grpSpPr>
          <a:xfrm>
            <a:off x="0" y="2514600"/>
            <a:ext cx="12192000" cy="3194035"/>
            <a:chOff x="647402" y="2514600"/>
            <a:chExt cx="10838688" cy="3194035"/>
          </a:xfrm>
        </p:grpSpPr>
        <p:grpSp>
          <p:nvGrpSpPr>
            <p:cNvPr id="9" name="Grup 8"/>
            <p:cNvGrpSpPr/>
            <p:nvPr/>
          </p:nvGrpSpPr>
          <p:grpSpPr>
            <a:xfrm>
              <a:off x="647402" y="2514600"/>
              <a:ext cx="10838688" cy="63125"/>
              <a:chOff x="507492" y="1501519"/>
              <a:chExt cx="8129016" cy="63125"/>
            </a:xfrm>
          </p:grpSpPr>
          <p:cxnSp>
            <p:nvCxnSpPr>
              <p:cNvPr id="14" name="Conector drep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drep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Dreptunghi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1" name="Grup 10"/>
            <p:cNvGrpSpPr/>
            <p:nvPr/>
          </p:nvGrpSpPr>
          <p:grpSpPr>
            <a:xfrm rot="10800000">
              <a:off x="647402" y="5645510"/>
              <a:ext cx="10838688" cy="63125"/>
              <a:chOff x="507492" y="1501519"/>
              <a:chExt cx="8129016" cy="63125"/>
            </a:xfrm>
          </p:grpSpPr>
          <p:cxnSp>
            <p:nvCxnSpPr>
              <p:cNvPr id="12" name="Conector drep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drep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Imagin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u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n-US" noProof="0"/>
              <a:t>Click to edit Master title style</a:t>
            </a:r>
            <a:endParaRPr lang="ro-RO" noProof="0"/>
          </a:p>
        </p:txBody>
      </p:sp>
      <p:sp>
        <p:nvSpPr>
          <p:cNvPr id="3" name="Substituent text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D8C90F6F-A873-408C-9616-8249541C37E4}" type="datetime1">
              <a:rPr lang="ro-RO" noProof="0" smtClean="0"/>
              <a:t>13.05.2023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noProof="0"/>
              <a:t>Click to edit Master title style</a:t>
            </a:r>
            <a:endParaRPr lang="ro-RO" noProof="0"/>
          </a:p>
        </p:txBody>
      </p:sp>
      <p:sp>
        <p:nvSpPr>
          <p:cNvPr id="3" name="Substituent conținut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FD92CBC0-D519-47C6-B2A2-3CEBBD88DA44}" type="datetime1">
              <a:rPr lang="ro-RO" noProof="0" smtClean="0"/>
              <a:t>13.05.2023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noProof="0"/>
              <a:t>Clic pentru editare stil titlu Coordonator</a:t>
            </a:r>
          </a:p>
        </p:txBody>
      </p:sp>
      <p:sp>
        <p:nvSpPr>
          <p:cNvPr id="3" name="Substituent text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4" name="Substituent conținut 3"/>
          <p:cNvSpPr>
            <a:spLocks noGrp="1"/>
          </p:cNvSpPr>
          <p:nvPr>
            <p:ph sz="half" idx="2" hasCustomPrompt="1"/>
          </p:nvPr>
        </p:nvSpPr>
        <p:spPr>
          <a:xfrm>
            <a:off x="110490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6" name="Substituent conținut 5"/>
          <p:cNvSpPr>
            <a:spLocks noGrp="1"/>
          </p:cNvSpPr>
          <p:nvPr>
            <p:ph sz="quarter" idx="4" hasCustomPrompt="1"/>
          </p:nvPr>
        </p:nvSpPr>
        <p:spPr>
          <a:xfrm>
            <a:off x="616611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553E43E9-5450-4CF6-9321-9FBC4696493E}" type="datetime1">
              <a:rPr lang="ro-RO" noProof="0" smtClean="0"/>
              <a:t>13.05.2023</a:t>
            </a:fld>
            <a:endParaRPr lang="ro-RO" noProof="0"/>
          </a:p>
        </p:txBody>
      </p:sp>
      <p:sp>
        <p:nvSpPr>
          <p:cNvPr id="8" name="Substituent subsol 7"/>
          <p:cNvSpPr>
            <a:spLocks noGrp="1"/>
          </p:cNvSpPr>
          <p:nvPr>
            <p:ph type="ftr" sz="quarter" idx="11"/>
          </p:nvPr>
        </p:nvSpPr>
        <p:spPr/>
        <p:txBody>
          <a:bodyPr rtlCol="0"/>
          <a:lstStyle/>
          <a:p>
            <a:pPr rtl="0"/>
            <a:endParaRPr lang="ro-RO" noProof="0"/>
          </a:p>
        </p:txBody>
      </p:sp>
      <p:sp>
        <p:nvSpPr>
          <p:cNvPr id="9" name="Substituent număr diapozitiv 8"/>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noProof="0"/>
              <a:t>Click to edit Master title style</a:t>
            </a:r>
            <a:endParaRPr lang="ro-RO" noProof="0"/>
          </a:p>
        </p:txBody>
      </p:sp>
      <p:sp>
        <p:nvSpPr>
          <p:cNvPr id="3" name="Substituent dată 2"/>
          <p:cNvSpPr>
            <a:spLocks noGrp="1"/>
          </p:cNvSpPr>
          <p:nvPr>
            <p:ph type="dt" sz="half" idx="10"/>
          </p:nvPr>
        </p:nvSpPr>
        <p:spPr/>
        <p:txBody>
          <a:bodyPr rtlCol="0"/>
          <a:lstStyle/>
          <a:p>
            <a:pPr rtl="0"/>
            <a:fld id="{D08D964B-2029-4D93-9486-E067FADDAB9A}" type="datetime1">
              <a:rPr lang="ro-RO" noProof="0" smtClean="0"/>
              <a:t>13.05.2023</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6F666E9E-A582-43A7-BD4C-BCFD766EA91F}" type="datetime1">
              <a:rPr lang="ro-RO" noProof="0" smtClean="0"/>
              <a:t>13.05.2023</a:t>
            </a:fld>
            <a:endParaRPr lang="ro-RO" noProof="0"/>
          </a:p>
        </p:txBody>
      </p:sp>
      <p:sp>
        <p:nvSpPr>
          <p:cNvPr id="3" name="Substituent subsol 2"/>
          <p:cNvSpPr>
            <a:spLocks noGrp="1"/>
          </p:cNvSpPr>
          <p:nvPr>
            <p:ph type="ftr" sz="quarter" idx="11"/>
          </p:nvPr>
        </p:nvSpPr>
        <p:spPr/>
        <p:txBody>
          <a:bodyPr rtlCol="0"/>
          <a:lstStyle/>
          <a:p>
            <a:pPr rtl="0"/>
            <a:endParaRPr lang="ro-RO" noProof="0"/>
          </a:p>
        </p:txBody>
      </p:sp>
      <p:sp>
        <p:nvSpPr>
          <p:cNvPr id="4" name="Substituent număr diapozitiv 3"/>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en-US" noProof="0"/>
              <a:t>Click to edit Master title style</a:t>
            </a:r>
            <a:endParaRPr lang="ro-RO" noProof="0"/>
          </a:p>
        </p:txBody>
      </p:sp>
      <p:sp>
        <p:nvSpPr>
          <p:cNvPr id="4" name="Substituent text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Faceți clic pentru a edita stilurile de text coordonator</a:t>
            </a:r>
          </a:p>
        </p:txBody>
      </p:sp>
      <p:sp>
        <p:nvSpPr>
          <p:cNvPr id="3" name="Substituent conținut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CF42B096-261B-454B-A5C0-8C607729FE30}" type="datetime1">
              <a:rPr lang="ro-RO" noProof="0" smtClean="0"/>
              <a:t>13.05.2023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ro-RO" noProof="0"/>
              <a:t>Clic pentru editare stil titlu Coordonator</a:t>
            </a:r>
          </a:p>
        </p:txBody>
      </p:sp>
      <p:sp>
        <p:nvSpPr>
          <p:cNvPr id="3" name="Substituent text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a:p>
            <a:pPr lvl="5" rtl="0"/>
            <a:r>
              <a:rPr lang="ro-RO" noProof="0"/>
              <a:t>Al șaselea nivel</a:t>
            </a:r>
          </a:p>
          <a:p>
            <a:pPr lvl="6" rtl="0"/>
            <a:r>
              <a:rPr lang="ro-RO" noProof="0"/>
              <a:t>Al șaptelea nivel</a:t>
            </a:r>
          </a:p>
          <a:p>
            <a:pPr lvl="7" rtl="0"/>
            <a:r>
              <a:rPr lang="ro-RO" noProof="0"/>
              <a:t>Al optulea nivel</a:t>
            </a:r>
          </a:p>
          <a:p>
            <a:pPr lvl="8" rtl="0"/>
            <a:r>
              <a:rPr lang="ro-RO" noProof="0"/>
              <a:t>Al nouălea nivel</a:t>
            </a:r>
          </a:p>
        </p:txBody>
      </p:sp>
      <p:sp>
        <p:nvSpPr>
          <p:cNvPr id="4" name="Substituent dată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BE257FC5-6C56-4796-A180-1780A0A6DBB8}" type="datetime1">
              <a:rPr lang="ro-RO" noProof="0" smtClean="0"/>
              <a:t>13.05.2023</a:t>
            </a:fld>
            <a:endParaRPr lang="ro-RO" noProof="0"/>
          </a:p>
        </p:txBody>
      </p:sp>
      <p:sp>
        <p:nvSpPr>
          <p:cNvPr id="5" name="Substituent subsol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ro-RO" noProof="0"/>
          </a:p>
        </p:txBody>
      </p:sp>
      <p:sp>
        <p:nvSpPr>
          <p:cNvPr id="6" name="Substituent număr diapozitiv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ro-RO" noProof="0" smtClean="0"/>
              <a:pPr rtl="0"/>
              <a:t>‹#›</a:t>
            </a:fld>
            <a:endParaRPr lang="ro-RO" noProof="0"/>
          </a:p>
        </p:txBody>
      </p:sp>
      <p:grpSp>
        <p:nvGrpSpPr>
          <p:cNvPr id="15" name="Grup 14"/>
          <p:cNvGrpSpPr/>
          <p:nvPr/>
        </p:nvGrpSpPr>
        <p:grpSpPr>
          <a:xfrm>
            <a:off x="1103376" y="1219201"/>
            <a:ext cx="9985248" cy="84403"/>
            <a:chOff x="1073150" y="1219201"/>
            <a:chExt cx="10058400" cy="63125"/>
          </a:xfrm>
        </p:grpSpPr>
        <p:cxnSp>
          <p:nvCxnSpPr>
            <p:cNvPr id="13" name="Conector drep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drep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www.crunchbase.com/organization/librarything" TargetMode="External"/><Relationship Id="rId5" Type="http://schemas.openxmlformats.org/officeDocument/2006/relationships/image" Target="../media/image7.gif"/><Relationship Id="rId4" Type="http://schemas.openxmlformats.org/officeDocument/2006/relationships/hyperlink" Target="https://goodreads.en.softonic.com/web-app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teller.io/"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u 5"/>
          <p:cNvSpPr>
            <a:spLocks noGrp="1"/>
          </p:cNvSpPr>
          <p:nvPr>
            <p:ph type="ctrTitle"/>
          </p:nvPr>
        </p:nvSpPr>
        <p:spPr>
          <a:xfrm>
            <a:off x="361950" y="2292093"/>
            <a:ext cx="5734050" cy="2219691"/>
          </a:xfrm>
        </p:spPr>
        <p:txBody>
          <a:bodyPr rtlCol="0" anchor="ctr">
            <a:normAutofit/>
          </a:bodyPr>
          <a:lstStyle/>
          <a:p>
            <a:pPr marL="0" marR="0" indent="457200" algn="ctr">
              <a:spcBef>
                <a:spcPts val="0"/>
              </a:spcBef>
              <a:spcAft>
                <a:spcPts val="800"/>
              </a:spcAft>
            </a:pPr>
            <a:r>
              <a:rPr lang="ro-RO" sz="3100" dirty="0">
                <a:effectLst/>
                <a:latin typeface="Times New Roman" panose="02020603050405020304" pitchFamily="18" charset="0"/>
                <a:cs typeface="Times New Roman" panose="02020603050405020304" pitchFamily="18" charset="0"/>
              </a:rPr>
              <a:t>Dezvoltarea unei aplicații de mobil cu Sistem de Recomandare integrat</a:t>
            </a:r>
          </a:p>
        </p:txBody>
      </p:sp>
      <p:sp>
        <p:nvSpPr>
          <p:cNvPr id="7" name="Subtitlu 6"/>
          <p:cNvSpPr>
            <a:spLocks noGrp="1"/>
          </p:cNvSpPr>
          <p:nvPr>
            <p:ph type="subTitle" idx="1"/>
          </p:nvPr>
        </p:nvSpPr>
        <p:spPr>
          <a:xfrm>
            <a:off x="361950" y="4742604"/>
            <a:ext cx="5734050" cy="955565"/>
          </a:xfrm>
        </p:spPr>
        <p:txBody>
          <a:bodyPr rtlCol="0">
            <a:normAutofit/>
          </a:bodyPr>
          <a:lstStyle/>
          <a:p>
            <a:pPr marL="0" marR="0">
              <a:spcBef>
                <a:spcPts val="0"/>
              </a:spcBef>
              <a:spcAft>
                <a:spcPts val="800"/>
              </a:spcAft>
            </a:pPr>
            <a:r>
              <a:rPr lang="ro-RO" b="1" dirty="0">
                <a:effectLst/>
                <a:latin typeface="Times New Roman" panose="02020603050405020304" pitchFamily="18" charset="0"/>
                <a:cs typeface="Times New Roman" panose="02020603050405020304" pitchFamily="18" charset="0"/>
              </a:rPr>
              <a:t>Autor</a:t>
            </a:r>
            <a:r>
              <a:rPr lang="ro-RO" dirty="0">
                <a:effectLst/>
                <a:latin typeface="Times New Roman" panose="02020603050405020304" pitchFamily="18" charset="0"/>
                <a:cs typeface="Times New Roman" panose="02020603050405020304" pitchFamily="18" charset="0"/>
              </a:rPr>
              <a:t>: Dunca Denisa-Mihaela</a:t>
            </a:r>
          </a:p>
          <a:p>
            <a:pPr marL="0" marR="0">
              <a:spcBef>
                <a:spcPts val="0"/>
              </a:spcBef>
              <a:spcAft>
                <a:spcPts val="800"/>
              </a:spcAft>
            </a:pPr>
            <a:r>
              <a:rPr lang="ro-RO" b="1" dirty="0">
                <a:effectLst/>
                <a:latin typeface="Times New Roman" panose="02020603050405020304" pitchFamily="18" charset="0"/>
                <a:cs typeface="Times New Roman" panose="02020603050405020304" pitchFamily="18" charset="0"/>
              </a:rPr>
              <a:t>Conducător științific</a:t>
            </a:r>
            <a:r>
              <a:rPr lang="ro-RO" dirty="0">
                <a:effectLst/>
                <a:latin typeface="Times New Roman" panose="02020603050405020304" pitchFamily="18" charset="0"/>
                <a:cs typeface="Times New Roman" panose="02020603050405020304" pitchFamily="18" charset="0"/>
              </a:rPr>
              <a:t>: Conf.Dr.Ing. Anca Mărginean</a:t>
            </a:r>
          </a:p>
        </p:txBody>
      </p:sp>
      <p:pic>
        <p:nvPicPr>
          <p:cNvPr id="10" name="Picture 9" descr="Close-up of stacked books">
            <a:extLst>
              <a:ext uri="{FF2B5EF4-FFF2-40B4-BE49-F238E27FC236}">
                <a16:creationId xmlns:a16="http://schemas.microsoft.com/office/drawing/2014/main" id="{5D9EA522-A4FD-15A4-6B6C-958065F5B1B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0353"/>
          <a:stretch/>
        </p:blipFill>
        <p:spPr>
          <a:xfrm>
            <a:off x="6981063" y="1310656"/>
            <a:ext cx="5210937" cy="4208604"/>
          </a:xfrm>
          <a:prstGeom prst="rect">
            <a:avLst/>
          </a:prstGeom>
          <a:no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Testare</a:t>
            </a:r>
          </a:p>
        </p:txBody>
      </p:sp>
      <p:sp>
        <p:nvSpPr>
          <p:cNvPr id="4" name="Substituent text 3"/>
          <p:cNvSpPr>
            <a:spLocks noGrp="1"/>
          </p:cNvSpPr>
          <p:nvPr>
            <p:ph type="body" sz="half" idx="2"/>
          </p:nvPr>
        </p:nvSpPr>
        <p:spPr>
          <a:xfrm>
            <a:off x="655450" y="2209988"/>
            <a:ext cx="5853839" cy="2679727"/>
          </a:xfrm>
        </p:spPr>
        <p:txBody>
          <a:bodyPr rtlCol="0">
            <a:normAutofit/>
          </a:bodyPr>
          <a:lstStyle/>
          <a:p>
            <a:pPr marL="285750" indent="-285750" rtl="0">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Funcționarea corectă a aplicației de mobil:</a:t>
            </a:r>
          </a:p>
          <a:p>
            <a:pPr marL="742950" lvl="1" indent="-28575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rPr>
              <a:t>Eliminarea eventualelor bug-uri din aplicație</a:t>
            </a:r>
          </a:p>
          <a:p>
            <a:pPr marL="742950" lvl="1" indent="-28575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rPr>
              <a:t>Verificarea tuturor funcționalităților</a:t>
            </a:r>
          </a:p>
          <a:p>
            <a:pPr marL="742950" lvl="1" indent="-28575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rPr>
              <a:t>Testare manuala și automată pe toate funcționalitățile</a:t>
            </a:r>
          </a:p>
          <a:p>
            <a:pPr marL="285750" indent="-285750" rtl="0">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Funcționarea corectă a sistemului de recomandare</a:t>
            </a:r>
          </a:p>
          <a:p>
            <a:pPr marL="742950" lvl="1" indent="-28575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rPr>
              <a:t>Verificarea recomandărilor, dacă acestea corespund cu preferințele utilizatorului</a:t>
            </a:r>
          </a:p>
          <a:p>
            <a:pPr marL="742950" lvl="1" indent="-28575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rPr>
              <a:t>Testarea pe diferite seturi de cărți</a:t>
            </a:r>
          </a:p>
          <a:p>
            <a:pPr lvl="1"/>
            <a:endParaRPr lang="ro-RO" sz="1600" dirty="0">
              <a:latin typeface="Times New Roman" panose="02020603050405020304" pitchFamily="18" charset="0"/>
              <a:cs typeface="Times New Roman" panose="02020603050405020304" pitchFamily="18" charset="0"/>
            </a:endParaRPr>
          </a:p>
          <a:p>
            <a:pPr lvl="1"/>
            <a:endParaRPr lang="ro-RO"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ro-RO" sz="1600" dirty="0">
              <a:latin typeface="Times New Roman" panose="02020603050405020304" pitchFamily="18" charset="0"/>
              <a:cs typeface="Times New Roman" panose="02020603050405020304" pitchFamily="18" charset="0"/>
            </a:endParaRPr>
          </a:p>
        </p:txBody>
      </p:sp>
      <p:pic>
        <p:nvPicPr>
          <p:cNvPr id="6146" name="Picture 2" descr="5-Step Mobile App Testing Checklist to Ensure Quality">
            <a:extLst>
              <a:ext uri="{FF2B5EF4-FFF2-40B4-BE49-F238E27FC236}">
                <a16:creationId xmlns:a16="http://schemas.microsoft.com/office/drawing/2014/main" id="{B1B03F30-483A-DDC0-D1CF-84CE24968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644" y="1908471"/>
            <a:ext cx="5406325" cy="304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79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Concluzii</a:t>
            </a:r>
          </a:p>
        </p:txBody>
      </p:sp>
      <p:sp>
        <p:nvSpPr>
          <p:cNvPr id="5" name="Substituent text 3">
            <a:extLst>
              <a:ext uri="{FF2B5EF4-FFF2-40B4-BE49-F238E27FC236}">
                <a16:creationId xmlns:a16="http://schemas.microsoft.com/office/drawing/2014/main" id="{A549C2CF-77E6-9378-7C87-D920EAA14AD0}"/>
              </a:ext>
            </a:extLst>
          </p:cNvPr>
          <p:cNvSpPr txBox="1">
            <a:spLocks/>
          </p:cNvSpPr>
          <p:nvPr/>
        </p:nvSpPr>
        <p:spPr>
          <a:xfrm>
            <a:off x="3401878" y="2033224"/>
            <a:ext cx="6780507" cy="204205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buFont typeface="Wingdings" panose="05000000000000000000" pitchFamily="2"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9pPr>
          </a:lstStyle>
          <a:p>
            <a:pPr lvl="1"/>
            <a:r>
              <a:rPr lang="ro-RO" sz="1600" dirty="0">
                <a:latin typeface="Times New Roman" panose="02020603050405020304" pitchFamily="18" charset="0"/>
                <a:cs typeface="Times New Roman" panose="02020603050405020304" pitchFamily="18" charset="0"/>
              </a:rPr>
              <a:t>Sistem de recomandare funcțional</a:t>
            </a:r>
          </a:p>
          <a:p>
            <a:pPr lvl="1"/>
            <a:endParaRPr lang="ro-RO" sz="1600" dirty="0">
              <a:latin typeface="Times New Roman" panose="02020603050405020304" pitchFamily="18" charset="0"/>
              <a:cs typeface="Times New Roman" panose="02020603050405020304" pitchFamily="18" charset="0"/>
            </a:endParaRPr>
          </a:p>
          <a:p>
            <a:pPr lvl="1"/>
            <a:r>
              <a:rPr lang="ro-RO" sz="1600" dirty="0">
                <a:latin typeface="Times New Roman" panose="02020603050405020304" pitchFamily="18" charset="0"/>
                <a:cs typeface="Times New Roman" panose="02020603050405020304" pitchFamily="18" charset="0"/>
              </a:rPr>
              <a:t>Aplicație de telefon cu toate funcționalitățile utilizabile</a:t>
            </a:r>
          </a:p>
          <a:p>
            <a:pPr lvl="1"/>
            <a:endParaRPr lang="ro-RO" sz="1600" dirty="0">
              <a:latin typeface="Times New Roman" panose="02020603050405020304" pitchFamily="18" charset="0"/>
              <a:cs typeface="Times New Roman" panose="02020603050405020304" pitchFamily="18" charset="0"/>
            </a:endParaRPr>
          </a:p>
          <a:p>
            <a:pPr lvl="1"/>
            <a:r>
              <a:rPr lang="ro-RO" sz="1600" dirty="0">
                <a:latin typeface="Times New Roman" panose="02020603050405020304" pitchFamily="18" charset="0"/>
                <a:cs typeface="Times New Roman" panose="02020603050405020304" pitchFamily="18" charset="0"/>
              </a:rPr>
              <a:t>Evaluarea algoritmilor de recomandare </a:t>
            </a:r>
          </a:p>
          <a:p>
            <a:pPr lvl="1"/>
            <a:endParaRPr lang="ro-RO"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ro-RO" sz="1600" dirty="0">
              <a:latin typeface="Times New Roman" panose="02020603050405020304" pitchFamily="18" charset="0"/>
              <a:cs typeface="Times New Roman" panose="02020603050405020304" pitchFamily="18" charset="0"/>
            </a:endParaRPr>
          </a:p>
        </p:txBody>
      </p:sp>
      <p:pic>
        <p:nvPicPr>
          <p:cNvPr id="6" name="Graphic 5" descr="Checkbox Checked with solid fill">
            <a:extLst>
              <a:ext uri="{FF2B5EF4-FFF2-40B4-BE49-F238E27FC236}">
                <a16:creationId xmlns:a16="http://schemas.microsoft.com/office/drawing/2014/main" id="{50C9E150-DC46-5609-FC4F-38A02CBD27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5859" y="1905146"/>
            <a:ext cx="653513" cy="653513"/>
          </a:xfrm>
          <a:prstGeom prst="rect">
            <a:avLst/>
          </a:prstGeom>
        </p:spPr>
      </p:pic>
      <p:pic>
        <p:nvPicPr>
          <p:cNvPr id="7" name="Graphic 6" descr="Checkbox Checked with solid fill">
            <a:extLst>
              <a:ext uri="{FF2B5EF4-FFF2-40B4-BE49-F238E27FC236}">
                <a16:creationId xmlns:a16="http://schemas.microsoft.com/office/drawing/2014/main" id="{DCC274F6-BFBD-85D2-3F1B-8B25682814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5858" y="2446821"/>
            <a:ext cx="653513" cy="653513"/>
          </a:xfrm>
          <a:prstGeom prst="rect">
            <a:avLst/>
          </a:prstGeom>
        </p:spPr>
      </p:pic>
      <p:pic>
        <p:nvPicPr>
          <p:cNvPr id="8" name="Graphic 7" descr="Checkbox Checked with solid fill">
            <a:extLst>
              <a:ext uri="{FF2B5EF4-FFF2-40B4-BE49-F238E27FC236}">
                <a16:creationId xmlns:a16="http://schemas.microsoft.com/office/drawing/2014/main" id="{5F1E738B-5E0A-C1B5-96EA-F159F9D01B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5858" y="2991925"/>
            <a:ext cx="653513" cy="653513"/>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0C62728F-E662-D9F7-4DC0-26ECA269C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993" y="3318681"/>
            <a:ext cx="3391021" cy="2495791"/>
          </a:xfrm>
          <a:prstGeom prst="rect">
            <a:avLst/>
          </a:prstGeom>
        </p:spPr>
      </p:pic>
      <p:pic>
        <p:nvPicPr>
          <p:cNvPr id="12" name="Picture 11" descr="A picture containing text, vector graphics&#10;&#10;Description automatically generated">
            <a:extLst>
              <a:ext uri="{FF2B5EF4-FFF2-40B4-BE49-F238E27FC236}">
                <a16:creationId xmlns:a16="http://schemas.microsoft.com/office/drawing/2014/main" id="{A2F66DA3-94B0-0976-B55E-9BBBE9322C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1880" y="2891576"/>
            <a:ext cx="3709906" cy="3011223"/>
          </a:xfrm>
          <a:prstGeom prst="rect">
            <a:avLst/>
          </a:prstGeom>
        </p:spPr>
      </p:pic>
    </p:spTree>
    <p:extLst>
      <p:ext uri="{BB962C8B-B14F-4D97-AF65-F5344CB8AC3E}">
        <p14:creationId xmlns:p14="http://schemas.microsoft.com/office/powerpoint/2010/main" val="408426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rtlCol="0">
            <a:normAutofit/>
          </a:bodyPr>
          <a:lstStyle/>
          <a:p>
            <a:pPr algn="ctr" rtl="0"/>
            <a:r>
              <a:rPr lang="ro-RO" sz="4000" dirty="0"/>
              <a:t>Mulțumesc</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en-US" dirty="0" err="1"/>
              <a:t>Cuprins</a:t>
            </a:r>
            <a:endParaRPr lang="ro-RO" dirty="0"/>
          </a:p>
        </p:txBody>
      </p:sp>
      <p:sp>
        <p:nvSpPr>
          <p:cNvPr id="14" name="Substituent conținut 13"/>
          <p:cNvSpPr>
            <a:spLocks noGrp="1"/>
          </p:cNvSpPr>
          <p:nvPr>
            <p:ph idx="1"/>
          </p:nvPr>
        </p:nvSpPr>
        <p:spPr>
          <a:xfrm>
            <a:off x="1103382" y="1406471"/>
            <a:ext cx="9982200" cy="4572000"/>
          </a:xfrm>
        </p:spPr>
        <p:txBody>
          <a:bodyPr rtlCol="0">
            <a:normAutofit lnSpcReduction="10000"/>
          </a:bodyPr>
          <a:lstStyle/>
          <a:p>
            <a:pPr rtl="0"/>
            <a:r>
              <a:rPr lang="en-US" sz="2400" dirty="0">
                <a:latin typeface="Times New Roman" panose="02020603050405020304" pitchFamily="18" charset="0"/>
                <a:cs typeface="Times New Roman" panose="02020603050405020304" pitchFamily="18" charset="0"/>
              </a:rPr>
              <a:t>Scop</a:t>
            </a:r>
            <a:r>
              <a:rPr lang="ro-RO" sz="2400" dirty="0">
                <a:latin typeface="Times New Roman" panose="02020603050405020304" pitchFamily="18" charset="0"/>
                <a:cs typeface="Times New Roman" panose="02020603050405020304" pitchFamily="18" charset="0"/>
              </a:rPr>
              <a:t> </a:t>
            </a:r>
          </a:p>
          <a:p>
            <a:pPr rtl="0"/>
            <a:r>
              <a:rPr lang="ro-RO" sz="2400" dirty="0">
                <a:latin typeface="Times New Roman" panose="02020603050405020304" pitchFamily="18" charset="0"/>
                <a:cs typeface="Times New Roman" panose="02020603050405020304" pitchFamily="18" charset="0"/>
              </a:rPr>
              <a:t>Obiective</a:t>
            </a:r>
          </a:p>
          <a:p>
            <a:pPr rtl="0"/>
            <a:r>
              <a:rPr lang="ro-RO" sz="2400" dirty="0">
                <a:latin typeface="Times New Roman" panose="02020603050405020304" pitchFamily="18" charset="0"/>
                <a:cs typeface="Times New Roman" panose="02020603050405020304" pitchFamily="18" charset="0"/>
              </a:rPr>
              <a:t>Introducere în Sisteme de Recomandare</a:t>
            </a:r>
          </a:p>
          <a:p>
            <a:pPr rtl="0"/>
            <a:r>
              <a:rPr lang="ro-RO" sz="2400" dirty="0">
                <a:latin typeface="Times New Roman" panose="02020603050405020304" pitchFamily="18" charset="0"/>
                <a:cs typeface="Times New Roman" panose="02020603050405020304" pitchFamily="18" charset="0"/>
              </a:rPr>
              <a:t>Evaluarea Algoritmilor de Recomandare</a:t>
            </a:r>
          </a:p>
          <a:p>
            <a:pPr rtl="0"/>
            <a:r>
              <a:rPr lang="ro-RO" sz="2400" dirty="0">
                <a:latin typeface="Times New Roman" panose="02020603050405020304" pitchFamily="18" charset="0"/>
                <a:cs typeface="Times New Roman" panose="02020603050405020304" pitchFamily="18" charset="0"/>
              </a:rPr>
              <a:t>Aplicații existente</a:t>
            </a:r>
          </a:p>
          <a:p>
            <a:pPr rtl="0"/>
            <a:r>
              <a:rPr lang="ro-RO" sz="2400" dirty="0">
                <a:latin typeface="Times New Roman" panose="02020603050405020304" pitchFamily="18" charset="0"/>
                <a:cs typeface="Times New Roman" panose="02020603050405020304" pitchFamily="18" charset="0"/>
              </a:rPr>
              <a:t>Soluția propusă – </a:t>
            </a:r>
            <a:r>
              <a:rPr lang="ro-RO" sz="2400" dirty="0" err="1">
                <a:latin typeface="Times New Roman" panose="02020603050405020304" pitchFamily="18" charset="0"/>
                <a:cs typeface="Times New Roman" panose="02020603050405020304" pitchFamily="18" charset="0"/>
              </a:rPr>
              <a:t>My</a:t>
            </a:r>
            <a:r>
              <a:rPr lang="ro-RO" sz="2400" dirty="0">
                <a:latin typeface="Times New Roman" panose="02020603050405020304" pitchFamily="18" charset="0"/>
                <a:cs typeface="Times New Roman" panose="02020603050405020304" pitchFamily="18" charset="0"/>
              </a:rPr>
              <a:t> </a:t>
            </a:r>
            <a:r>
              <a:rPr lang="ro-RO" sz="2400" dirty="0" err="1">
                <a:latin typeface="Times New Roman" panose="02020603050405020304" pitchFamily="18" charset="0"/>
                <a:cs typeface="Times New Roman" panose="02020603050405020304" pitchFamily="18" charset="0"/>
              </a:rPr>
              <a:t>Library</a:t>
            </a:r>
            <a:endParaRPr lang="ro-RO" sz="2400" dirty="0">
              <a:latin typeface="Times New Roman" panose="02020603050405020304" pitchFamily="18" charset="0"/>
              <a:cs typeface="Times New Roman" panose="02020603050405020304" pitchFamily="18" charset="0"/>
            </a:endParaRPr>
          </a:p>
          <a:p>
            <a:pPr rtl="0"/>
            <a:r>
              <a:rPr lang="ro-RO" sz="2400" dirty="0">
                <a:latin typeface="Times New Roman" panose="02020603050405020304" pitchFamily="18" charset="0"/>
                <a:cs typeface="Times New Roman" panose="02020603050405020304" pitchFamily="18" charset="0"/>
              </a:rPr>
              <a:t>Implementare</a:t>
            </a:r>
          </a:p>
          <a:p>
            <a:pPr rtl="0"/>
            <a:r>
              <a:rPr lang="ro-RO" sz="2400" dirty="0">
                <a:latin typeface="Times New Roman" panose="02020603050405020304" pitchFamily="18" charset="0"/>
                <a:cs typeface="Times New Roman" panose="02020603050405020304" pitchFamily="18" charset="0"/>
              </a:rPr>
              <a:t>Testare</a:t>
            </a:r>
          </a:p>
          <a:p>
            <a:pPr rtl="0"/>
            <a:r>
              <a:rPr lang="ro-RO" sz="2400" dirty="0">
                <a:latin typeface="Times New Roman" panose="02020603050405020304" pitchFamily="18" charset="0"/>
                <a:cs typeface="Times New Roman" panose="02020603050405020304" pitchFamily="18" charset="0"/>
              </a:rPr>
              <a:t>Concluzii</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Scop</a:t>
            </a:r>
          </a:p>
        </p:txBody>
      </p:sp>
      <p:sp>
        <p:nvSpPr>
          <p:cNvPr id="3" name="Substituent conținut 2"/>
          <p:cNvSpPr>
            <a:spLocks noGrp="1"/>
          </p:cNvSpPr>
          <p:nvPr>
            <p:ph sz="half" idx="1"/>
          </p:nvPr>
        </p:nvSpPr>
        <p:spPr>
          <a:xfrm>
            <a:off x="1805599" y="1637435"/>
            <a:ext cx="8240609" cy="1621423"/>
          </a:xfrm>
        </p:spPr>
        <p:txBody>
          <a:bodyPr rtlCol="0">
            <a:normAutofit/>
          </a:bodyPr>
          <a:lstStyle/>
          <a:p>
            <a:pPr marL="457200" lvl="1" indent="0" algn="ctr">
              <a:buNone/>
            </a:pPr>
            <a:r>
              <a:rPr lang="ro-RO" sz="2400" dirty="0">
                <a:latin typeface="Times New Roman" panose="02020603050405020304" pitchFamily="18" charset="0"/>
                <a:cs typeface="Times New Roman" panose="02020603050405020304" pitchFamily="18" charset="0"/>
              </a:rPr>
              <a:t>Evaluarea tipurilor de Sisteme de Recomandare pe un set de date și crearea unei aplicații de mobil, de tip bibliotecă în care utilizatorul poate sa observe recomandări personalizate în funcție de cărțile pe care le are în bibliotecă</a:t>
            </a:r>
          </a:p>
        </p:txBody>
      </p:sp>
      <p:pic>
        <p:nvPicPr>
          <p:cNvPr id="4100" name="Picture 4" descr="Announcing Goodreads Personalized Recommendations - Goodreads News &amp;  Interviews">
            <a:extLst>
              <a:ext uri="{FF2B5EF4-FFF2-40B4-BE49-F238E27FC236}">
                <a16:creationId xmlns:a16="http://schemas.microsoft.com/office/drawing/2014/main" id="{05F89FDF-7457-E61A-CA69-A3366EE95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9305"/>
          <a:stretch/>
        </p:blipFill>
        <p:spPr bwMode="auto">
          <a:xfrm>
            <a:off x="2418591" y="3599142"/>
            <a:ext cx="7353300" cy="1898904"/>
          </a:xfrm>
          <a:prstGeom prst="rect">
            <a:avLst/>
          </a:prstGeom>
          <a:noFill/>
          <a:extLst>
            <a:ext uri="{909E8E84-426E-40DD-AFC4-6F175D3DCCD1}">
              <a14:hiddenFill xmlns:a14="http://schemas.microsoft.com/office/drawing/2010/main">
                <a:solidFill>
                  <a:srgbClr val="FFFFFF"/>
                </a:solidFill>
              </a14:hiddenFill>
            </a:ext>
          </a:extLst>
        </p:spPr>
      </p:pic>
      <p:sp>
        <p:nvSpPr>
          <p:cNvPr id="4" name="Substituent conținut 2">
            <a:extLst>
              <a:ext uri="{FF2B5EF4-FFF2-40B4-BE49-F238E27FC236}">
                <a16:creationId xmlns:a16="http://schemas.microsoft.com/office/drawing/2014/main" id="{595FB601-0DDD-2D64-E644-3A3D705A7D85}"/>
              </a:ext>
            </a:extLst>
          </p:cNvPr>
          <p:cNvSpPr txBox="1">
            <a:spLocks/>
          </p:cNvSpPr>
          <p:nvPr/>
        </p:nvSpPr>
        <p:spPr>
          <a:xfrm>
            <a:off x="3408088" y="5715659"/>
            <a:ext cx="2687153" cy="441301"/>
          </a:xfrm>
          <a:prstGeom prst="rect">
            <a:avLst/>
          </a:prstGeom>
        </p:spPr>
        <p:txBody>
          <a:bodyPr vert="horz" lIns="0" tIns="45720" rIns="0" bIns="45720" rtlCol="0">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lvl="1" indent="0" algn="ctr">
              <a:buFont typeface="Wingdings" panose="05000000000000000000" pitchFamily="2" charset="2"/>
              <a:buNone/>
            </a:pPr>
            <a:r>
              <a:rPr lang="ro-RO" sz="2400" dirty="0">
                <a:latin typeface="Times New Roman" panose="02020603050405020304" pitchFamily="18" charset="0"/>
                <a:cs typeface="Times New Roman" panose="02020603050405020304" pitchFamily="18" charset="0"/>
              </a:rPr>
              <a:t>Cărți din bibliotecă</a:t>
            </a:r>
          </a:p>
        </p:txBody>
      </p:sp>
      <p:sp>
        <p:nvSpPr>
          <p:cNvPr id="5" name="Substituent conținut 2">
            <a:extLst>
              <a:ext uri="{FF2B5EF4-FFF2-40B4-BE49-F238E27FC236}">
                <a16:creationId xmlns:a16="http://schemas.microsoft.com/office/drawing/2014/main" id="{FDF77FA0-F456-2DA3-2C57-0A89596EFA8A}"/>
              </a:ext>
            </a:extLst>
          </p:cNvPr>
          <p:cNvSpPr txBox="1">
            <a:spLocks/>
          </p:cNvSpPr>
          <p:nvPr/>
        </p:nvSpPr>
        <p:spPr>
          <a:xfrm>
            <a:off x="7520821" y="5715658"/>
            <a:ext cx="2687153" cy="44130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lvl="1" indent="0" algn="ctr">
              <a:buFont typeface="Wingdings" panose="05000000000000000000" pitchFamily="2" charset="2"/>
              <a:buNone/>
            </a:pPr>
            <a:r>
              <a:rPr lang="ro-RO" sz="2400" dirty="0">
                <a:latin typeface="Times New Roman" panose="02020603050405020304" pitchFamily="18" charset="0"/>
                <a:cs typeface="Times New Roman" panose="02020603050405020304" pitchFamily="18" charset="0"/>
              </a:rPr>
              <a:t>Recomandare</a:t>
            </a:r>
          </a:p>
        </p:txBody>
      </p:sp>
    </p:spTree>
    <p:extLst>
      <p:ext uri="{BB962C8B-B14F-4D97-AF65-F5344CB8AC3E}">
        <p14:creationId xmlns:p14="http://schemas.microsoft.com/office/powerpoint/2010/main" val="332342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105659" y="0"/>
            <a:ext cx="9980682" cy="1096962"/>
          </a:xfrm>
        </p:spPr>
        <p:txBody>
          <a:bodyPr rtlCol="0"/>
          <a:lstStyle/>
          <a:p>
            <a:pPr rtl="0"/>
            <a:r>
              <a:rPr lang="ro-RO" dirty="0"/>
              <a:t>Obiective</a:t>
            </a:r>
          </a:p>
        </p:txBody>
      </p:sp>
      <p:sp>
        <p:nvSpPr>
          <p:cNvPr id="3" name="Substituent conținut 2"/>
          <p:cNvSpPr>
            <a:spLocks noGrp="1"/>
          </p:cNvSpPr>
          <p:nvPr>
            <p:ph sz="half" idx="1"/>
          </p:nvPr>
        </p:nvSpPr>
        <p:spPr>
          <a:xfrm>
            <a:off x="0" y="1552408"/>
            <a:ext cx="5300371" cy="4360711"/>
          </a:xfrm>
        </p:spPr>
        <p:txBody>
          <a:bodyPr rtlCol="0">
            <a:normAutofit lnSpcReduction="10000"/>
          </a:bodyPr>
          <a:lstStyle/>
          <a:p>
            <a:pPr lvl="1"/>
            <a:r>
              <a:rPr lang="ro-RO" sz="2000" dirty="0">
                <a:latin typeface="Times New Roman" panose="02020603050405020304" pitchFamily="18" charset="0"/>
                <a:cs typeface="Times New Roman" panose="02020603050405020304" pitchFamily="18" charset="0"/>
              </a:rPr>
              <a:t>Crearea unei interfețe utilizator, pe mobil în care utilizatorul poate să își creeze un cont, poate să se autentifice și să adauge cărți în biblioteca sa</a:t>
            </a:r>
          </a:p>
          <a:p>
            <a:pPr lvl="1"/>
            <a:r>
              <a:rPr lang="ro-RO" sz="2000" dirty="0">
                <a:latin typeface="Times New Roman" panose="02020603050405020304" pitchFamily="18" charset="0"/>
                <a:cs typeface="Times New Roman" panose="02020603050405020304" pitchFamily="18" charset="0"/>
              </a:rPr>
              <a:t>Cărțile pot fi adăugate prin două metode:</a:t>
            </a:r>
          </a:p>
          <a:p>
            <a:pPr lvl="2"/>
            <a:r>
              <a:rPr lang="ro-RO" sz="1800" dirty="0">
                <a:latin typeface="Times New Roman" panose="02020603050405020304" pitchFamily="18" charset="0"/>
                <a:cs typeface="Times New Roman" panose="02020603050405020304" pitchFamily="18" charset="0"/>
              </a:rPr>
              <a:t>Căutare în arhiva de cărți, după titlu, autor, gen sau ISBN</a:t>
            </a:r>
          </a:p>
          <a:p>
            <a:pPr lvl="2"/>
            <a:r>
              <a:rPr lang="ro-RO" sz="1800" dirty="0">
                <a:latin typeface="Times New Roman" panose="02020603050405020304" pitchFamily="18" charset="0"/>
                <a:cs typeface="Times New Roman" panose="02020603050405020304" pitchFamily="18" charset="0"/>
              </a:rPr>
              <a:t>Adăugare manuală a cărții</a:t>
            </a:r>
          </a:p>
          <a:p>
            <a:pPr lvl="1"/>
            <a:r>
              <a:rPr lang="ro-RO" sz="2000" dirty="0">
                <a:latin typeface="Times New Roman" panose="02020603050405020304" pitchFamily="18" charset="0"/>
                <a:cs typeface="Times New Roman" panose="02020603050405020304" pitchFamily="18" charset="0"/>
              </a:rPr>
              <a:t>Implementarea a două tipuri de Sisteme de Recomandare</a:t>
            </a:r>
          </a:p>
          <a:p>
            <a:pPr lvl="2"/>
            <a:r>
              <a:rPr lang="ro-RO" sz="1800" dirty="0">
                <a:latin typeface="Times New Roman" panose="02020603050405020304" pitchFamily="18" charset="0"/>
                <a:cs typeface="Times New Roman" panose="02020603050405020304" pitchFamily="18" charset="0"/>
              </a:rPr>
              <a:t>Filtrare bazată pe conținut -</a:t>
            </a:r>
            <a:r>
              <a:rPr lang="en-US" sz="1800" dirty="0">
                <a:latin typeface="Times New Roman" panose="02020603050405020304" pitchFamily="18" charset="0"/>
                <a:cs typeface="Times New Roman" panose="02020603050405020304" pitchFamily="18" charset="0"/>
              </a:rPr>
              <a:t>&gt; </a:t>
            </a:r>
            <a:r>
              <a:rPr lang="ro-RO" sz="1800" dirty="0">
                <a:latin typeface="Times New Roman" panose="02020603050405020304" pitchFamily="18" charset="0"/>
                <a:cs typeface="Times New Roman" panose="02020603050405020304" pitchFamily="18" charset="0"/>
              </a:rPr>
              <a:t>după titlu, autor, gen, anul apariției</a:t>
            </a:r>
          </a:p>
          <a:p>
            <a:pPr lvl="2"/>
            <a:r>
              <a:rPr lang="ro-RO" sz="1800" dirty="0">
                <a:latin typeface="Times New Roman" panose="02020603050405020304" pitchFamily="18" charset="0"/>
                <a:cs typeface="Times New Roman" panose="02020603050405020304" pitchFamily="18" charset="0"/>
              </a:rPr>
              <a:t>Filtrare colaborativă -</a:t>
            </a:r>
            <a:r>
              <a:rPr lang="en-US" sz="1800" dirty="0">
                <a:latin typeface="Times New Roman" panose="02020603050405020304" pitchFamily="18" charset="0"/>
                <a:cs typeface="Times New Roman" panose="02020603050405020304" pitchFamily="18" charset="0"/>
              </a:rPr>
              <a:t>&gt; </a:t>
            </a:r>
            <a:r>
              <a:rPr lang="ro-RO" sz="1800" dirty="0">
                <a:latin typeface="Times New Roman" panose="02020603050405020304" pitchFamily="18" charset="0"/>
                <a:cs typeface="Times New Roman" panose="02020603050405020304" pitchFamily="18" charset="0"/>
              </a:rPr>
              <a:t>după rating-ul lăsat de utilizatori cărților</a:t>
            </a:r>
          </a:p>
          <a:p>
            <a:pPr lvl="1"/>
            <a:r>
              <a:rPr lang="ro-RO" sz="2000" dirty="0">
                <a:latin typeface="Times New Roman" panose="02020603050405020304" pitchFamily="18" charset="0"/>
                <a:cs typeface="Times New Roman" panose="02020603050405020304" pitchFamily="18" charset="0"/>
              </a:rPr>
              <a:t>Evaluarea algoritmilor de recomandare</a:t>
            </a:r>
          </a:p>
        </p:txBody>
      </p:sp>
      <p:pic>
        <p:nvPicPr>
          <p:cNvPr id="5122" name="Picture 2" descr="Books Recommendation System | Books-Recommendation-System">
            <a:extLst>
              <a:ext uri="{FF2B5EF4-FFF2-40B4-BE49-F238E27FC236}">
                <a16:creationId xmlns:a16="http://schemas.microsoft.com/office/drawing/2014/main" id="{18CC2417-E580-FD60-83A7-474916DB8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371" y="1671660"/>
            <a:ext cx="6741925" cy="412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105659" y="1310"/>
            <a:ext cx="9980682" cy="1096962"/>
          </a:xfrm>
        </p:spPr>
        <p:txBody>
          <a:bodyPr rtlCol="0"/>
          <a:lstStyle/>
          <a:p>
            <a:pPr rtl="0"/>
            <a:r>
              <a:rPr lang="ro-RO" dirty="0"/>
              <a:t>Introducere în Sisteme de Recomandare</a:t>
            </a:r>
          </a:p>
        </p:txBody>
      </p:sp>
      <p:sp>
        <p:nvSpPr>
          <p:cNvPr id="6" name="Rectangle: Rounded Corners 5">
            <a:extLst>
              <a:ext uri="{FF2B5EF4-FFF2-40B4-BE49-F238E27FC236}">
                <a16:creationId xmlns:a16="http://schemas.microsoft.com/office/drawing/2014/main" id="{D6B76ECE-FD36-4B0B-86A4-89D59E4E4ED7}"/>
              </a:ext>
            </a:extLst>
          </p:cNvPr>
          <p:cNvSpPr/>
          <p:nvPr/>
        </p:nvSpPr>
        <p:spPr>
          <a:xfrm>
            <a:off x="4169545" y="1455937"/>
            <a:ext cx="3852909" cy="710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u="sng" dirty="0"/>
              <a:t>Sisteme de Recomandare</a:t>
            </a:r>
          </a:p>
        </p:txBody>
      </p:sp>
      <p:sp>
        <p:nvSpPr>
          <p:cNvPr id="7" name="Scroll: Horizontal 6">
            <a:extLst>
              <a:ext uri="{FF2B5EF4-FFF2-40B4-BE49-F238E27FC236}">
                <a16:creationId xmlns:a16="http://schemas.microsoft.com/office/drawing/2014/main" id="{EE368053-C541-F549-D44B-C69B1DD085AD}"/>
              </a:ext>
            </a:extLst>
          </p:cNvPr>
          <p:cNvSpPr/>
          <p:nvPr/>
        </p:nvSpPr>
        <p:spPr>
          <a:xfrm>
            <a:off x="537476" y="2415452"/>
            <a:ext cx="3852908" cy="2016265"/>
          </a:xfrm>
          <a:prstGeom prst="horizont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o-RO" sz="1600" b="1" u="sng" dirty="0">
                <a:solidFill>
                  <a:schemeClr val="bg1"/>
                </a:solidFill>
              </a:rPr>
              <a:t>Filtrare bazată pe conținut:</a:t>
            </a:r>
          </a:p>
          <a:p>
            <a:pPr algn="ctr"/>
            <a:br>
              <a:rPr lang="ro-RO" sz="1600" b="1" u="sng" dirty="0">
                <a:solidFill>
                  <a:schemeClr val="bg1"/>
                </a:solidFill>
              </a:rPr>
            </a:br>
            <a:r>
              <a:rPr lang="ro-RO" sz="1600" dirty="0"/>
              <a:t>folosește caracteristicile produselor preferate de utilizator pentru a oferi alte produse similare </a:t>
            </a:r>
            <a:endParaRPr lang="ro-RO" dirty="0"/>
          </a:p>
          <a:p>
            <a:pPr algn="ctr"/>
            <a:endParaRPr lang="ro-RO" dirty="0"/>
          </a:p>
        </p:txBody>
      </p:sp>
      <p:sp>
        <p:nvSpPr>
          <p:cNvPr id="8" name="Scroll: Horizontal 7">
            <a:extLst>
              <a:ext uri="{FF2B5EF4-FFF2-40B4-BE49-F238E27FC236}">
                <a16:creationId xmlns:a16="http://schemas.microsoft.com/office/drawing/2014/main" id="{AFC41B4F-A6F2-073F-2140-F9F72C3C22BE}"/>
              </a:ext>
            </a:extLst>
          </p:cNvPr>
          <p:cNvSpPr/>
          <p:nvPr/>
        </p:nvSpPr>
        <p:spPr>
          <a:xfrm>
            <a:off x="4619357" y="2415452"/>
            <a:ext cx="3852908" cy="2084317"/>
          </a:xfrm>
          <a:prstGeom prst="horizontalScroll">
            <a:avLst>
              <a:gd name="adj" fmla="val 134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o-RO" sz="1600" b="1" u="sng" dirty="0">
                <a:solidFill>
                  <a:schemeClr val="bg1"/>
                </a:solidFill>
              </a:rPr>
              <a:t>Filtrare colaborativă:</a:t>
            </a:r>
          </a:p>
          <a:p>
            <a:pPr algn="ctr"/>
            <a:endParaRPr lang="ro-RO" sz="1600" b="1" u="sng" dirty="0">
              <a:solidFill>
                <a:schemeClr val="bg1"/>
              </a:solidFill>
            </a:endParaRPr>
          </a:p>
          <a:p>
            <a:pPr algn="ctr"/>
            <a:r>
              <a:rPr lang="ro-RO" sz="1600" dirty="0"/>
              <a:t>Folosește interacțiunile utilizatorului și evaluările celorlalți utilizatori asupra produselor</a:t>
            </a:r>
          </a:p>
          <a:p>
            <a:pPr algn="ctr"/>
            <a:endParaRPr lang="ro-RO" dirty="0"/>
          </a:p>
        </p:txBody>
      </p:sp>
      <p:sp>
        <p:nvSpPr>
          <p:cNvPr id="9" name="Scroll: Horizontal 8">
            <a:extLst>
              <a:ext uri="{FF2B5EF4-FFF2-40B4-BE49-F238E27FC236}">
                <a16:creationId xmlns:a16="http://schemas.microsoft.com/office/drawing/2014/main" id="{F18B101D-F605-6EEB-412B-4AF1BEFC5C64}"/>
              </a:ext>
            </a:extLst>
          </p:cNvPr>
          <p:cNvSpPr/>
          <p:nvPr/>
        </p:nvSpPr>
        <p:spPr>
          <a:xfrm>
            <a:off x="8844753" y="2299317"/>
            <a:ext cx="2666255" cy="1763908"/>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ro-RO" sz="1600" b="1" u="sng" dirty="0"/>
              <a:t>Soluții hibride</a:t>
            </a:r>
          </a:p>
        </p:txBody>
      </p:sp>
      <p:cxnSp>
        <p:nvCxnSpPr>
          <p:cNvPr id="11" name="Straight Arrow Connector 10">
            <a:extLst>
              <a:ext uri="{FF2B5EF4-FFF2-40B4-BE49-F238E27FC236}">
                <a16:creationId xmlns:a16="http://schemas.microsoft.com/office/drawing/2014/main" id="{9912629A-CB18-BFA4-D07F-E0F67E508681}"/>
              </a:ext>
            </a:extLst>
          </p:cNvPr>
          <p:cNvCxnSpPr>
            <a:cxnSpLocks/>
            <a:stCxn id="6" idx="2"/>
            <a:endCxn id="7" idx="0"/>
          </p:cNvCxnSpPr>
          <p:nvPr/>
        </p:nvCxnSpPr>
        <p:spPr>
          <a:xfrm flipH="1">
            <a:off x="2463930" y="2166151"/>
            <a:ext cx="3632070" cy="50133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3F47FD-008F-9010-141E-3938777F1B4B}"/>
              </a:ext>
            </a:extLst>
          </p:cNvPr>
          <p:cNvCxnSpPr>
            <a:cxnSpLocks/>
            <a:stCxn id="6" idx="2"/>
            <a:endCxn id="8" idx="0"/>
          </p:cNvCxnSpPr>
          <p:nvPr/>
        </p:nvCxnSpPr>
        <p:spPr>
          <a:xfrm>
            <a:off x="6096000" y="2166151"/>
            <a:ext cx="449811" cy="52978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BAB9C10-48A4-49B5-F6B9-C4800B499F5D}"/>
              </a:ext>
            </a:extLst>
          </p:cNvPr>
          <p:cNvCxnSpPr>
            <a:cxnSpLocks/>
            <a:stCxn id="6" idx="2"/>
            <a:endCxn id="9" idx="0"/>
          </p:cNvCxnSpPr>
          <p:nvPr/>
        </p:nvCxnSpPr>
        <p:spPr>
          <a:xfrm>
            <a:off x="6096000" y="2166151"/>
            <a:ext cx="4081881" cy="3536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Folded Corner 16">
            <a:extLst>
              <a:ext uri="{FF2B5EF4-FFF2-40B4-BE49-F238E27FC236}">
                <a16:creationId xmlns:a16="http://schemas.microsoft.com/office/drawing/2014/main" id="{35514308-2243-5D49-B2A4-2788ED1169B7}"/>
              </a:ext>
            </a:extLst>
          </p:cNvPr>
          <p:cNvSpPr/>
          <p:nvPr/>
        </p:nvSpPr>
        <p:spPr>
          <a:xfrm>
            <a:off x="1657909" y="4935984"/>
            <a:ext cx="4160666" cy="1590714"/>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o-RO" sz="1600" b="1" u="sng" dirty="0"/>
              <a:t>Bazat pe model:</a:t>
            </a:r>
          </a:p>
          <a:p>
            <a:pPr algn="ctr"/>
            <a:r>
              <a:rPr lang="ro-RO" sz="1600" dirty="0"/>
              <a:t>folosește tehnici de </a:t>
            </a:r>
            <a:r>
              <a:rPr lang="ro-RO" sz="1600" dirty="0" err="1"/>
              <a:t>Machine</a:t>
            </a:r>
            <a:r>
              <a:rPr lang="ro-RO" sz="1600" dirty="0"/>
              <a:t> </a:t>
            </a:r>
            <a:r>
              <a:rPr lang="ro-RO" sz="1600" dirty="0" err="1"/>
              <a:t>Learning</a:t>
            </a:r>
            <a:r>
              <a:rPr lang="ro-RO" sz="1600" dirty="0"/>
              <a:t> pentru a prezice evaluările elementelor bazându-se pe datele deja existente</a:t>
            </a:r>
          </a:p>
          <a:p>
            <a:pPr algn="ctr"/>
            <a:r>
              <a:rPr lang="ro-RO" sz="1600" dirty="0"/>
              <a:t>Ex: PCA, SVD, Clustering </a:t>
            </a:r>
          </a:p>
        </p:txBody>
      </p:sp>
      <p:sp>
        <p:nvSpPr>
          <p:cNvPr id="18" name="Rectangle: Folded Corner 17">
            <a:extLst>
              <a:ext uri="{FF2B5EF4-FFF2-40B4-BE49-F238E27FC236}">
                <a16:creationId xmlns:a16="http://schemas.microsoft.com/office/drawing/2014/main" id="{AC5FB5A7-C39C-6812-DA81-AADEB98BFD9F}"/>
              </a:ext>
            </a:extLst>
          </p:cNvPr>
          <p:cNvSpPr/>
          <p:nvPr/>
        </p:nvSpPr>
        <p:spPr>
          <a:xfrm>
            <a:off x="6256539" y="5089105"/>
            <a:ext cx="2189825" cy="816744"/>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o-RO" b="1" u="sng" dirty="0"/>
              <a:t>Bazat pe memorie</a:t>
            </a:r>
          </a:p>
        </p:txBody>
      </p:sp>
      <p:sp>
        <p:nvSpPr>
          <p:cNvPr id="21" name="Rectangle: Folded Corner 20">
            <a:extLst>
              <a:ext uri="{FF2B5EF4-FFF2-40B4-BE49-F238E27FC236}">
                <a16:creationId xmlns:a16="http://schemas.microsoft.com/office/drawing/2014/main" id="{9201DF24-DF8D-A916-956B-D057AD99EFDE}"/>
              </a:ext>
            </a:extLst>
          </p:cNvPr>
          <p:cNvSpPr/>
          <p:nvPr/>
        </p:nvSpPr>
        <p:spPr>
          <a:xfrm>
            <a:off x="9299363" y="4459891"/>
            <a:ext cx="2189825" cy="816744"/>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b="1" u="sng" dirty="0"/>
              <a:t>Bazat pe utilizator</a:t>
            </a:r>
          </a:p>
        </p:txBody>
      </p:sp>
      <p:sp>
        <p:nvSpPr>
          <p:cNvPr id="22" name="Rectangle: Folded Corner 21">
            <a:extLst>
              <a:ext uri="{FF2B5EF4-FFF2-40B4-BE49-F238E27FC236}">
                <a16:creationId xmlns:a16="http://schemas.microsoft.com/office/drawing/2014/main" id="{008B713C-C355-EE3E-1704-B74C2FDC7201}"/>
              </a:ext>
            </a:extLst>
          </p:cNvPr>
          <p:cNvSpPr/>
          <p:nvPr/>
        </p:nvSpPr>
        <p:spPr>
          <a:xfrm>
            <a:off x="9299362" y="5696636"/>
            <a:ext cx="2189825" cy="816744"/>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b="1" u="sng" dirty="0"/>
              <a:t>Bazat pe element</a:t>
            </a:r>
          </a:p>
        </p:txBody>
      </p:sp>
      <p:cxnSp>
        <p:nvCxnSpPr>
          <p:cNvPr id="24" name="Straight Arrow Connector 23">
            <a:extLst>
              <a:ext uri="{FF2B5EF4-FFF2-40B4-BE49-F238E27FC236}">
                <a16:creationId xmlns:a16="http://schemas.microsoft.com/office/drawing/2014/main" id="{03457C67-183F-8976-61BE-EC984B4BF5ED}"/>
              </a:ext>
            </a:extLst>
          </p:cNvPr>
          <p:cNvCxnSpPr>
            <a:cxnSpLocks/>
            <a:stCxn id="8" idx="2"/>
            <a:endCxn id="17" idx="0"/>
          </p:cNvCxnSpPr>
          <p:nvPr/>
        </p:nvCxnSpPr>
        <p:spPr>
          <a:xfrm flipH="1">
            <a:off x="3738242" y="4219282"/>
            <a:ext cx="2807569" cy="71670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F85EB8-5D64-4E9D-522E-7AAD46F42B0B}"/>
              </a:ext>
            </a:extLst>
          </p:cNvPr>
          <p:cNvCxnSpPr>
            <a:cxnSpLocks/>
            <a:stCxn id="8" idx="2"/>
            <a:endCxn id="18" idx="0"/>
          </p:cNvCxnSpPr>
          <p:nvPr/>
        </p:nvCxnSpPr>
        <p:spPr>
          <a:xfrm>
            <a:off x="6545811" y="4219282"/>
            <a:ext cx="805641" cy="869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DF8F881-A10D-3AFE-0FA9-46607707212C}"/>
              </a:ext>
            </a:extLst>
          </p:cNvPr>
          <p:cNvCxnSpPr>
            <a:stCxn id="18" idx="3"/>
            <a:endCxn id="21" idx="1"/>
          </p:cNvCxnSpPr>
          <p:nvPr/>
        </p:nvCxnSpPr>
        <p:spPr>
          <a:xfrm flipV="1">
            <a:off x="8446364" y="4868263"/>
            <a:ext cx="852999" cy="6292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8316957-66F4-9C21-2CF8-9C21ADF5BDBB}"/>
              </a:ext>
            </a:extLst>
          </p:cNvPr>
          <p:cNvCxnSpPr>
            <a:stCxn id="18" idx="3"/>
            <a:endCxn id="22" idx="1"/>
          </p:cNvCxnSpPr>
          <p:nvPr/>
        </p:nvCxnSpPr>
        <p:spPr>
          <a:xfrm>
            <a:off x="8446364" y="5497477"/>
            <a:ext cx="852998" cy="60753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Evaluarea algoritmilor de recomandare</a:t>
            </a:r>
          </a:p>
        </p:txBody>
      </p:sp>
      <p:pic>
        <p:nvPicPr>
          <p:cNvPr id="5" name="Picture 4">
            <a:extLst>
              <a:ext uri="{FF2B5EF4-FFF2-40B4-BE49-F238E27FC236}">
                <a16:creationId xmlns:a16="http://schemas.microsoft.com/office/drawing/2014/main" id="{0CD65549-D295-7EA7-43EF-F10552547A39}"/>
              </a:ext>
            </a:extLst>
          </p:cNvPr>
          <p:cNvPicPr>
            <a:picLocks noChangeAspect="1"/>
          </p:cNvPicPr>
          <p:nvPr/>
        </p:nvPicPr>
        <p:blipFill>
          <a:blip r:embed="rId3"/>
          <a:stretch>
            <a:fillRect/>
          </a:stretch>
        </p:blipFill>
        <p:spPr>
          <a:xfrm>
            <a:off x="2103709" y="1426450"/>
            <a:ext cx="7983064" cy="5106113"/>
          </a:xfrm>
          <a:prstGeom prst="rect">
            <a:avLst/>
          </a:prstGeom>
        </p:spPr>
      </p:pic>
    </p:spTree>
    <p:extLst>
      <p:ext uri="{BB962C8B-B14F-4D97-AF65-F5344CB8AC3E}">
        <p14:creationId xmlns:p14="http://schemas.microsoft.com/office/powerpoint/2010/main" val="368974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Aplicații existente</a:t>
            </a:r>
          </a:p>
        </p:txBody>
      </p:sp>
      <p:pic>
        <p:nvPicPr>
          <p:cNvPr id="8" name="Picture 7" descr="A picture containing text&#10;&#10;Description automatically generated">
            <a:extLst>
              <a:ext uri="{FF2B5EF4-FFF2-40B4-BE49-F238E27FC236}">
                <a16:creationId xmlns:a16="http://schemas.microsoft.com/office/drawing/2014/main" id="{EC34DEB2-0B70-BFFC-CC55-5A879AA641A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377" t="2134" r="5928" b="47104"/>
          <a:stretch/>
        </p:blipFill>
        <p:spPr>
          <a:xfrm>
            <a:off x="914400" y="1517650"/>
            <a:ext cx="3467100" cy="1736157"/>
          </a:xfrm>
          <a:prstGeom prst="rect">
            <a:avLst/>
          </a:prstGeom>
        </p:spPr>
      </p:pic>
      <p:pic>
        <p:nvPicPr>
          <p:cNvPr id="10" name="Picture 9" descr="Text, logo&#10;&#10;Description automatically generated">
            <a:extLst>
              <a:ext uri="{FF2B5EF4-FFF2-40B4-BE49-F238E27FC236}">
                <a16:creationId xmlns:a16="http://schemas.microsoft.com/office/drawing/2014/main" id="{29497894-9996-4AB1-0DED-9ABC5A9B7B8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4400" y="2409824"/>
            <a:ext cx="3381375" cy="3381375"/>
          </a:xfrm>
          <a:prstGeom prst="rect">
            <a:avLst/>
          </a:prstGeom>
        </p:spPr>
      </p:pic>
      <p:pic>
        <p:nvPicPr>
          <p:cNvPr id="1026" name="Picture 2" descr="Logo - Shelfari Photo (646922) - Fanpop">
            <a:extLst>
              <a:ext uri="{FF2B5EF4-FFF2-40B4-BE49-F238E27FC236}">
                <a16:creationId xmlns:a16="http://schemas.microsoft.com/office/drawing/2014/main" id="{F89B70D8-4E4A-816A-5B17-8D7DB3EB5E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762" y="4857750"/>
            <a:ext cx="3431540" cy="1066800"/>
          </a:xfrm>
          <a:prstGeom prst="rect">
            <a:avLst/>
          </a:prstGeom>
          <a:noFill/>
          <a:extLst>
            <a:ext uri="{909E8E84-426E-40DD-AFC4-6F175D3DCCD1}">
              <a14:hiddenFill xmlns:a14="http://schemas.microsoft.com/office/drawing/2010/main">
                <a:solidFill>
                  <a:srgbClr val="FFFFFF"/>
                </a:solidFill>
              </a14:hiddenFill>
            </a:ext>
          </a:extLst>
        </p:spPr>
      </p:pic>
      <p:sp>
        <p:nvSpPr>
          <p:cNvPr id="16" name="Substituent conținut 2">
            <a:extLst>
              <a:ext uri="{FF2B5EF4-FFF2-40B4-BE49-F238E27FC236}">
                <a16:creationId xmlns:a16="http://schemas.microsoft.com/office/drawing/2014/main" id="{43AD9B9B-C42E-B1C6-7129-939252955FC5}"/>
              </a:ext>
            </a:extLst>
          </p:cNvPr>
          <p:cNvSpPr txBox="1">
            <a:spLocks/>
          </p:cNvSpPr>
          <p:nvPr/>
        </p:nvSpPr>
        <p:spPr>
          <a:xfrm>
            <a:off x="6095241" y="1056442"/>
            <a:ext cx="5782020" cy="5122417"/>
          </a:xfrm>
          <a:prstGeom prst="rect">
            <a:avLst/>
          </a:prstGeom>
        </p:spPr>
        <p:txBody>
          <a:bodyPr vert="horz" lIns="0" tIns="1188720" rIns="0" bIns="45720" rtlCol="0">
            <a:normAutofit/>
          </a:bodyPr>
          <a:lstStyle>
            <a:lvl1pPr marL="0" indent="0" algn="ctr" defTabSz="914400" rtl="0" eaLnBrk="1" latinLnBrk="0" hangingPunct="1">
              <a:lnSpc>
                <a:spcPct val="90000"/>
              </a:lnSpc>
              <a:spcBef>
                <a:spcPts val="1800"/>
              </a:spcBef>
              <a:buFont typeface="Wingdings" panose="05000000000000000000"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9pPr>
          </a:lstStyle>
          <a:p>
            <a:pPr marL="285750" indent="-285750" algn="l">
              <a:buFont typeface="Arial" panose="020B0604020202020204" pitchFamily="34" charset="0"/>
              <a:buChar char="•"/>
            </a:pPr>
            <a:r>
              <a:rPr lang="ro-RO" sz="1800" dirty="0">
                <a:latin typeface="Times New Roman" panose="02020603050405020304" pitchFamily="18" charset="0"/>
                <a:cs typeface="Times New Roman" panose="02020603050405020304" pitchFamily="18" charset="0"/>
              </a:rPr>
              <a:t>Filtrare Colaborativă</a:t>
            </a:r>
          </a:p>
          <a:p>
            <a:pPr marL="285750" indent="-285750" algn="l">
              <a:buFont typeface="Arial" panose="020B0604020202020204" pitchFamily="34" charset="0"/>
              <a:buChar char="•"/>
            </a:pPr>
            <a:r>
              <a:rPr lang="ro-RO" sz="1800" dirty="0">
                <a:latin typeface="Times New Roman" panose="02020603050405020304" pitchFamily="18" charset="0"/>
                <a:cs typeface="Times New Roman" panose="02020603050405020304" pitchFamily="18" charset="0"/>
              </a:rPr>
              <a:t>Filtrare Bazată pe Conținut</a:t>
            </a:r>
          </a:p>
          <a:p>
            <a:pPr marL="285750" indent="-285750" algn="l">
              <a:buFont typeface="Arial" panose="020B0604020202020204" pitchFamily="34" charset="0"/>
              <a:buChar char="•"/>
            </a:pPr>
            <a:r>
              <a:rPr lang="ro-RO" sz="1800" dirty="0">
                <a:latin typeface="Times New Roman" panose="02020603050405020304" pitchFamily="18" charset="0"/>
                <a:cs typeface="Times New Roman" panose="02020603050405020304" pitchFamily="18" charset="0"/>
              </a:rPr>
              <a:t>Filtrare bazată pe Popularitate</a:t>
            </a:r>
          </a:p>
          <a:p>
            <a:pPr marL="285750" indent="-285750" algn="l">
              <a:buFont typeface="Arial" panose="020B0604020202020204" pitchFamily="34" charset="0"/>
              <a:buChar char="•"/>
            </a:pPr>
            <a:r>
              <a:rPr lang="ro-RO" sz="1800" dirty="0">
                <a:latin typeface="Times New Roman" panose="02020603050405020304" pitchFamily="18" charset="0"/>
                <a:cs typeface="Times New Roman" panose="02020603050405020304" pitchFamily="18" charset="0"/>
              </a:rPr>
              <a:t>Recomandări personalizate</a:t>
            </a:r>
          </a:p>
          <a:p>
            <a:pPr marL="285750" indent="-285750" algn="l">
              <a:buFont typeface="Arial" panose="020B0604020202020204" pitchFamily="34" charset="0"/>
              <a:buChar char="•"/>
            </a:pPr>
            <a:r>
              <a:rPr lang="ro-RO" sz="1800" dirty="0">
                <a:latin typeface="Times New Roman" panose="02020603050405020304" pitchFamily="18" charset="0"/>
                <a:cs typeface="Times New Roman" panose="02020603050405020304" pitchFamily="18" charset="0"/>
              </a:rPr>
              <a:t>Filtrare bazată pe similarități</a:t>
            </a:r>
          </a:p>
          <a:p>
            <a:pPr marL="285750" indent="-285750" algn="l">
              <a:buFont typeface="Arial" panose="020B0604020202020204" pitchFamily="34" charset="0"/>
              <a:buChar char="•"/>
            </a:pPr>
            <a:r>
              <a:rPr lang="ro-RO" sz="1800" dirty="0">
                <a:latin typeface="Times New Roman" panose="02020603050405020304" pitchFamily="18" charset="0"/>
                <a:cs typeface="Times New Roman" panose="02020603050405020304" pitchFamily="18" charset="0"/>
              </a:rPr>
              <a:t>Filtrare bazată pe etichetări</a:t>
            </a:r>
          </a:p>
          <a:p>
            <a:pPr marL="285750" indent="-285750" algn="l">
              <a:buFont typeface="Arial" panose="020B0604020202020204" pitchFamily="34" charset="0"/>
              <a:buChar char="•"/>
            </a:pPr>
            <a:r>
              <a:rPr lang="ro-RO" sz="1800" dirty="0">
                <a:latin typeface="Times New Roman" panose="02020603050405020304" pitchFamily="18" charset="0"/>
                <a:cs typeface="Times New Roman" panose="02020603050405020304" pitchFamily="18" charset="0"/>
              </a:rPr>
              <a:t>Filtrare bazată pe istoricul de cumpărături</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CC0804C8-2BD3-D88D-B878-A890F26E5A03}"/>
              </a:ext>
            </a:extLst>
          </p:cNvPr>
          <p:cNvSpPr/>
          <p:nvPr/>
        </p:nvSpPr>
        <p:spPr>
          <a:xfrm>
            <a:off x="4930756" y="3746999"/>
            <a:ext cx="1743655" cy="1667256"/>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u 1"/>
          <p:cNvSpPr>
            <a:spLocks noGrp="1"/>
          </p:cNvSpPr>
          <p:nvPr>
            <p:ph type="title"/>
          </p:nvPr>
        </p:nvSpPr>
        <p:spPr/>
        <p:txBody>
          <a:bodyPr rtlCol="0"/>
          <a:lstStyle/>
          <a:p>
            <a:pPr rtl="0"/>
            <a:r>
              <a:rPr lang="ro-RO" dirty="0"/>
              <a:t>Soluția propusă – </a:t>
            </a:r>
            <a:r>
              <a:rPr lang="ro-RO" dirty="0" err="1"/>
              <a:t>My</a:t>
            </a:r>
            <a:r>
              <a:rPr lang="ro-RO" dirty="0"/>
              <a:t> </a:t>
            </a:r>
            <a:r>
              <a:rPr lang="ro-RO" dirty="0" err="1"/>
              <a:t>Library</a:t>
            </a:r>
            <a:endParaRPr lang="ro-RO" dirty="0"/>
          </a:p>
        </p:txBody>
      </p:sp>
      <p:sp>
        <p:nvSpPr>
          <p:cNvPr id="4" name="Substituent text 3"/>
          <p:cNvSpPr>
            <a:spLocks noGrp="1"/>
          </p:cNvSpPr>
          <p:nvPr>
            <p:ph type="body" sz="half" idx="2"/>
          </p:nvPr>
        </p:nvSpPr>
        <p:spPr>
          <a:xfrm>
            <a:off x="3779443" y="1917717"/>
            <a:ext cx="3680861" cy="1577189"/>
          </a:xfrm>
        </p:spPr>
        <p:txBody>
          <a:bodyPr rtlCol="0">
            <a:normAutofit fontScale="92500" lnSpcReduction="20000"/>
          </a:bodyPr>
          <a:lstStyle/>
          <a:p>
            <a:pPr algn="ctr" rtl="0"/>
            <a:r>
              <a:rPr lang="ro-RO" sz="2400" dirty="0"/>
              <a:t>Aplicație pe mobil în care utilizatorul își poate crea propria bibliotecă virtuală, iar pe baza cărților sale din bibliotecă va primi recomandări de cărți</a:t>
            </a:r>
          </a:p>
        </p:txBody>
      </p:sp>
      <p:pic>
        <p:nvPicPr>
          <p:cNvPr id="9" name="Picture 8" descr="Icon&#10;&#10;Description automatically generated">
            <a:extLst>
              <a:ext uri="{FF2B5EF4-FFF2-40B4-BE49-F238E27FC236}">
                <a16:creationId xmlns:a16="http://schemas.microsoft.com/office/drawing/2014/main" id="{3399FC6C-8496-7E47-9831-1A5DD33EA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503" y="3851390"/>
            <a:ext cx="1440160" cy="1440160"/>
          </a:xfrm>
          <a:prstGeom prst="rect">
            <a:avLst/>
          </a:prstGeom>
        </p:spPr>
      </p:pic>
      <p:pic>
        <p:nvPicPr>
          <p:cNvPr id="13" name="Picture 12" descr="A picture containing text, vector graphics&#10;&#10;Description automatically generated">
            <a:extLst>
              <a:ext uri="{FF2B5EF4-FFF2-40B4-BE49-F238E27FC236}">
                <a16:creationId xmlns:a16="http://schemas.microsoft.com/office/drawing/2014/main" id="{8D1B5B27-FFEF-464C-CFA1-49BF90010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65" y="2561290"/>
            <a:ext cx="4204907" cy="3413001"/>
          </a:xfrm>
          <a:prstGeom prst="rect">
            <a:avLst/>
          </a:prstGeom>
        </p:spPr>
      </p:pic>
      <p:sp>
        <p:nvSpPr>
          <p:cNvPr id="14" name="Substituent text 3">
            <a:extLst>
              <a:ext uri="{FF2B5EF4-FFF2-40B4-BE49-F238E27FC236}">
                <a16:creationId xmlns:a16="http://schemas.microsoft.com/office/drawing/2014/main" id="{65A7FDF6-6638-FC92-58A2-89BF6F064E71}"/>
              </a:ext>
            </a:extLst>
          </p:cNvPr>
          <p:cNvSpPr txBox="1">
            <a:spLocks/>
          </p:cNvSpPr>
          <p:nvPr/>
        </p:nvSpPr>
        <p:spPr>
          <a:xfrm>
            <a:off x="5000910" y="5329918"/>
            <a:ext cx="1743655" cy="409674"/>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buFont typeface="Wingdings" panose="05000000000000000000" pitchFamily="2"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000" kern="1200">
                <a:solidFill>
                  <a:schemeClr val="tx1"/>
                </a:solidFill>
                <a:latin typeface="+mn-lt"/>
                <a:ea typeface="+mn-ea"/>
                <a:cs typeface="+mn-cs"/>
              </a:defRPr>
            </a:lvl9pPr>
          </a:lstStyle>
          <a:p>
            <a:pPr algn="ctr"/>
            <a:r>
              <a:rPr lang="ro-RO" sz="2400" dirty="0" err="1"/>
              <a:t>My</a:t>
            </a:r>
            <a:r>
              <a:rPr lang="ro-RO" sz="2400" dirty="0"/>
              <a:t> </a:t>
            </a:r>
            <a:r>
              <a:rPr lang="ro-RO" sz="2400" dirty="0" err="1"/>
              <a:t>Library</a:t>
            </a:r>
            <a:endParaRPr lang="ro-RO" sz="2400" dirty="0"/>
          </a:p>
        </p:txBody>
      </p:sp>
      <p:pic>
        <p:nvPicPr>
          <p:cNvPr id="6" name="Picture 5">
            <a:extLst>
              <a:ext uri="{FF2B5EF4-FFF2-40B4-BE49-F238E27FC236}">
                <a16:creationId xmlns:a16="http://schemas.microsoft.com/office/drawing/2014/main" id="{DFC4FF3C-8B4A-B835-37F9-1FA1996F029B}"/>
              </a:ext>
            </a:extLst>
          </p:cNvPr>
          <p:cNvPicPr>
            <a:picLocks noChangeAspect="1"/>
          </p:cNvPicPr>
          <p:nvPr/>
        </p:nvPicPr>
        <p:blipFill>
          <a:blip r:embed="rId5"/>
          <a:stretch>
            <a:fillRect/>
          </a:stretch>
        </p:blipFill>
        <p:spPr>
          <a:xfrm>
            <a:off x="7746432" y="485364"/>
            <a:ext cx="2848373" cy="5887272"/>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id="{81F1AA8B-984C-AD32-0D98-3D355D0423C1}"/>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48128" y="363894"/>
            <a:ext cx="4056320" cy="6417906"/>
          </a:xfrm>
          <a:prstGeom prst="rect">
            <a:avLst/>
          </a:prstGeom>
        </p:spPr>
      </p:pic>
    </p:spTree>
    <p:extLst>
      <p:ext uri="{BB962C8B-B14F-4D97-AF65-F5344CB8AC3E}">
        <p14:creationId xmlns:p14="http://schemas.microsoft.com/office/powerpoint/2010/main" val="16903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Implementare</a:t>
            </a:r>
          </a:p>
        </p:txBody>
      </p:sp>
      <p:sp>
        <p:nvSpPr>
          <p:cNvPr id="4" name="Substituent text 3"/>
          <p:cNvSpPr>
            <a:spLocks noGrp="1"/>
          </p:cNvSpPr>
          <p:nvPr>
            <p:ph type="body" sz="half" idx="2"/>
          </p:nvPr>
        </p:nvSpPr>
        <p:spPr>
          <a:xfrm>
            <a:off x="1019176" y="1438275"/>
            <a:ext cx="4200524" cy="4743449"/>
          </a:xfrm>
        </p:spPr>
        <p:txBody>
          <a:bodyPr rtlCol="0">
            <a:normAutofit/>
          </a:bodyPr>
          <a:lstStyle/>
          <a:p>
            <a:pPr marL="285750" indent="-285750" rtl="0">
              <a:buFont typeface="Arial" panose="020B0604020202020204" pitchFamily="34" charset="0"/>
              <a:buChar char="•"/>
            </a:pPr>
            <a:r>
              <a:rPr lang="ro-RO" sz="2000" dirty="0"/>
              <a:t>Limbaje de programare: </a:t>
            </a:r>
          </a:p>
          <a:p>
            <a:pPr marL="742950" lvl="1" indent="-285750">
              <a:buFont typeface="Arial" panose="020B0604020202020204" pitchFamily="34" charset="0"/>
              <a:buChar char="•"/>
            </a:pPr>
            <a:r>
              <a:rPr lang="ro-RO" sz="1600" dirty="0"/>
              <a:t>Kotlin </a:t>
            </a:r>
          </a:p>
          <a:p>
            <a:pPr marL="742950" lvl="1" indent="-285750">
              <a:buFont typeface="Arial" panose="020B0604020202020204" pitchFamily="34" charset="0"/>
              <a:buChar char="•"/>
            </a:pPr>
            <a:r>
              <a:rPr lang="ro-RO" sz="1600" dirty="0"/>
              <a:t>XML</a:t>
            </a:r>
          </a:p>
          <a:p>
            <a:pPr marL="285750" indent="-285750" rtl="0">
              <a:buFont typeface="Arial" panose="020B0604020202020204" pitchFamily="34" charset="0"/>
              <a:buChar char="•"/>
            </a:pPr>
            <a:r>
              <a:rPr lang="ro-RO" sz="2000" dirty="0"/>
              <a:t>Mediu de dezvoltare: </a:t>
            </a:r>
          </a:p>
          <a:p>
            <a:pPr marL="742950" lvl="1" indent="-285750">
              <a:buFont typeface="Arial" panose="020B0604020202020204" pitchFamily="34" charset="0"/>
              <a:buChar char="•"/>
            </a:pPr>
            <a:r>
              <a:rPr lang="ro-RO" sz="1600" dirty="0"/>
              <a:t>Android Studio</a:t>
            </a:r>
          </a:p>
          <a:p>
            <a:pPr marL="285750" indent="-285750" rtl="0">
              <a:buFont typeface="Arial" panose="020B0604020202020204" pitchFamily="34" charset="0"/>
              <a:buChar char="•"/>
            </a:pPr>
            <a:r>
              <a:rPr lang="ro-RO" sz="2000" dirty="0"/>
              <a:t>Stocare date în Cloud: Firebase</a:t>
            </a:r>
          </a:p>
          <a:p>
            <a:pPr marL="742950" lvl="1" indent="-285750">
              <a:buFont typeface="Arial" panose="020B0604020202020204" pitchFamily="34" charset="0"/>
              <a:buChar char="•"/>
            </a:pPr>
            <a:r>
              <a:rPr lang="ro-RO" sz="1600" dirty="0" err="1"/>
              <a:t>Authentication</a:t>
            </a:r>
            <a:endParaRPr lang="ro-RO" sz="1600" dirty="0"/>
          </a:p>
          <a:p>
            <a:pPr marL="742950" lvl="1" indent="-285750">
              <a:buFont typeface="Arial" panose="020B0604020202020204" pitchFamily="34" charset="0"/>
              <a:buChar char="•"/>
            </a:pPr>
            <a:r>
              <a:rPr lang="ro-RO" sz="1600" dirty="0" err="1"/>
              <a:t>Firestore</a:t>
            </a:r>
            <a:r>
              <a:rPr lang="ro-RO" sz="1600" dirty="0"/>
              <a:t> </a:t>
            </a:r>
            <a:r>
              <a:rPr lang="ro-RO" sz="1600" dirty="0" err="1"/>
              <a:t>Database</a:t>
            </a:r>
            <a:r>
              <a:rPr lang="ro-RO" sz="1600" dirty="0"/>
              <a:t> </a:t>
            </a:r>
          </a:p>
          <a:p>
            <a:pPr marL="742950" lvl="1" indent="-285750">
              <a:buFont typeface="Arial" panose="020B0604020202020204" pitchFamily="34" charset="0"/>
              <a:buChar char="•"/>
            </a:pPr>
            <a:r>
              <a:rPr lang="ro-RO" sz="1600" dirty="0"/>
              <a:t>Storage</a:t>
            </a:r>
          </a:p>
          <a:p>
            <a:pPr marL="742950" lvl="1" indent="-285750">
              <a:buFont typeface="Arial" panose="020B0604020202020204" pitchFamily="34" charset="0"/>
              <a:buChar char="•"/>
            </a:pPr>
            <a:r>
              <a:rPr lang="ro-RO" sz="1600" dirty="0" err="1"/>
              <a:t>Realtime</a:t>
            </a:r>
            <a:r>
              <a:rPr lang="ro-RO" sz="1600" dirty="0"/>
              <a:t> </a:t>
            </a:r>
            <a:r>
              <a:rPr lang="ro-RO" sz="1600" dirty="0" err="1"/>
              <a:t>Database</a:t>
            </a:r>
            <a:endParaRPr lang="ro-RO" sz="1600" dirty="0"/>
          </a:p>
          <a:p>
            <a:pPr marL="285750" indent="-285750" rtl="0">
              <a:buFont typeface="Arial" panose="020B0604020202020204" pitchFamily="34" charset="0"/>
              <a:buChar char="•"/>
            </a:pPr>
            <a:r>
              <a:rPr lang="ro-RO" sz="2000" dirty="0"/>
              <a:t>Antrenare model algoritm: </a:t>
            </a:r>
          </a:p>
          <a:p>
            <a:pPr marL="742950" lvl="1" indent="-285750">
              <a:buFont typeface="Arial" panose="020B0604020202020204" pitchFamily="34" charset="0"/>
              <a:buChar char="•"/>
            </a:pPr>
            <a:r>
              <a:rPr lang="ro-RO" sz="1600" dirty="0"/>
              <a:t>Firebase </a:t>
            </a:r>
            <a:r>
              <a:rPr lang="ro-RO" sz="1600" dirty="0" err="1"/>
              <a:t>Machine</a:t>
            </a:r>
            <a:r>
              <a:rPr lang="ro-RO" sz="1600" dirty="0"/>
              <a:t> </a:t>
            </a:r>
            <a:r>
              <a:rPr lang="ro-RO" sz="1600" dirty="0" err="1"/>
              <a:t>Learning</a:t>
            </a:r>
            <a:r>
              <a:rPr lang="ro-RO" sz="1600" dirty="0"/>
              <a:t> </a:t>
            </a:r>
          </a:p>
          <a:p>
            <a:pPr marL="742950" lvl="1" indent="-285750">
              <a:buFont typeface="Arial" panose="020B0604020202020204" pitchFamily="34" charset="0"/>
              <a:buChar char="•"/>
            </a:pPr>
            <a:r>
              <a:rPr lang="ro-RO" sz="1600" dirty="0"/>
              <a:t> </a:t>
            </a:r>
            <a:r>
              <a:rPr lang="ro-RO" sz="1600" dirty="0" err="1"/>
              <a:t>TensorFlow</a:t>
            </a:r>
            <a:endParaRPr lang="ro-RO" sz="1600" dirty="0"/>
          </a:p>
        </p:txBody>
      </p:sp>
      <p:pic>
        <p:nvPicPr>
          <p:cNvPr id="2054" name="Picture 6" descr="TensorFlow - Wikipedia">
            <a:extLst>
              <a:ext uri="{FF2B5EF4-FFF2-40B4-BE49-F238E27FC236}">
                <a16:creationId xmlns:a16="http://schemas.microsoft.com/office/drawing/2014/main" id="{4F92AAE8-A2FA-C42F-68AF-1A572A413D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5826" y="3745237"/>
            <a:ext cx="4786312" cy="30632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50ED8B4-6660-7578-DC68-A6CE4593F6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3936" y="1593476"/>
            <a:ext cx="3287949" cy="7307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mpany name&#10;&#10;Description automatically generated">
            <a:extLst>
              <a:ext uri="{FF2B5EF4-FFF2-40B4-BE49-F238E27FC236}">
                <a16:creationId xmlns:a16="http://schemas.microsoft.com/office/drawing/2014/main" id="{FCB36F2D-D406-CF4F-0E5B-EC66FA99B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1529" y="3561805"/>
            <a:ext cx="3426940" cy="2056164"/>
          </a:xfrm>
          <a:prstGeom prst="rect">
            <a:avLst/>
          </a:prstGeom>
        </p:spPr>
      </p:pic>
      <p:pic>
        <p:nvPicPr>
          <p:cNvPr id="8" name="Picture 7">
            <a:extLst>
              <a:ext uri="{FF2B5EF4-FFF2-40B4-BE49-F238E27FC236}">
                <a16:creationId xmlns:a16="http://schemas.microsoft.com/office/drawing/2014/main" id="{ACC946B4-0003-3584-6C6F-63657FCB2C0D}"/>
              </a:ext>
            </a:extLst>
          </p:cNvPr>
          <p:cNvPicPr>
            <a:picLocks noChangeAspect="1"/>
          </p:cNvPicPr>
          <p:nvPr/>
        </p:nvPicPr>
        <p:blipFill>
          <a:blip r:embed="rId6"/>
          <a:stretch>
            <a:fillRect/>
          </a:stretch>
        </p:blipFill>
        <p:spPr>
          <a:xfrm>
            <a:off x="7225826" y="2538703"/>
            <a:ext cx="4289898" cy="1206534"/>
          </a:xfrm>
          <a:prstGeom prst="rect">
            <a:avLst/>
          </a:prstGeom>
        </p:spPr>
      </p:pic>
    </p:spTree>
    <p:extLst>
      <p:ext uri="{BB962C8B-B14F-4D97-AF65-F5344CB8AC3E}">
        <p14:creationId xmlns:p14="http://schemas.microsoft.com/office/powerpoint/2010/main" val="174594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teratură academică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63_TF03431380_Win32" id="{12189309-B2C2-41A9-96C9-4C1092347D8D}" vid="{1B3EB6EE-D438-40D9-AC84-F58477982193}"/>
    </a:ext>
  </a:extLst>
</a:theme>
</file>

<file path=ppt/theme/theme2.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Prezentare academică, proiectare linii decorative și panglică (ecran lat)</Template>
  <TotalTime>551</TotalTime>
  <Words>458</Words>
  <Application>Microsoft Office PowerPoint</Application>
  <PresentationFormat>Widescreen</PresentationFormat>
  <Paragraphs>96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Euphemia</vt:lpstr>
      <vt:lpstr>Plantagenet Cherokee</vt:lpstr>
      <vt:lpstr>Times New Roman</vt:lpstr>
      <vt:lpstr>Wingdings</vt:lpstr>
      <vt:lpstr>Literatură academică 16x9</vt:lpstr>
      <vt:lpstr>Dezvoltarea unei aplicații de mobil cu Sistem de Recomandare integrat</vt:lpstr>
      <vt:lpstr>Cuprins</vt:lpstr>
      <vt:lpstr>Scop</vt:lpstr>
      <vt:lpstr>Obiective</vt:lpstr>
      <vt:lpstr>Introducere în Sisteme de Recomandare</vt:lpstr>
      <vt:lpstr>Evaluarea algoritmilor de recomandare</vt:lpstr>
      <vt:lpstr>Aplicații existente</vt:lpstr>
      <vt:lpstr>Soluția propusă – My Library</vt:lpstr>
      <vt:lpstr>Implementare</vt:lpstr>
      <vt:lpstr>Testare</vt:lpstr>
      <vt:lpstr>Concluzii</vt:lpstr>
      <vt:lpstr>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Dezvoltarea unei aplicații de mobil cu Sistem de Recomandare integrat</dc:title>
  <dc:creator>Deni Dunca</dc:creator>
  <cp:lastModifiedBy>Deni Dunca</cp:lastModifiedBy>
  <cp:revision>5</cp:revision>
  <dcterms:created xsi:type="dcterms:W3CDTF">2023-04-19T06:27:20Z</dcterms:created>
  <dcterms:modified xsi:type="dcterms:W3CDTF">2023-05-13T17:36:53Z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