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B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D57C-F1CB-4D94-AB40-FD479306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6F794-CAD7-43E4-870F-7138D166A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C4DD-E1A6-4272-9A67-AAF5AF7B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78E0-4C86-4485-9909-9091D643760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F9E3-CA38-4549-B3D2-74351207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C1E5-F53C-4339-BD8B-963DBBEF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D20A-1DED-4D17-81F5-DD9D2E55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9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4C64-55EE-4C0E-AD81-1AABBF69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D380C-3B15-42FE-8514-11E44A798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ECF5-FFE9-4920-91AD-456A3B2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78E0-4C86-4485-9909-9091D643760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552B-2F93-497B-A4DD-1C43D5FA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4450-6F73-4ADA-9FF9-7720C0D3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D20A-1DED-4D17-81F5-DD9D2E55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74DB4-DEFE-47B6-AF90-690C40BE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ED21A-A460-4E07-B334-CBF34F79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45AF-B59E-4F22-AEBB-3FE5427E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78E0-4C86-4485-9909-9091D643760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FDC3-7ED2-43C1-9014-3831486A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6D19-9E38-4470-8189-5C213FEB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D20A-1DED-4D17-81F5-DD9D2E55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1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83CD-DD92-45A1-A14F-1764EEB1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DED9-0B72-41C1-B509-804A6C75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17D3-DCE5-4CEC-886F-42BF4863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78E0-4C86-4485-9909-9091D643760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C83B-AFBC-4AD2-8C7A-112C0D6A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E153-A9B2-4801-8CB7-341F72CF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D20A-1DED-4D17-81F5-DD9D2E55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C451-990B-49FB-A801-655B3BD2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7FFCD-D9B5-4C63-98A1-4D067908D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8D6F-70C9-4B20-AE11-E34ACF05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78E0-4C86-4485-9909-9091D643760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47DDB-888E-4E48-B32F-90068DBD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F6A2-6F4B-4231-82F3-D57E112F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D20A-1DED-4D17-81F5-DD9D2E55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7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F9D-64DF-4262-85AF-D83E0EA3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6840-FA87-4FC8-BC87-FBB162A8D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23C21-C02E-48BD-8030-4B8AA4652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BFEBA-FF25-4946-A57B-69EDF7FD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78E0-4C86-4485-9909-9091D643760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F1BD9-97A0-4E4C-8D8A-A9F093CC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282C-7250-4E73-970F-43657DAA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D20A-1DED-4D17-81F5-DD9D2E55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6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CE0D-1249-4C20-A1AF-3E2A926A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7FF6D-D8E6-4347-BA04-127125437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B32D6-D0FF-41AE-AF79-6B5AA2313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9917B-4033-4B49-88D5-1BDABA228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DF1CD-6F67-4962-B225-D62F4896F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C69DE-697C-4AB5-9827-FC590C04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78E0-4C86-4485-9909-9091D643760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C416A-FA17-444E-BF1D-226E5438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CBF52-1CA7-4F28-9D1E-58945FD6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D20A-1DED-4D17-81F5-DD9D2E55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29C2-2627-4B75-B943-ADC5E324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0E39C-621A-416B-BC5A-1DB6078F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78E0-4C86-4485-9909-9091D643760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BA6B0-01D3-4E4A-B07C-3D14F333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2DFAE-CEA5-41EC-9B41-CF9FE7CE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D20A-1DED-4D17-81F5-DD9D2E55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C84D6-F245-48BC-81B9-5279E762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78E0-4C86-4485-9909-9091D643760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51856-9552-4C39-BC94-BC0ECB22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E61EA-78D2-40CE-B442-5B83A290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D20A-1DED-4D17-81F5-DD9D2E55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2CAE-A442-42ED-812A-66C1C2F9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763E-8A44-46C7-8B05-3A0146E96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41094-12A5-46DE-9363-1A7AB3AFD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ACFF2-600F-4B58-A711-492FF9C2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78E0-4C86-4485-9909-9091D643760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83A04-D27A-4A01-A4A7-5037898F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7F94D-A6D9-43E8-8082-584ACE00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D20A-1DED-4D17-81F5-DD9D2E55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9886-8FE9-4584-BDE3-5F6DDD5C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36268-27EC-4E73-B6D0-479AC6DCB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E1D08-3C93-431E-B536-622988983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1B9CE-6477-4625-89B7-9C6D24A3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78E0-4C86-4485-9909-9091D643760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9F86D-5A98-488E-A01A-35B708C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30F05-3C82-4B82-B14F-0ECC328C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D20A-1DED-4D17-81F5-DD9D2E55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7EA76-CAF6-4C45-AAE6-5486DA21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BB293-6556-4919-8A22-B8D2EA3A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3B253-1DFF-48EA-A3E9-F0E2035CD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78E0-4C86-4485-9909-9091D643760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C0C1E-F66C-4128-BCA4-797BEF20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22E46-672E-4A01-9CAA-AF0AE7762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D20A-1DED-4D17-81F5-DD9D2E55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mzn.to/3b2LHT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9394C2-3371-426A-A8D1-9DA3E225272A}"/>
              </a:ext>
            </a:extLst>
          </p:cNvPr>
          <p:cNvSpPr/>
          <p:nvPr/>
        </p:nvSpPr>
        <p:spPr>
          <a:xfrm>
            <a:off x="1150620" y="1386508"/>
            <a:ext cx="5455920" cy="4084983"/>
          </a:xfrm>
          <a:prstGeom prst="rect">
            <a:avLst/>
          </a:prstGeom>
          <a:solidFill>
            <a:srgbClr val="00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C758E-3A07-4BD0-9366-1C45EB43B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874168"/>
            <a:ext cx="9959340" cy="11096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Feature Engineering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DF6DA7-2602-4870-B741-96AC1D26DCF6}"/>
              </a:ext>
            </a:extLst>
          </p:cNvPr>
          <p:cNvSpPr/>
          <p:nvPr/>
        </p:nvSpPr>
        <p:spPr>
          <a:xfrm>
            <a:off x="2385391" y="2874168"/>
            <a:ext cx="9166529" cy="1270242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0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F23E-C983-4145-9C6B-72884D10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508" y="333050"/>
            <a:ext cx="10515600" cy="780365"/>
          </a:xfrm>
        </p:spPr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Scalling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31964-025E-455D-8968-0A4545C01653}"/>
              </a:ext>
            </a:extLst>
          </p:cNvPr>
          <p:cNvSpPr txBox="1"/>
          <p:nvPr/>
        </p:nvSpPr>
        <p:spPr>
          <a:xfrm>
            <a:off x="0" y="6663107"/>
            <a:ext cx="98066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https://towardsdatascience.com/data-normalization-with-pandas-and-scikit-learn-7c1cc6ed6475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F5167-2E4D-417E-9873-A73AE3A907DE}"/>
              </a:ext>
            </a:extLst>
          </p:cNvPr>
          <p:cNvSpPr txBox="1"/>
          <p:nvPr/>
        </p:nvSpPr>
        <p:spPr>
          <a:xfrm>
            <a:off x="3665882" y="1012288"/>
            <a:ext cx="416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 “is a common practice in machine learning which consists of transforming numeric columns to a common scale”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24E90-F8B4-42B7-A961-0AF3A53DD281}"/>
              </a:ext>
            </a:extLst>
          </p:cNvPr>
          <p:cNvSpPr/>
          <p:nvPr/>
        </p:nvSpPr>
        <p:spPr>
          <a:xfrm>
            <a:off x="1566398" y="2124693"/>
            <a:ext cx="385663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verta-Semibold" panose="00000700000000000000" pitchFamily="50" charset="0"/>
              </a:rPr>
              <a:t>Normalization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32009B-F03A-4EF4-839B-D3C4AC85B2A1}"/>
              </a:ext>
            </a:extLst>
          </p:cNvPr>
          <p:cNvSpPr/>
          <p:nvPr/>
        </p:nvSpPr>
        <p:spPr>
          <a:xfrm>
            <a:off x="1401283" y="3317362"/>
            <a:ext cx="419238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verta-Semibold" panose="00000700000000000000" pitchFamily="50" charset="0"/>
              </a:rPr>
              <a:t>Standardization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D545B6-EB5B-4D93-B061-E8A256CA3956}"/>
              </a:ext>
            </a:extLst>
          </p:cNvPr>
          <p:cNvSpPr/>
          <p:nvPr/>
        </p:nvSpPr>
        <p:spPr>
          <a:xfrm>
            <a:off x="1540177" y="4477717"/>
            <a:ext cx="375449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Averta-Semibold" panose="00000700000000000000" pitchFamily="50" charset="0"/>
              </a:rPr>
              <a:t>Tranformation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Averta-Semibold" panose="000007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7CB17-DEF4-48C1-8018-74A5981E674B}"/>
              </a:ext>
            </a:extLst>
          </p:cNvPr>
          <p:cNvSpPr txBox="1"/>
          <p:nvPr/>
        </p:nvSpPr>
        <p:spPr>
          <a:xfrm>
            <a:off x="1727082" y="2557462"/>
            <a:ext cx="33331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1600" b="0" i="1" dirty="0">
                <a:solidFill>
                  <a:srgbClr val="292929"/>
                </a:solidFill>
                <a:effectLst/>
                <a:latin typeface="charter"/>
              </a:rPr>
              <a:t>Process of scaling in respect to the entire data range so that the data has a range from 0 to 1</a:t>
            </a:r>
            <a:endParaRPr lang="en-US" sz="16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5C929-11C7-46F4-93ED-E3DB349C0D6C}"/>
              </a:ext>
            </a:extLst>
          </p:cNvPr>
          <p:cNvSpPr txBox="1"/>
          <p:nvPr/>
        </p:nvSpPr>
        <p:spPr>
          <a:xfrm>
            <a:off x="1576211" y="3762964"/>
            <a:ext cx="37184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rgbClr val="292929"/>
                </a:solidFill>
                <a:latin typeface="charter"/>
              </a:rPr>
              <a:t>P</a:t>
            </a:r>
            <a:r>
              <a:rPr lang="en-US" sz="1600" b="0" i="1" dirty="0">
                <a:solidFill>
                  <a:srgbClr val="292929"/>
                </a:solidFill>
                <a:effectLst/>
                <a:latin typeface="charter"/>
              </a:rPr>
              <a:t>rocess of transforming in respect to the entire data range so that the data has a mean of 0 and a standard deviation of 1.</a:t>
            </a:r>
            <a:endParaRPr lang="en-US" sz="16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5160D-12E8-4E0F-AF41-58A332492705}"/>
              </a:ext>
            </a:extLst>
          </p:cNvPr>
          <p:cNvSpPr txBox="1"/>
          <p:nvPr/>
        </p:nvSpPr>
        <p:spPr>
          <a:xfrm>
            <a:off x="1446976" y="4926447"/>
            <a:ext cx="3893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rgbClr val="292929"/>
                </a:solidFill>
                <a:latin typeface="charter"/>
              </a:rPr>
              <a:t>T</a:t>
            </a:r>
            <a:r>
              <a:rPr lang="en-US" sz="1600" b="0" i="1" dirty="0">
                <a:solidFill>
                  <a:srgbClr val="292929"/>
                </a:solidFill>
                <a:effectLst/>
                <a:latin typeface="charter"/>
              </a:rPr>
              <a:t>he application of the same calculation to every point of the data separately</a:t>
            </a:r>
            <a:endParaRPr lang="en-US" sz="16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CC9720-2D31-4D88-A4C7-86BB98EAC8D1}"/>
              </a:ext>
            </a:extLst>
          </p:cNvPr>
          <p:cNvSpPr txBox="1"/>
          <p:nvPr/>
        </p:nvSpPr>
        <p:spPr>
          <a:xfrm>
            <a:off x="0" y="6493462"/>
            <a:ext cx="81567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https://medium.com/analytics-vidhya/a-guide-to-data-transformation-9e5fa9ae1ca3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4363BFE-A6BB-437E-896B-7070CF2C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82" y="2771220"/>
            <a:ext cx="5026737" cy="214838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D78612-12C3-49DB-ABE4-333B9DF3AC5B}"/>
              </a:ext>
            </a:extLst>
          </p:cNvPr>
          <p:cNvCxnSpPr>
            <a:cxnSpLocks/>
          </p:cNvCxnSpPr>
          <p:nvPr/>
        </p:nvCxnSpPr>
        <p:spPr>
          <a:xfrm>
            <a:off x="5748682" y="2124693"/>
            <a:ext cx="0" cy="338652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8291392-B7BB-4EBF-A551-930C2FE00543}"/>
              </a:ext>
            </a:extLst>
          </p:cNvPr>
          <p:cNvSpPr/>
          <p:nvPr/>
        </p:nvSpPr>
        <p:spPr>
          <a:xfrm>
            <a:off x="-251348" y="2028913"/>
            <a:ext cx="1119227" cy="3578087"/>
          </a:xfrm>
          <a:prstGeom prst="rect">
            <a:avLst/>
          </a:prstGeom>
          <a:solidFill>
            <a:srgbClr val="00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0B50CB-0576-45CF-9C14-A2F1D411B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20112"/>
              </p:ext>
            </p:extLst>
          </p:nvPr>
        </p:nvGraphicFramePr>
        <p:xfrm>
          <a:off x="4713358" y="1683357"/>
          <a:ext cx="7350540" cy="3017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50180">
                  <a:extLst>
                    <a:ext uri="{9D8B030D-6E8A-4147-A177-3AD203B41FA5}">
                      <a16:colId xmlns:a16="http://schemas.microsoft.com/office/drawing/2014/main" val="62267919"/>
                    </a:ext>
                  </a:extLst>
                </a:gridCol>
                <a:gridCol w="2450180">
                  <a:extLst>
                    <a:ext uri="{9D8B030D-6E8A-4147-A177-3AD203B41FA5}">
                      <a16:colId xmlns:a16="http://schemas.microsoft.com/office/drawing/2014/main" val="817247753"/>
                    </a:ext>
                  </a:extLst>
                </a:gridCol>
                <a:gridCol w="2450180">
                  <a:extLst>
                    <a:ext uri="{9D8B030D-6E8A-4147-A177-3AD203B41FA5}">
                      <a16:colId xmlns:a16="http://schemas.microsoft.com/office/drawing/2014/main" val="8058719"/>
                    </a:ext>
                  </a:extLst>
                </a:gridCol>
              </a:tblGrid>
              <a:tr h="33946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Heavy Tailed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Negative Skewed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86479"/>
                  </a:ext>
                </a:extLst>
              </a:tr>
              <a:tr h="3394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 Skewed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Heavy Tailed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 Skewed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62598"/>
                  </a:ext>
                </a:extLst>
              </a:tr>
              <a:tr h="3441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Root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Tansformation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Median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Square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495303"/>
                  </a:ext>
                </a:extLst>
              </a:tr>
              <a:tr h="5940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Lamber x Gaussian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Eksponensial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33800"/>
                  </a:ext>
                </a:extLst>
              </a:tr>
              <a:tr h="3441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Reciprocal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Boxcox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Transformation (linear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29210"/>
                  </a:ext>
                </a:extLst>
              </a:tr>
              <a:tr h="34418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Tukey Transformation (close normality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36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93ADF7-CB44-444C-9BAE-AA10815F68AC}"/>
              </a:ext>
            </a:extLst>
          </p:cNvPr>
          <p:cNvSpPr txBox="1"/>
          <p:nvPr/>
        </p:nvSpPr>
        <p:spPr>
          <a:xfrm>
            <a:off x="-23218" y="6642556"/>
            <a:ext cx="9473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https://medium.com/analytics-vidhya/a-guide-to-data-transformation-9e5fa9ae1ca3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8DA1833-A9AE-4C71-B1E1-44B8C6F7C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12348"/>
              </p:ext>
            </p:extLst>
          </p:nvPr>
        </p:nvGraphicFramePr>
        <p:xfrm>
          <a:off x="0" y="1683357"/>
          <a:ext cx="4713358" cy="128844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56679">
                  <a:extLst>
                    <a:ext uri="{9D8B030D-6E8A-4147-A177-3AD203B41FA5}">
                      <a16:colId xmlns:a16="http://schemas.microsoft.com/office/drawing/2014/main" val="2009549535"/>
                    </a:ext>
                  </a:extLst>
                </a:gridCol>
                <a:gridCol w="2356679">
                  <a:extLst>
                    <a:ext uri="{9D8B030D-6E8A-4147-A177-3AD203B41FA5}">
                      <a16:colId xmlns:a16="http://schemas.microsoft.com/office/drawing/2014/main" val="673015768"/>
                    </a:ext>
                  </a:extLst>
                </a:gridCol>
              </a:tblGrid>
              <a:tr h="369905">
                <a:tc>
                  <a:txBody>
                    <a:bodyPr/>
                    <a:lstStyle/>
                    <a:p>
                      <a:r>
                        <a:rPr lang="en-US" dirty="0"/>
                        <a:t>Standardization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12599"/>
                  </a:ext>
                </a:extLst>
              </a:tr>
              <a:tr h="918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Z-score Method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Min-Max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120980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C98E540-A739-43AD-92F2-7290CC62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132107"/>
            <a:ext cx="2080260" cy="75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92F1181-F635-4ACA-AB53-75A93571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9" y="3246408"/>
            <a:ext cx="16478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929FD8-DC50-4917-A11B-1483CF8797E5}"/>
              </a:ext>
            </a:extLst>
          </p:cNvPr>
          <p:cNvSpPr txBox="1"/>
          <p:nvPr/>
        </p:nvSpPr>
        <p:spPr>
          <a:xfrm>
            <a:off x="-16036" y="6482249"/>
            <a:ext cx="9841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https://towardsdatascience.com/data-normalization-with-pandas-and-scikit-learn-7c1cc6ed6475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DAB4A-BE07-43D3-8C5B-F72DADBC11DA}"/>
              </a:ext>
            </a:extLst>
          </p:cNvPr>
          <p:cNvCxnSpPr>
            <a:cxnSpLocks/>
          </p:cNvCxnSpPr>
          <p:nvPr/>
        </p:nvCxnSpPr>
        <p:spPr>
          <a:xfrm>
            <a:off x="-279400" y="1683357"/>
            <a:ext cx="1261110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85959F-2C76-48DB-95F2-A0D22401D9D8}"/>
              </a:ext>
            </a:extLst>
          </p:cNvPr>
          <p:cNvCxnSpPr>
            <a:cxnSpLocks/>
          </p:cNvCxnSpPr>
          <p:nvPr/>
        </p:nvCxnSpPr>
        <p:spPr>
          <a:xfrm>
            <a:off x="-209550" y="4700877"/>
            <a:ext cx="1261110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4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4A79-31B1-443A-8A1C-5367C529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266DFA-D8DF-476A-8003-76E3B914F722}"/>
              </a:ext>
            </a:extLst>
          </p:cNvPr>
          <p:cNvSpPr/>
          <p:nvPr/>
        </p:nvSpPr>
        <p:spPr>
          <a:xfrm>
            <a:off x="838200" y="2763837"/>
            <a:ext cx="10566400" cy="119856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16422D-510A-44D2-AF27-D0FDF6794F25}"/>
              </a:ext>
            </a:extLst>
          </p:cNvPr>
          <p:cNvSpPr/>
          <p:nvPr/>
        </p:nvSpPr>
        <p:spPr>
          <a:xfrm>
            <a:off x="7975600" y="1269205"/>
            <a:ext cx="4038600" cy="2390775"/>
          </a:xfrm>
          <a:prstGeom prst="rect">
            <a:avLst/>
          </a:prstGeom>
          <a:solidFill>
            <a:srgbClr val="00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C830A2-B7DA-4D11-BC2A-E4F1FF6A3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009775"/>
            <a:ext cx="6667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1CD0E-F423-40FA-B9F5-B78E87B944BE}"/>
              </a:ext>
            </a:extLst>
          </p:cNvPr>
          <p:cNvSpPr txBox="1"/>
          <p:nvPr/>
        </p:nvSpPr>
        <p:spPr>
          <a:xfrm>
            <a:off x="1749286" y="6019704"/>
            <a:ext cx="110125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https://www.forbes.com/sites/gilpress/2016/03/23/data-preparation-most-time-consuming-least-enjoyable-data-science-task-survey-says/#1594bda36f63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1834D9-6D48-4AF1-A697-ED98CD12EAA7}"/>
              </a:ext>
            </a:extLst>
          </p:cNvPr>
          <p:cNvSpPr/>
          <p:nvPr/>
        </p:nvSpPr>
        <p:spPr>
          <a:xfrm>
            <a:off x="781878" y="622852"/>
            <a:ext cx="1060174" cy="927652"/>
          </a:xfrm>
          <a:prstGeom prst="rect">
            <a:avLst/>
          </a:prstGeom>
          <a:solidFill>
            <a:srgbClr val="00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5D738-3EE3-43B4-BB09-A43C4592E98A}"/>
              </a:ext>
            </a:extLst>
          </p:cNvPr>
          <p:cNvSpPr/>
          <p:nvPr/>
        </p:nvSpPr>
        <p:spPr>
          <a:xfrm>
            <a:off x="10542104" y="622852"/>
            <a:ext cx="1060174" cy="927652"/>
          </a:xfrm>
          <a:prstGeom prst="rect">
            <a:avLst/>
          </a:prstGeom>
          <a:solidFill>
            <a:srgbClr val="00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87E80-00C7-497E-AD62-8B56B4162DA8}"/>
              </a:ext>
            </a:extLst>
          </p:cNvPr>
          <p:cNvSpPr/>
          <p:nvPr/>
        </p:nvSpPr>
        <p:spPr>
          <a:xfrm>
            <a:off x="10721008" y="5307496"/>
            <a:ext cx="1060174" cy="927652"/>
          </a:xfrm>
          <a:prstGeom prst="rect">
            <a:avLst/>
          </a:prstGeom>
          <a:solidFill>
            <a:srgbClr val="00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82A43-5483-459D-A1C1-AD30FD8C64C4}"/>
              </a:ext>
            </a:extLst>
          </p:cNvPr>
          <p:cNvSpPr/>
          <p:nvPr/>
        </p:nvSpPr>
        <p:spPr>
          <a:xfrm>
            <a:off x="781878" y="5307496"/>
            <a:ext cx="1060174" cy="927652"/>
          </a:xfrm>
          <a:prstGeom prst="rect">
            <a:avLst/>
          </a:prstGeom>
          <a:solidFill>
            <a:srgbClr val="00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9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18F182-FAD0-47A2-BE94-18AAB532CF98}"/>
              </a:ext>
            </a:extLst>
          </p:cNvPr>
          <p:cNvSpPr/>
          <p:nvPr/>
        </p:nvSpPr>
        <p:spPr>
          <a:xfrm>
            <a:off x="10305143" y="-1"/>
            <a:ext cx="1886857" cy="1355793"/>
          </a:xfrm>
          <a:prstGeom prst="rect">
            <a:avLst/>
          </a:prstGeom>
          <a:solidFill>
            <a:srgbClr val="00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eature Engineering And Its Techniques For Machine Learning">
            <a:extLst>
              <a:ext uri="{FF2B5EF4-FFF2-40B4-BE49-F238E27FC236}">
                <a16:creationId xmlns:a16="http://schemas.microsoft.com/office/drawing/2014/main" id="{FBFC171F-99F6-48BC-89C7-38126AF16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89" y="1736035"/>
            <a:ext cx="60102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0C04F-6E62-4BAE-B7A3-856305120450}"/>
              </a:ext>
            </a:extLst>
          </p:cNvPr>
          <p:cNvSpPr txBox="1"/>
          <p:nvPr/>
        </p:nvSpPr>
        <p:spPr>
          <a:xfrm>
            <a:off x="0" y="6519446"/>
            <a:ext cx="108270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https://analyticsindiamag.com/</a:t>
            </a:r>
            <a:r>
              <a:rPr lang="en-US" sz="800" dirty="0"/>
              <a:t>introduction-to-feature-engineering-and-its-techniques-for-machine-learning</a:t>
            </a:r>
            <a:r>
              <a:rPr lang="en-US" sz="900" dirty="0"/>
              <a:t>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D2E1FF-C461-4ABF-A03D-0E2621B93924}"/>
              </a:ext>
            </a:extLst>
          </p:cNvPr>
          <p:cNvSpPr txBox="1">
            <a:spLocks/>
          </p:cNvSpPr>
          <p:nvPr/>
        </p:nvSpPr>
        <p:spPr>
          <a:xfrm>
            <a:off x="7100791" y="1904241"/>
            <a:ext cx="5289992" cy="135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Feature Engineering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2B312B-5853-4B16-A5D2-FD70413A220D}"/>
              </a:ext>
            </a:extLst>
          </p:cNvPr>
          <p:cNvSpPr txBox="1">
            <a:spLocks/>
          </p:cNvSpPr>
          <p:nvPr/>
        </p:nvSpPr>
        <p:spPr>
          <a:xfrm>
            <a:off x="7200183" y="3135195"/>
            <a:ext cx="3746114" cy="135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0" dirty="0"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is a procedure involving an implementation of data’s domain knowledge for generating features making machine learning algorithms workable 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ECAB4-6A0A-4098-BE99-E4132AAB8405}"/>
              </a:ext>
            </a:extLst>
          </p:cNvPr>
          <p:cNvSpPr txBox="1"/>
          <p:nvPr/>
        </p:nvSpPr>
        <p:spPr>
          <a:xfrm>
            <a:off x="15627" y="6642556"/>
            <a:ext cx="90247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https://www.analyticssteps.com/blogs/feature-engineering-method-machine-learning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9A3744-5DE4-41CD-AC75-9741CF092755}"/>
              </a:ext>
            </a:extLst>
          </p:cNvPr>
          <p:cNvCxnSpPr/>
          <p:nvPr/>
        </p:nvCxnSpPr>
        <p:spPr>
          <a:xfrm>
            <a:off x="6904383" y="1904241"/>
            <a:ext cx="0" cy="28797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1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AB938C7-0568-4553-9ACF-B65F38ACC39B}"/>
              </a:ext>
            </a:extLst>
          </p:cNvPr>
          <p:cNvSpPr/>
          <p:nvPr/>
        </p:nvSpPr>
        <p:spPr>
          <a:xfrm>
            <a:off x="2512967" y="1088083"/>
            <a:ext cx="2531165" cy="109054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Averta-Semibold" panose="00000700000000000000" pitchFamily="50" charset="0"/>
              </a:rPr>
              <a:t>Reduce Complexity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14EE5A33-E732-471D-9EE7-3DA09E230406}"/>
              </a:ext>
            </a:extLst>
          </p:cNvPr>
          <p:cNvSpPr/>
          <p:nvPr/>
        </p:nvSpPr>
        <p:spPr>
          <a:xfrm>
            <a:off x="2484780" y="3701410"/>
            <a:ext cx="2531165" cy="1355794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Increase</a:t>
            </a:r>
            <a:r>
              <a:rPr lang="en-US" sz="2800" dirty="0"/>
              <a:t> Accuracy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5CA096-598E-4A77-A47A-A2141D3D485F}"/>
              </a:ext>
            </a:extLst>
          </p:cNvPr>
          <p:cNvSpPr txBox="1">
            <a:spLocks/>
          </p:cNvSpPr>
          <p:nvPr/>
        </p:nvSpPr>
        <p:spPr>
          <a:xfrm>
            <a:off x="1756654" y="2106984"/>
            <a:ext cx="4114489" cy="1694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solidFill>
                  <a:schemeClr val="bg2">
                    <a:lumMod val="50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Importance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Feature Engineering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6ABB3-14B4-47CA-B387-3873EF0386AC}"/>
              </a:ext>
            </a:extLst>
          </p:cNvPr>
          <p:cNvCxnSpPr>
            <a:cxnSpLocks/>
          </p:cNvCxnSpPr>
          <p:nvPr/>
        </p:nvCxnSpPr>
        <p:spPr>
          <a:xfrm>
            <a:off x="6366724" y="1294744"/>
            <a:ext cx="0" cy="379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3FA792E-847F-4C73-B1BA-56FE10789CF0}"/>
              </a:ext>
            </a:extLst>
          </p:cNvPr>
          <p:cNvSpPr txBox="1">
            <a:spLocks/>
          </p:cNvSpPr>
          <p:nvPr/>
        </p:nvSpPr>
        <p:spPr>
          <a:xfrm>
            <a:off x="6862306" y="1386222"/>
            <a:ext cx="3140765" cy="135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Step of Feature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7068E1-9CBD-486C-99B1-926CA4E767B5}"/>
              </a:ext>
            </a:extLst>
          </p:cNvPr>
          <p:cNvSpPr/>
          <p:nvPr/>
        </p:nvSpPr>
        <p:spPr>
          <a:xfrm>
            <a:off x="7036903" y="2742016"/>
            <a:ext cx="4346712" cy="443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rta-Semibold" panose="00000700000000000000" pitchFamily="50" charset="0"/>
              </a:rPr>
              <a:t>Data Preparation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070CA-EF5D-4FE6-BB45-AF4A12CE7786}"/>
              </a:ext>
            </a:extLst>
          </p:cNvPr>
          <p:cNvSpPr/>
          <p:nvPr/>
        </p:nvSpPr>
        <p:spPr>
          <a:xfrm>
            <a:off x="7036903" y="3464177"/>
            <a:ext cx="4346712" cy="443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rta-Semibold" panose="00000700000000000000" pitchFamily="50" charset="0"/>
              </a:rPr>
              <a:t>Exploratory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E4434C-9558-4E4E-8803-59009DAF63B8}"/>
              </a:ext>
            </a:extLst>
          </p:cNvPr>
          <p:cNvSpPr/>
          <p:nvPr/>
        </p:nvSpPr>
        <p:spPr>
          <a:xfrm>
            <a:off x="7036903" y="4240719"/>
            <a:ext cx="4346712" cy="443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rta-Semibold" panose="00000700000000000000" pitchFamily="50" charset="0"/>
              </a:rPr>
              <a:t>Benchmarking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B0210-1563-41EF-9EA8-2FA1DD6F9569}"/>
              </a:ext>
            </a:extLst>
          </p:cNvPr>
          <p:cNvSpPr txBox="1"/>
          <p:nvPr/>
        </p:nvSpPr>
        <p:spPr>
          <a:xfrm>
            <a:off x="0" y="6651630"/>
            <a:ext cx="96873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https://www.analyticssteps.com/blogs/feature-engineering-method-machine-learning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EA2BA6-4F42-4A77-B01B-31FC99490D03}"/>
              </a:ext>
            </a:extLst>
          </p:cNvPr>
          <p:cNvSpPr/>
          <p:nvPr/>
        </p:nvSpPr>
        <p:spPr>
          <a:xfrm>
            <a:off x="-57315" y="0"/>
            <a:ext cx="1378116" cy="1088083"/>
          </a:xfrm>
          <a:prstGeom prst="rect">
            <a:avLst/>
          </a:prstGeom>
          <a:solidFill>
            <a:srgbClr val="00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7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1C8F-DB25-448F-A5D9-12C63490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83" y="2520580"/>
            <a:ext cx="3313674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Handling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Missing Data</a:t>
            </a:r>
          </a:p>
        </p:txBody>
      </p:sp>
      <p:pic>
        <p:nvPicPr>
          <p:cNvPr id="4098" name="Picture 2" descr="How to Handle Missing Data. “The idea of imputation is both… | by Alvira  Swalin | Towards Data Science">
            <a:extLst>
              <a:ext uri="{FF2B5EF4-FFF2-40B4-BE49-F238E27FC236}">
                <a16:creationId xmlns:a16="http://schemas.microsoft.com/office/drawing/2014/main" id="{707CB723-2557-434D-BE86-1A927297A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56" y="101525"/>
            <a:ext cx="7853944" cy="629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48012-2B3C-4003-9A12-0C42C2EBCD10}"/>
              </a:ext>
            </a:extLst>
          </p:cNvPr>
          <p:cNvSpPr txBox="1"/>
          <p:nvPr/>
        </p:nvSpPr>
        <p:spPr>
          <a:xfrm>
            <a:off x="8862904" y="6642556"/>
            <a:ext cx="93295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https://towardsdatascience.com/how-to-handle-missing-data-8646b18db0d4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1B47A-1029-4BA4-A035-F993924F7A91}"/>
              </a:ext>
            </a:extLst>
          </p:cNvPr>
          <p:cNvSpPr/>
          <p:nvPr/>
        </p:nvSpPr>
        <p:spPr>
          <a:xfrm>
            <a:off x="3321425" y="2520581"/>
            <a:ext cx="2033262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quicksand" panose="020B0604020202020204" charset="0"/>
              </a:rPr>
              <a:t>Missing Completely at Random (MCAR)</a:t>
            </a:r>
          </a:p>
          <a:p>
            <a:pPr algn="ctr"/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quicksand" panose="020B0604020202020204" charset="0"/>
              </a:rPr>
              <a:t>Missing at Random (MAR)</a:t>
            </a:r>
          </a:p>
          <a:p>
            <a:pPr algn="ctr"/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quicksand" panose="020B0604020202020204" charset="0"/>
              </a:rPr>
              <a:t>Missing Not At Random (MNAR)</a:t>
            </a:r>
          </a:p>
          <a:p>
            <a:pPr algn="ctr"/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0EA97-13C5-4B3D-A96B-C1E091783A45}"/>
              </a:ext>
            </a:extLst>
          </p:cNvPr>
          <p:cNvSpPr txBox="1"/>
          <p:nvPr/>
        </p:nvSpPr>
        <p:spPr>
          <a:xfrm>
            <a:off x="9294704" y="6534834"/>
            <a:ext cx="70637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https://onlinelibrary.wiley.com/doi/book/10.1002/9781119013563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31D45-22EF-4482-A850-BDEF2226268F}"/>
              </a:ext>
            </a:extLst>
          </p:cNvPr>
          <p:cNvSpPr/>
          <p:nvPr/>
        </p:nvSpPr>
        <p:spPr>
          <a:xfrm>
            <a:off x="0" y="5804901"/>
            <a:ext cx="1378116" cy="1088083"/>
          </a:xfrm>
          <a:prstGeom prst="rect">
            <a:avLst/>
          </a:prstGeom>
          <a:solidFill>
            <a:srgbClr val="00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7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CFEF-4FB0-4ABD-91E3-D7D57742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1" y="1806153"/>
            <a:ext cx="4850296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K-NN Imputer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0306E-4280-437F-8022-E170E9116E09}"/>
              </a:ext>
            </a:extLst>
          </p:cNvPr>
          <p:cNvSpPr txBox="1"/>
          <p:nvPr/>
        </p:nvSpPr>
        <p:spPr>
          <a:xfrm>
            <a:off x="795131" y="2805146"/>
            <a:ext cx="4081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555555"/>
                </a:solidFill>
                <a:effectLst/>
                <a:latin typeface="Helvetica Neue"/>
              </a:rPr>
              <a:t>One popular technique for imputation is a K-nearest neighbor model. A new sample is imputed by finding the samples in the training set “closest” to it and averages these nearby points to fill in the value.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80F18-06AD-4D7D-8333-B240FF089DE4}"/>
              </a:ext>
            </a:extLst>
          </p:cNvPr>
          <p:cNvSpPr txBox="1"/>
          <p:nvPr/>
        </p:nvSpPr>
        <p:spPr>
          <a:xfrm>
            <a:off x="0" y="652253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sng" dirty="0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Applied Predictive Modeling</a:t>
            </a:r>
            <a:r>
              <a:rPr lang="en-US" sz="800" b="0" i="0" u="sng" dirty="0">
                <a:effectLst/>
                <a:latin typeface="Helvetica Neue"/>
              </a:rPr>
              <a:t>, 2013.</a:t>
            </a:r>
            <a:endParaRPr lang="en-US" sz="800" u="sng" dirty="0"/>
          </a:p>
        </p:txBody>
      </p:sp>
      <p:pic>
        <p:nvPicPr>
          <p:cNvPr id="5122" name="Picture 2" descr="3-Nearest Neighbour">
            <a:extLst>
              <a:ext uri="{FF2B5EF4-FFF2-40B4-BE49-F238E27FC236}">
                <a16:creationId xmlns:a16="http://schemas.microsoft.com/office/drawing/2014/main" id="{F3BEEBE7-DA36-43B5-98EB-2D2495641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59" y="1714748"/>
            <a:ext cx="5165237" cy="329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8CECBA-09E9-4BD1-8A85-0C04E7E0D194}"/>
              </a:ext>
            </a:extLst>
          </p:cNvPr>
          <p:cNvSpPr txBox="1"/>
          <p:nvPr/>
        </p:nvSpPr>
        <p:spPr>
          <a:xfrm>
            <a:off x="0" y="6642556"/>
            <a:ext cx="122853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https://www.analyticsvidhya.com/blog/2020/07/knnimputer-a-robust-way-to-impute-missing-values-using-scikit-learn/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442D84-4E3E-4FFF-8467-37166A68C9A6}"/>
              </a:ext>
            </a:extLst>
          </p:cNvPr>
          <p:cNvSpPr/>
          <p:nvPr/>
        </p:nvSpPr>
        <p:spPr>
          <a:xfrm>
            <a:off x="10813884" y="0"/>
            <a:ext cx="1378116" cy="1088083"/>
          </a:xfrm>
          <a:prstGeom prst="rect">
            <a:avLst/>
          </a:prstGeom>
          <a:solidFill>
            <a:srgbClr val="00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1DD72-CB7B-4C0C-84F4-4C3839D83E7A}"/>
              </a:ext>
            </a:extLst>
          </p:cNvPr>
          <p:cNvCxnSpPr>
            <a:cxnSpLocks/>
          </p:cNvCxnSpPr>
          <p:nvPr/>
        </p:nvCxnSpPr>
        <p:spPr>
          <a:xfrm>
            <a:off x="1351722" y="2037585"/>
            <a:ext cx="310100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314FA5-9F00-417F-A9A9-E4399B479CE2}"/>
              </a:ext>
            </a:extLst>
          </p:cNvPr>
          <p:cNvCxnSpPr>
            <a:cxnSpLocks/>
          </p:cNvCxnSpPr>
          <p:nvPr/>
        </p:nvCxnSpPr>
        <p:spPr>
          <a:xfrm>
            <a:off x="1351722" y="4654889"/>
            <a:ext cx="310100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4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D60-6A45-4DEF-8ADD-ACAE3C74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34" y="992285"/>
            <a:ext cx="5098774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Handling </a:t>
            </a:r>
            <a:br>
              <a:rPr lang="en-US" sz="40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sz="40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Outliers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D85C0-6766-4403-B662-0F874F40D6E9}"/>
              </a:ext>
            </a:extLst>
          </p:cNvPr>
          <p:cNvSpPr txBox="1"/>
          <p:nvPr/>
        </p:nvSpPr>
        <p:spPr>
          <a:xfrm>
            <a:off x="922145" y="2161387"/>
            <a:ext cx="52876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Outliers are the values that look different from the other values in the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C3698-25BC-4652-B6CF-7E1301D8E862}"/>
              </a:ext>
            </a:extLst>
          </p:cNvPr>
          <p:cNvSpPr txBox="1"/>
          <p:nvPr/>
        </p:nvSpPr>
        <p:spPr>
          <a:xfrm>
            <a:off x="1046438" y="6639040"/>
            <a:ext cx="95415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https://towardsdatascience.com/outlier-detection-methods-in-machine-learning-1c8b7cca6cb8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A929BA-107F-4A8C-9B5E-772B36EB5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" t="1487" r="3343" b="3704"/>
          <a:stretch/>
        </p:blipFill>
        <p:spPr>
          <a:xfrm>
            <a:off x="1027595" y="2852512"/>
            <a:ext cx="3822700" cy="2673053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C3567F8-8B4D-4844-92D8-66140CEC7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81933"/>
              </p:ext>
            </p:extLst>
          </p:nvPr>
        </p:nvGraphicFramePr>
        <p:xfrm>
          <a:off x="6684687" y="1655066"/>
          <a:ext cx="5433392" cy="36824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16696">
                  <a:extLst>
                    <a:ext uri="{9D8B030D-6E8A-4147-A177-3AD203B41FA5}">
                      <a16:colId xmlns:a16="http://schemas.microsoft.com/office/drawing/2014/main" val="3778056800"/>
                    </a:ext>
                  </a:extLst>
                </a:gridCol>
                <a:gridCol w="2716696">
                  <a:extLst>
                    <a:ext uri="{9D8B030D-6E8A-4147-A177-3AD203B41FA5}">
                      <a16:colId xmlns:a16="http://schemas.microsoft.com/office/drawing/2014/main" val="3694945556"/>
                    </a:ext>
                  </a:extLst>
                </a:gridCol>
              </a:tblGrid>
              <a:tr h="371979">
                <a:tc>
                  <a:txBody>
                    <a:bodyPr/>
                    <a:lstStyle/>
                    <a:p>
                      <a:r>
                        <a:rPr lang="en-US" dirty="0"/>
                        <a:t>Detect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65890"/>
                  </a:ext>
                </a:extLst>
              </a:tr>
              <a:tr h="371979"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Parametric Data, Normal Distribution, small to medium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14203"/>
                  </a:ext>
                </a:extLst>
              </a:tr>
              <a:tr h="371979">
                <a:tc>
                  <a:txBody>
                    <a:bodyPr/>
                    <a:lstStyle/>
                    <a:p>
                      <a:r>
                        <a:rPr lang="en-US" dirty="0" err="1"/>
                        <a:t>Probabilistics</a:t>
                      </a:r>
                      <a:r>
                        <a:rPr lang="en-US" dirty="0"/>
                        <a:t> &amp; Statistical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Parametric &amp; Skewed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60833"/>
                  </a:ext>
                </a:extLst>
              </a:tr>
              <a:tr h="371979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43204"/>
                  </a:ext>
                </a:extLst>
              </a:tr>
              <a:tr h="371979">
                <a:tc>
                  <a:txBody>
                    <a:bodyPr/>
                    <a:lstStyle/>
                    <a:p>
                      <a:r>
                        <a:rPr lang="en-US" dirty="0"/>
                        <a:t>Proximity Based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Non-parametric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414163"/>
                  </a:ext>
                </a:extLst>
              </a:tr>
              <a:tr h="371979">
                <a:tc>
                  <a:txBody>
                    <a:bodyPr/>
                    <a:lstStyle/>
                    <a:p>
                      <a:r>
                        <a:rPr lang="en-US" dirty="0"/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 not assumed &amp; multidimensional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69084"/>
                  </a:ext>
                </a:extLst>
              </a:tr>
              <a:tr h="371979">
                <a:tc>
                  <a:txBody>
                    <a:bodyPr/>
                    <a:lstStyle/>
                    <a:p>
                      <a:r>
                        <a:rPr lang="en-US" dirty="0"/>
                        <a:t>Isolation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need scaling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9582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1ABC265-3E2B-46D6-B856-387AEA32406A}"/>
              </a:ext>
            </a:extLst>
          </p:cNvPr>
          <p:cNvSpPr txBox="1"/>
          <p:nvPr/>
        </p:nvSpPr>
        <p:spPr>
          <a:xfrm>
            <a:off x="1050248" y="6387539"/>
            <a:ext cx="60921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http://colingorrie.github.io/outlier-detection.html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B9344-BFE5-4D08-9EA8-90DA484FA161}"/>
              </a:ext>
            </a:extLst>
          </p:cNvPr>
          <p:cNvSpPr txBox="1"/>
          <p:nvPr/>
        </p:nvSpPr>
        <p:spPr>
          <a:xfrm>
            <a:off x="1046438" y="6495261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https://towardsdatascience.com/a-brief-overview-of-outlier-detection-techniques-1e0b2c19e561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F573A2-7830-440E-AD25-D736FE0CEAB2}"/>
              </a:ext>
            </a:extLst>
          </p:cNvPr>
          <p:cNvCxnSpPr/>
          <p:nvPr/>
        </p:nvCxnSpPr>
        <p:spPr>
          <a:xfrm>
            <a:off x="6357233" y="1152939"/>
            <a:ext cx="0" cy="422744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4F51564-EC68-4C51-8940-0B040A6DF908}"/>
              </a:ext>
            </a:extLst>
          </p:cNvPr>
          <p:cNvSpPr/>
          <p:nvPr/>
        </p:nvSpPr>
        <p:spPr>
          <a:xfrm>
            <a:off x="-462156" y="1802296"/>
            <a:ext cx="1119227" cy="3578087"/>
          </a:xfrm>
          <a:prstGeom prst="rect">
            <a:avLst/>
          </a:prstGeom>
          <a:solidFill>
            <a:srgbClr val="00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3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75343E-C8EC-40EB-AB2B-B044ECFBD028}"/>
              </a:ext>
            </a:extLst>
          </p:cNvPr>
          <p:cNvSpPr/>
          <p:nvPr/>
        </p:nvSpPr>
        <p:spPr>
          <a:xfrm>
            <a:off x="2796209" y="1023731"/>
            <a:ext cx="2001079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rta-Semibold" panose="00000700000000000000" pitchFamily="50" charset="0"/>
              </a:rPr>
              <a:t>Separately Treating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B55C1E-7706-4CF8-A917-CA8688B79EE4}"/>
              </a:ext>
            </a:extLst>
          </p:cNvPr>
          <p:cNvSpPr/>
          <p:nvPr/>
        </p:nvSpPr>
        <p:spPr>
          <a:xfrm>
            <a:off x="8395251" y="927652"/>
            <a:ext cx="2001079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rta-Semibold" panose="00000700000000000000" pitchFamily="50" charset="0"/>
              </a:rPr>
              <a:t>Transformation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110101-99A9-4118-9643-7710D5A38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717" y="1773319"/>
            <a:ext cx="2869470" cy="17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A37C89-AE24-40CC-A050-87B3763D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24" y="3740426"/>
            <a:ext cx="2364986" cy="14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D69FE7-4F7B-4E48-BC37-85E352AE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491" y="3678318"/>
            <a:ext cx="2364985" cy="1465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1372D5-740B-4A34-A9B3-9D2A556EB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647" y="1870012"/>
            <a:ext cx="3307937" cy="1870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A505D8-12D8-46DE-817D-41E94A5F9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808" y="3963856"/>
            <a:ext cx="3483134" cy="19664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68D94E-6F48-4EC3-85F3-96A502ADF54D}"/>
              </a:ext>
            </a:extLst>
          </p:cNvPr>
          <p:cNvSpPr txBox="1"/>
          <p:nvPr/>
        </p:nvSpPr>
        <p:spPr>
          <a:xfrm>
            <a:off x="0" y="6543551"/>
            <a:ext cx="78999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https://medium.com/analytics-vidhya/detect-and-handling-outliers-53723d8ec17a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1A6068-B836-4265-9D2D-39936CB63A56}"/>
              </a:ext>
            </a:extLst>
          </p:cNvPr>
          <p:cNvSpPr/>
          <p:nvPr/>
        </p:nvSpPr>
        <p:spPr>
          <a:xfrm>
            <a:off x="954157" y="3551582"/>
            <a:ext cx="5671930" cy="1778263"/>
          </a:xfrm>
          <a:prstGeom prst="rect">
            <a:avLst/>
          </a:prstGeom>
          <a:noFill/>
          <a:ln w="28575">
            <a:solidFill>
              <a:srgbClr val="00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0CE6B-2E40-4D7B-B7E9-C91C7F0702A3}"/>
              </a:ext>
            </a:extLst>
          </p:cNvPr>
          <p:cNvSpPr/>
          <p:nvPr/>
        </p:nvSpPr>
        <p:spPr>
          <a:xfrm>
            <a:off x="7341703" y="3869635"/>
            <a:ext cx="3755073" cy="2284144"/>
          </a:xfrm>
          <a:prstGeom prst="rect">
            <a:avLst/>
          </a:prstGeom>
          <a:noFill/>
          <a:ln w="28575">
            <a:solidFill>
              <a:srgbClr val="00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4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76D806-6F25-4CC1-9D35-27CD942BE0CF}"/>
              </a:ext>
            </a:extLst>
          </p:cNvPr>
          <p:cNvSpPr/>
          <p:nvPr/>
        </p:nvSpPr>
        <p:spPr>
          <a:xfrm>
            <a:off x="8289231" y="1192696"/>
            <a:ext cx="2001079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rta-Semibold" panose="00000700000000000000" pitchFamily="50" charset="0"/>
              </a:rPr>
              <a:t>Imputation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73FD70-0E54-4684-8ABE-797685B93C5A}"/>
              </a:ext>
            </a:extLst>
          </p:cNvPr>
          <p:cNvSpPr/>
          <p:nvPr/>
        </p:nvSpPr>
        <p:spPr>
          <a:xfrm>
            <a:off x="1901690" y="1192696"/>
            <a:ext cx="2001079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rta-Semibold" panose="00000700000000000000" pitchFamily="50" charset="0"/>
              </a:rPr>
              <a:t>Cut Outliers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D5198D7-4E94-4D2B-B8F1-587776ABC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32" y="2077718"/>
            <a:ext cx="2869470" cy="17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E18AF32-8FCD-4BDB-B8E1-1A882FF0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94" y="4118152"/>
            <a:ext cx="2869469" cy="177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CBEF84-3314-4188-894F-13073B56ABFA}"/>
              </a:ext>
            </a:extLst>
          </p:cNvPr>
          <p:cNvSpPr txBox="1"/>
          <p:nvPr/>
        </p:nvSpPr>
        <p:spPr>
          <a:xfrm>
            <a:off x="0" y="6642556"/>
            <a:ext cx="99258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https://medium.com/analytics-vidhya/detect-and-handling-outliers-53723d8ec17a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0A2BEBC9-C1E2-45C7-B1E2-5D9AAB77F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669962"/>
            <a:ext cx="1911438" cy="19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1F98CA-E658-4F70-94A1-F4AADBDE2F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/>
          <a:stretch/>
        </p:blipFill>
        <p:spPr>
          <a:xfrm>
            <a:off x="7398391" y="2192666"/>
            <a:ext cx="3326115" cy="29953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ED763D-5520-4549-A073-E6C31E927E9D}"/>
              </a:ext>
            </a:extLst>
          </p:cNvPr>
          <p:cNvSpPr/>
          <p:nvPr/>
        </p:nvSpPr>
        <p:spPr>
          <a:xfrm>
            <a:off x="1467493" y="4024327"/>
            <a:ext cx="3038245" cy="1962466"/>
          </a:xfrm>
          <a:prstGeom prst="rect">
            <a:avLst/>
          </a:prstGeom>
          <a:noFill/>
          <a:ln w="28575">
            <a:solidFill>
              <a:srgbClr val="00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466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Adobe Fan Heiti Std B</vt:lpstr>
      <vt:lpstr>Arial</vt:lpstr>
      <vt:lpstr>Averta-Semibold</vt:lpstr>
      <vt:lpstr>Calibri</vt:lpstr>
      <vt:lpstr>Calibri Light</vt:lpstr>
      <vt:lpstr>charter</vt:lpstr>
      <vt:lpstr>Futura</vt:lpstr>
      <vt:lpstr>Helvetica Neue</vt:lpstr>
      <vt:lpstr>quicksand</vt:lpstr>
      <vt:lpstr>roboto</vt:lpstr>
      <vt:lpstr>Office Theme</vt:lpstr>
      <vt:lpstr>Feature Engineering</vt:lpstr>
      <vt:lpstr>PowerPoint Presentation</vt:lpstr>
      <vt:lpstr>PowerPoint Presentation</vt:lpstr>
      <vt:lpstr>PowerPoint Presentation</vt:lpstr>
      <vt:lpstr>Handling Missing Data</vt:lpstr>
      <vt:lpstr>K-NN Imputer</vt:lpstr>
      <vt:lpstr>Handling  Outliers Data</vt:lpstr>
      <vt:lpstr>PowerPoint Presentation</vt:lpstr>
      <vt:lpstr>PowerPoint Presentation</vt:lpstr>
      <vt:lpstr>Scalling Data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</dc:title>
  <dc:creator>Deni Prastyo</dc:creator>
  <cp:lastModifiedBy>Deni Prastyo</cp:lastModifiedBy>
  <cp:revision>7</cp:revision>
  <dcterms:created xsi:type="dcterms:W3CDTF">2021-10-14T02:29:38Z</dcterms:created>
  <dcterms:modified xsi:type="dcterms:W3CDTF">2021-10-15T04:10:16Z</dcterms:modified>
</cp:coreProperties>
</file>