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2" r:id="rId10"/>
    <p:sldId id="264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A6DD-E7B6-4110-8FD8-3674635F9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BF31-08C9-4BD6-8DA6-A180E0C5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6EBE-879F-4B6A-9FC7-17D59F87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73EF-5AF3-4B8D-94EF-ADF352AC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BD26-7B0B-4A6C-8366-E7E137A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5594-B1EC-4ED6-B6E1-D05D834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F8E8-6D4B-4DED-9D04-5FC32FD3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E8E1-DAB9-460E-91D5-3C4F05BC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7852-83B1-4F7E-A511-8A70F1FE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CC73-E13F-46D5-A7A1-F3B86C7E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5A74B-8A26-44C6-BCDD-931AF0C5A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77EFA-103D-4849-ABD9-2349D1C3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A496-318B-46D6-A912-04D0472C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7288-046E-4F7F-ABB2-898FAAC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8A4A-6C5F-4BC1-B0CC-CC85C3A8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F669-799D-4ACF-AC43-C6B18C85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3A0F-7515-4B34-992D-04B6FDF4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FFFF-BD72-4017-BEE5-C32BE5B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21DE-11D9-4CBA-A6D5-05FDDEF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BB32-366C-404B-8712-F7BED8F3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1B7F-D4A6-4F8F-811F-657CB49E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A260-3EC4-464F-BA67-559BCBAB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152C-24DB-42BA-8D8C-4BC7A9C4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1718-1399-4ECF-AE3C-53532A46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8C1E-D123-4FBD-B9D2-BAC53E7F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28DF-05DA-4874-AE6B-5E640EDB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54A9-8109-43F4-B960-3284553B4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7CBE-7286-4CB4-8C37-7B76F47B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1537-F8ED-4C5F-918F-CCE008D3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0683-EC82-4515-B3DA-FFC4AFCF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90018-002F-4336-AB4F-9756214F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E928-5EA8-4CDF-A88A-6695A66C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4959-48AB-4C9E-AC5B-2A0AB305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E65EF-B93F-4E2D-8B09-7F43D54C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CD65-5E9F-4347-A8D6-A6D8EB1D5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2105-7A74-4D37-9FEC-40867EAA2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5055F-63D7-4368-A361-6A6D7D09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24BA-E7D7-435E-8CD4-1276CEA2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03FE0-2011-4E12-908B-295D82F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5A32-810D-4BD7-8291-B66284D5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31B49-5E28-4DEF-BF9F-864BBDF2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7E4B1-AC96-4EA2-A0A4-811F64D1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D0BED-D290-4A58-88BE-EDFD5139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DB46B-E755-44F9-941B-4B6F4F5C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CDC22-9526-4673-80DF-58B72196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A9CA-9C9C-4E0D-A80D-A274ECBC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268-B484-4E27-ACEC-F8432E44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B347-9ABE-4263-B52C-4B61B769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C353-8912-4C92-827C-8A693466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2D92-E99C-4E4F-AEEB-30EED127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58B9-464F-45FE-84EB-0E464070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2648-FF18-438B-A820-9471281E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D833-07BC-4CCF-B3E1-6219FEC4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E1EA-A04C-4C46-BE2C-7765302A1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367EA-A5F3-4DE3-8934-7FE17B4F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76C87-98C8-4437-BE09-85750CA8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716A-0E59-4148-85DD-449DFCAE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16A1E-52CF-42D5-A04E-DA00A48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C6FE6-9929-4DD7-8C42-BEDF6B6C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EFFB-3488-4743-BC4A-7D0610BA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7AD1-C025-415B-8F12-E3D543D35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86C3-93FE-437C-9226-9F08D140A8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87A9-DCEC-44E6-8CE9-44E5C0A19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8088-AC44-4A86-9BE1-BE8882E6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123D-46A0-4030-831C-41CA79D7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3b2LHT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E6AE-2EBE-4CA6-BDB9-521631C55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676938"/>
            <a:ext cx="8559800" cy="1907761"/>
          </a:xfrm>
        </p:spPr>
        <p:txBody>
          <a:bodyPr/>
          <a:lstStyle/>
          <a:p>
            <a:r>
              <a:rPr lang="en-US" dirty="0">
                <a:latin typeface="Averta-BoldItalic" panose="00000800000000000000" pitchFamily="50" charset="0"/>
              </a:rPr>
              <a:t>Feature Selection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DB70A-5460-4760-8ED6-D834FCDA7818}"/>
              </a:ext>
            </a:extLst>
          </p:cNvPr>
          <p:cNvCxnSpPr/>
          <p:nvPr/>
        </p:nvCxnSpPr>
        <p:spPr>
          <a:xfrm flipH="1">
            <a:off x="2222500" y="4584699"/>
            <a:ext cx="79502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5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D0F0-196F-432D-82EE-9AAF2AE8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3038420"/>
            <a:ext cx="4436165" cy="1325563"/>
          </a:xfrm>
        </p:spPr>
        <p:txBody>
          <a:bodyPr/>
          <a:lstStyle/>
          <a:p>
            <a:pPr algn="r"/>
            <a:r>
              <a:rPr lang="en-US" dirty="0" err="1">
                <a:latin typeface="Averta-BoldItalic" panose="00000800000000000000" pitchFamily="50" charset="0"/>
              </a:rPr>
              <a:t>Embeded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4A8C2-48C2-4A20-A3CC-857B8F6EA391}"/>
              </a:ext>
            </a:extLst>
          </p:cNvPr>
          <p:cNvSpPr txBox="1"/>
          <p:nvPr/>
        </p:nvSpPr>
        <p:spPr>
          <a:xfrm>
            <a:off x="4691269" y="310103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12529"/>
                </a:solidFill>
                <a:effectLst/>
                <a:latin typeface="AvenirNext"/>
              </a:rPr>
              <a:t>Embedded feature selection methods integrate the feature selection machine learning algorithm as part of the learning algorithm, in which classification and feature selection are performed simultaneously. </a:t>
            </a:r>
            <a:endParaRPr lang="en-US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00233-5500-4EBB-833C-E0D42113A4CA}"/>
              </a:ext>
            </a:extLst>
          </p:cNvPr>
          <p:cNvCxnSpPr>
            <a:cxnSpLocks/>
          </p:cNvCxnSpPr>
          <p:nvPr/>
        </p:nvCxnSpPr>
        <p:spPr>
          <a:xfrm>
            <a:off x="4691268" y="3210871"/>
            <a:ext cx="0" cy="105458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ckward Elimination - an overview | ScienceDirect Topics">
            <a:extLst>
              <a:ext uri="{FF2B5EF4-FFF2-40B4-BE49-F238E27FC236}">
                <a16:creationId xmlns:a16="http://schemas.microsoft.com/office/drawing/2014/main" id="{C5F37B84-DC9E-45A0-810E-8AC3CE81F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3" t="9620" r="1209" b="1733"/>
          <a:stretch/>
        </p:blipFill>
        <p:spPr bwMode="auto">
          <a:xfrm>
            <a:off x="5060950" y="2460153"/>
            <a:ext cx="2673350" cy="233045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imple Linear Regression: Teori. Regression 01: Simple Linear Regression… |  by R. Kukuh | Machine Learning ID | Medium">
            <a:extLst>
              <a:ext uri="{FF2B5EF4-FFF2-40B4-BE49-F238E27FC236}">
                <a16:creationId xmlns:a16="http://schemas.microsoft.com/office/drawing/2014/main" id="{800D59C5-BD76-4BF4-AE97-9F19B5DB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2473510"/>
            <a:ext cx="3602407" cy="150287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263595-3D17-498F-AA14-A1314ABAF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7" t="17118" r="2604" b="3519"/>
          <a:stretch/>
        </p:blipFill>
        <p:spPr>
          <a:xfrm>
            <a:off x="8035187" y="2473510"/>
            <a:ext cx="4003398" cy="17126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64A70-1A66-4E13-AF48-386729C2C7CE}"/>
              </a:ext>
            </a:extLst>
          </p:cNvPr>
          <p:cNvSpPr txBox="1"/>
          <p:nvPr/>
        </p:nvSpPr>
        <p:spPr>
          <a:xfrm>
            <a:off x="0" y="6596390"/>
            <a:ext cx="8191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https://medium.com/analytics-vidhya/feature-selection-embedded-methods-a7940036973f#3998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CAFBB-07F9-4FD6-987C-D5C81BED0B5B}"/>
              </a:ext>
            </a:extLst>
          </p:cNvPr>
          <p:cNvSpPr/>
          <p:nvPr/>
        </p:nvSpPr>
        <p:spPr>
          <a:xfrm>
            <a:off x="1572604" y="1801043"/>
            <a:ext cx="2362200" cy="5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bg2">
                    <a:lumMod val="25000"/>
                  </a:schemeClr>
                </a:solidFill>
                <a:latin typeface="Averta-BoldItalic" panose="00000800000000000000" pitchFamily="50" charset="0"/>
              </a:rPr>
              <a:t>Coefficient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Averta-BoldItalic" panose="000008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91DA1-017F-4737-B18F-F0AA6FAEC49C}"/>
              </a:ext>
            </a:extLst>
          </p:cNvPr>
          <p:cNvSpPr/>
          <p:nvPr/>
        </p:nvSpPr>
        <p:spPr>
          <a:xfrm>
            <a:off x="5216525" y="1783878"/>
            <a:ext cx="2362200" cy="5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bg2">
                    <a:lumMod val="25000"/>
                  </a:schemeClr>
                </a:solidFill>
                <a:latin typeface="Averta-BoldItalic" panose="00000800000000000000" pitchFamily="50" charset="0"/>
              </a:rPr>
              <a:t>Tree Based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Averta-BoldItalic" panose="000008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CC5C3-2134-4544-AAC5-6C1B10FBB671}"/>
              </a:ext>
            </a:extLst>
          </p:cNvPr>
          <p:cNvSpPr/>
          <p:nvPr/>
        </p:nvSpPr>
        <p:spPr>
          <a:xfrm>
            <a:off x="8638196" y="1817860"/>
            <a:ext cx="2362200" cy="5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bg2">
                    <a:lumMod val="25000"/>
                  </a:schemeClr>
                </a:solidFill>
                <a:latin typeface="Averta-BoldItalic" panose="00000800000000000000" pitchFamily="50" charset="0"/>
              </a:rPr>
              <a:t>Lasso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Averta-BoldItalic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9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B5F1-D6A4-4431-AD86-2EE4F240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Averta-BoldItalic" panose="00000800000000000000" pitchFamily="50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C5653-8061-45CD-951D-35D4A251137B}"/>
              </a:ext>
            </a:extLst>
          </p:cNvPr>
          <p:cNvCxnSpPr/>
          <p:nvPr/>
        </p:nvCxnSpPr>
        <p:spPr>
          <a:xfrm>
            <a:off x="990600" y="3733800"/>
            <a:ext cx="7569200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A2194-41C8-4894-BF74-8C890E6F1EC2}"/>
              </a:ext>
            </a:extLst>
          </p:cNvPr>
          <p:cNvSpPr txBox="1"/>
          <p:nvPr/>
        </p:nvSpPr>
        <p:spPr>
          <a:xfrm>
            <a:off x="4199167" y="3734003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Feature selection is primarily focused on removing non-informative or redundant predictors from the model.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AF40C-63B2-4644-B67B-61C9C3401CEE}"/>
              </a:ext>
            </a:extLst>
          </p:cNvPr>
          <p:cNvSpPr txBox="1"/>
          <p:nvPr/>
        </p:nvSpPr>
        <p:spPr>
          <a:xfrm>
            <a:off x="0" y="6519446"/>
            <a:ext cx="6092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sng" strike="noStrike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Applied Predictive Modeling</a:t>
            </a:r>
            <a:r>
              <a:rPr lang="en-US" sz="1200" b="0" i="0" u="sng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, 2013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8F8108-787A-4AF0-9EB3-81EED42D3E32}"/>
              </a:ext>
            </a:extLst>
          </p:cNvPr>
          <p:cNvSpPr txBox="1">
            <a:spLocks/>
          </p:cNvSpPr>
          <p:nvPr/>
        </p:nvSpPr>
        <p:spPr>
          <a:xfrm>
            <a:off x="4199167" y="2985052"/>
            <a:ext cx="7633252" cy="88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verta-BoldItalic" panose="00000800000000000000" pitchFamily="50" charset="0"/>
              </a:rPr>
              <a:t>Feature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399A5C-1D46-43A9-95A8-25D93CECA055}"/>
              </a:ext>
            </a:extLst>
          </p:cNvPr>
          <p:cNvCxnSpPr>
            <a:cxnSpLocks/>
          </p:cNvCxnSpPr>
          <p:nvPr/>
        </p:nvCxnSpPr>
        <p:spPr>
          <a:xfrm>
            <a:off x="4199167" y="3091622"/>
            <a:ext cx="0" cy="1785178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eature Selection? Definition and FAQs | OmniSci">
            <a:extLst>
              <a:ext uri="{FF2B5EF4-FFF2-40B4-BE49-F238E27FC236}">
                <a16:creationId xmlns:a16="http://schemas.microsoft.com/office/drawing/2014/main" id="{952A7DF1-D09B-434B-82D7-B60FD09B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55" y="1297172"/>
            <a:ext cx="6988281" cy="39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2CD9E-2DB5-4F62-8E3C-B7A6EAC31ECC}"/>
              </a:ext>
            </a:extLst>
          </p:cNvPr>
          <p:cNvSpPr txBox="1"/>
          <p:nvPr/>
        </p:nvSpPr>
        <p:spPr>
          <a:xfrm>
            <a:off x="0" y="6581001"/>
            <a:ext cx="7076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https://www.omnisci.com/technical-glossary/feature-selection</a:t>
            </a:r>
          </a:p>
        </p:txBody>
      </p:sp>
    </p:spTree>
    <p:extLst>
      <p:ext uri="{BB962C8B-B14F-4D97-AF65-F5344CB8AC3E}">
        <p14:creationId xmlns:p14="http://schemas.microsoft.com/office/powerpoint/2010/main" val="402830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289CF5-F8C1-4869-A970-B816AC2B4BB7}"/>
              </a:ext>
            </a:extLst>
          </p:cNvPr>
          <p:cNvSpPr/>
          <p:nvPr/>
        </p:nvSpPr>
        <p:spPr>
          <a:xfrm>
            <a:off x="1875183" y="1331056"/>
            <a:ext cx="1848677" cy="102041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Filter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B28A6-7A80-46F7-BFC6-39DC7E829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7" t="62615" r="71957" b="22499"/>
          <a:stretch/>
        </p:blipFill>
        <p:spPr>
          <a:xfrm>
            <a:off x="4684643" y="1331056"/>
            <a:ext cx="2372139" cy="1020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F3651-315F-45E3-9C08-966D6A4A4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0" t="60682" r="72174" b="22889"/>
          <a:stretch/>
        </p:blipFill>
        <p:spPr>
          <a:xfrm>
            <a:off x="4684643" y="3057192"/>
            <a:ext cx="2372139" cy="1126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CA8ADC-C7E0-42A8-AE3E-658BDC55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1" t="66976" r="71739" b="16591"/>
          <a:stretch/>
        </p:blipFill>
        <p:spPr>
          <a:xfrm>
            <a:off x="4750902" y="4580690"/>
            <a:ext cx="2438401" cy="112638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363713-C15D-4BFF-B83C-2C9197C39832}"/>
              </a:ext>
            </a:extLst>
          </p:cNvPr>
          <p:cNvSpPr/>
          <p:nvPr/>
        </p:nvSpPr>
        <p:spPr>
          <a:xfrm>
            <a:off x="1929021" y="4686657"/>
            <a:ext cx="1848677" cy="102041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Wrapper Method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EFAA4E-4F3D-4A1F-8101-1E865A61F206}"/>
              </a:ext>
            </a:extLst>
          </p:cNvPr>
          <p:cNvSpPr/>
          <p:nvPr/>
        </p:nvSpPr>
        <p:spPr>
          <a:xfrm>
            <a:off x="1889541" y="3057192"/>
            <a:ext cx="1848677" cy="102041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Embeded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Method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3BB6-B1D6-4EEA-B093-81B8903649B5}"/>
              </a:ext>
            </a:extLst>
          </p:cNvPr>
          <p:cNvCxnSpPr/>
          <p:nvPr/>
        </p:nvCxnSpPr>
        <p:spPr>
          <a:xfrm>
            <a:off x="4293704" y="1331056"/>
            <a:ext cx="0" cy="446014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98A621-C8D0-47D9-A13A-1A97D59D6018}"/>
              </a:ext>
            </a:extLst>
          </p:cNvPr>
          <p:cNvCxnSpPr/>
          <p:nvPr/>
        </p:nvCxnSpPr>
        <p:spPr>
          <a:xfrm>
            <a:off x="7321825" y="1331056"/>
            <a:ext cx="0" cy="446014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FDCAC7E-9DD4-486A-BDAE-A96999DF5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17" t="42315" r="60938" b="15993"/>
          <a:stretch/>
        </p:blipFill>
        <p:spPr>
          <a:xfrm>
            <a:off x="7586869" y="1549717"/>
            <a:ext cx="3663252" cy="4022822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8E2018-9160-4F64-BD9D-E2C6E70C524E}"/>
              </a:ext>
            </a:extLst>
          </p:cNvPr>
          <p:cNvSpPr txBox="1"/>
          <p:nvPr/>
        </p:nvSpPr>
        <p:spPr>
          <a:xfrm>
            <a:off x="0" y="6627168"/>
            <a:ext cx="12065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u="sng" dirty="0" err="1"/>
              <a:t>Bolón-Canedo</a:t>
            </a:r>
            <a:r>
              <a:rPr lang="en-US" sz="900" u="sng" dirty="0"/>
              <a:t>, Verónica &amp; Sánchez-</a:t>
            </a:r>
            <a:r>
              <a:rPr lang="en-US" sz="900" u="sng" dirty="0" err="1"/>
              <a:t>Maroño</a:t>
            </a:r>
            <a:r>
              <a:rPr lang="en-US" sz="900" u="sng" dirty="0"/>
              <a:t>, Noelia &amp; Alonso-</a:t>
            </a:r>
            <a:r>
              <a:rPr lang="en-US" sz="900" u="sng" dirty="0" err="1"/>
              <a:t>Betanzos</a:t>
            </a:r>
            <a:r>
              <a:rPr lang="en-US" sz="900" u="sng" dirty="0"/>
              <a:t>, Amparo. (2012). A review of feature selection methods on synthetic data. Knowledge and Information Systems. 34. 10.1007/s10115-012-0487-8. </a:t>
            </a:r>
          </a:p>
        </p:txBody>
      </p:sp>
    </p:spTree>
    <p:extLst>
      <p:ext uri="{BB962C8B-B14F-4D97-AF65-F5344CB8AC3E}">
        <p14:creationId xmlns:p14="http://schemas.microsoft.com/office/powerpoint/2010/main" val="240704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D0F0-196F-432D-82EE-9AAF2AE8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3038420"/>
            <a:ext cx="4436165" cy="1325563"/>
          </a:xfrm>
        </p:spPr>
        <p:txBody>
          <a:bodyPr/>
          <a:lstStyle/>
          <a:p>
            <a:pPr algn="r"/>
            <a:r>
              <a:rPr lang="en-US" dirty="0">
                <a:latin typeface="Averta-BoldItalic" panose="00000800000000000000" pitchFamily="50" charset="0"/>
              </a:rPr>
              <a:t>Filter </a:t>
            </a:r>
            <a:br>
              <a:rPr lang="en-US" dirty="0">
                <a:latin typeface="Averta-BoldItalic" panose="00000800000000000000" pitchFamily="50" charset="0"/>
              </a:rPr>
            </a:br>
            <a:r>
              <a:rPr lang="en-US" dirty="0"/>
              <a:t>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4A8C2-48C2-4A20-A3CC-857B8F6EA391}"/>
              </a:ext>
            </a:extLst>
          </p:cNvPr>
          <p:cNvSpPr txBox="1"/>
          <p:nvPr/>
        </p:nvSpPr>
        <p:spPr>
          <a:xfrm>
            <a:off x="4691268" y="3210871"/>
            <a:ext cx="3790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12529"/>
                </a:solidFill>
                <a:effectLst/>
                <a:latin typeface="AvenirNext"/>
              </a:rPr>
              <a:t>Filter methods select features based on statistics rather than feature selection cross-validation performance</a:t>
            </a:r>
            <a:endParaRPr lang="en-US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00233-5500-4EBB-833C-E0D42113A4CA}"/>
              </a:ext>
            </a:extLst>
          </p:cNvPr>
          <p:cNvCxnSpPr>
            <a:cxnSpLocks/>
          </p:cNvCxnSpPr>
          <p:nvPr/>
        </p:nvCxnSpPr>
        <p:spPr>
          <a:xfrm>
            <a:off x="4691268" y="3210871"/>
            <a:ext cx="0" cy="1520155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46E1A4-AF48-48E8-8A13-3BFEFE6BBCBD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https://www.omnisci.com/technical-glossary/feature-selection</a:t>
            </a:r>
          </a:p>
        </p:txBody>
      </p:sp>
    </p:spTree>
    <p:extLst>
      <p:ext uri="{BB962C8B-B14F-4D97-AF65-F5344CB8AC3E}">
        <p14:creationId xmlns:p14="http://schemas.microsoft.com/office/powerpoint/2010/main" val="421187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 server analysis animation with computer laptop ,4k video animated. |  CanStock">
            <a:extLst>
              <a:ext uri="{FF2B5EF4-FFF2-40B4-BE49-F238E27FC236}">
                <a16:creationId xmlns:a16="http://schemas.microsoft.com/office/drawing/2014/main" id="{A9F95D1D-2E08-42BC-A750-98091078E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18" t="10561" r="23218" b="9687"/>
          <a:stretch/>
        </p:blipFill>
        <p:spPr bwMode="auto">
          <a:xfrm>
            <a:off x="1262270" y="2597427"/>
            <a:ext cx="2279180" cy="20275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verview of Data Variable Types">
            <a:extLst>
              <a:ext uri="{FF2B5EF4-FFF2-40B4-BE49-F238E27FC236}">
                <a16:creationId xmlns:a16="http://schemas.microsoft.com/office/drawing/2014/main" id="{31B52418-6530-4BE7-8D0B-92049A8F1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0" b="7669"/>
          <a:stretch/>
        </p:blipFill>
        <p:spPr bwMode="auto">
          <a:xfrm>
            <a:off x="4176562" y="1722783"/>
            <a:ext cx="7327273" cy="3471767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67995-BF44-47F1-B0DD-B288E1044DEC}"/>
              </a:ext>
            </a:extLst>
          </p:cNvPr>
          <p:cNvSpPr txBox="1"/>
          <p:nvPr/>
        </p:nvSpPr>
        <p:spPr>
          <a:xfrm>
            <a:off x="0" y="6596390"/>
            <a:ext cx="8945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https://machinelearningmastery.com/feature-selection-with-real-and-categorical-data/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EACDB-985B-4A3D-A32D-B1F91DF1DA39}"/>
              </a:ext>
            </a:extLst>
          </p:cNvPr>
          <p:cNvSpPr/>
          <p:nvPr/>
        </p:nvSpPr>
        <p:spPr>
          <a:xfrm>
            <a:off x="10225000" y="1722783"/>
            <a:ext cx="1232452" cy="87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169D-D167-4451-B6AF-AEF76A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03" y="743709"/>
            <a:ext cx="4316896" cy="1325563"/>
          </a:xfrm>
        </p:spPr>
        <p:txBody>
          <a:bodyPr/>
          <a:lstStyle/>
          <a:p>
            <a:r>
              <a:rPr lang="en-US" sz="3600" dirty="0">
                <a:latin typeface="Averta-BoldItalic" panose="00000800000000000000" pitchFamily="50" charset="0"/>
              </a:rPr>
              <a:t>Feature Selection</a:t>
            </a:r>
            <a:br>
              <a:rPr lang="en-US" dirty="0">
                <a:latin typeface="Averta-BoldItalic" panose="00000800000000000000" pitchFamily="50" charset="0"/>
              </a:rPr>
            </a:br>
            <a:r>
              <a:rPr lang="en-US" sz="2400" dirty="0">
                <a:latin typeface="Averta-BoldItalic" panose="00000800000000000000" pitchFamily="50" charset="0"/>
              </a:rPr>
              <a:t>Filter Method</a:t>
            </a:r>
            <a:endParaRPr lang="en-US" dirty="0">
              <a:latin typeface="Averta-BoldItalic" panose="00000800000000000000" pitchFamily="50" charset="0"/>
            </a:endParaRPr>
          </a:p>
        </p:txBody>
      </p:sp>
      <p:pic>
        <p:nvPicPr>
          <p:cNvPr id="4098" name="Picture 2" descr="How to Choose Feature Selection Methods For Machine Learning">
            <a:extLst>
              <a:ext uri="{FF2B5EF4-FFF2-40B4-BE49-F238E27FC236}">
                <a16:creationId xmlns:a16="http://schemas.microsoft.com/office/drawing/2014/main" id="{26AB1027-90CB-4573-AC8D-B7CE22CB4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30" b="3552"/>
          <a:stretch/>
        </p:blipFill>
        <p:spPr bwMode="auto">
          <a:xfrm>
            <a:off x="1779103" y="1868557"/>
            <a:ext cx="8867775" cy="413467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357A21-D057-4C11-B9F9-DF4CEAE0E4AF}"/>
              </a:ext>
            </a:extLst>
          </p:cNvPr>
          <p:cNvSpPr/>
          <p:nvPr/>
        </p:nvSpPr>
        <p:spPr>
          <a:xfrm>
            <a:off x="9308408" y="1868557"/>
            <a:ext cx="1338470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43A95-6B60-40B4-9FD0-A38DFDC47A1B}"/>
              </a:ext>
            </a:extLst>
          </p:cNvPr>
          <p:cNvSpPr txBox="1"/>
          <p:nvPr/>
        </p:nvSpPr>
        <p:spPr>
          <a:xfrm>
            <a:off x="0" y="6596390"/>
            <a:ext cx="89452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https://machinelearningmastery.com/feature-selection-with-real-and-categorical-data/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67710-57AC-47B2-91B4-ABFA4A983C37}"/>
              </a:ext>
            </a:extLst>
          </p:cNvPr>
          <p:cNvSpPr/>
          <p:nvPr/>
        </p:nvSpPr>
        <p:spPr>
          <a:xfrm>
            <a:off x="1948898" y="5727700"/>
            <a:ext cx="1047750" cy="10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(Linear)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5DF8C-7A30-4587-BFC3-3A4B5C4C56AB}"/>
              </a:ext>
            </a:extLst>
          </p:cNvPr>
          <p:cNvSpPr/>
          <p:nvPr/>
        </p:nvSpPr>
        <p:spPr>
          <a:xfrm>
            <a:off x="3424858" y="5730185"/>
            <a:ext cx="1047750" cy="10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(Nonlinear)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00B74-0B90-4BE7-806E-548CF2AE3A70}"/>
              </a:ext>
            </a:extLst>
          </p:cNvPr>
          <p:cNvSpPr/>
          <p:nvPr/>
        </p:nvSpPr>
        <p:spPr>
          <a:xfrm>
            <a:off x="4900818" y="5727700"/>
            <a:ext cx="1047750" cy="10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(Linear)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7AFF4-B3BD-45B6-9DDE-312A3D021B2A}"/>
              </a:ext>
            </a:extLst>
          </p:cNvPr>
          <p:cNvSpPr/>
          <p:nvPr/>
        </p:nvSpPr>
        <p:spPr>
          <a:xfrm>
            <a:off x="6447458" y="5727700"/>
            <a:ext cx="1047750" cy="10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(Nonlinear)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0CD3F-077D-4440-A4F0-E666101860B7}"/>
              </a:ext>
            </a:extLst>
          </p:cNvPr>
          <p:cNvSpPr/>
          <p:nvPr/>
        </p:nvSpPr>
        <p:spPr>
          <a:xfrm>
            <a:off x="9215643" y="5844485"/>
            <a:ext cx="1230797" cy="146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(Mixed Data)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1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D0F0-196F-432D-82EE-9AAF2AE8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3038420"/>
            <a:ext cx="4436165" cy="1325563"/>
          </a:xfrm>
        </p:spPr>
        <p:txBody>
          <a:bodyPr/>
          <a:lstStyle/>
          <a:p>
            <a:pPr algn="r"/>
            <a:r>
              <a:rPr lang="en-US" dirty="0">
                <a:latin typeface="Averta-BoldItalic" panose="00000800000000000000" pitchFamily="50" charset="0"/>
              </a:rPr>
              <a:t>Wrapper </a:t>
            </a:r>
            <a:br>
              <a:rPr lang="en-US" dirty="0">
                <a:latin typeface="Averta-BoldItalic" panose="00000800000000000000" pitchFamily="50" charset="0"/>
              </a:rPr>
            </a:br>
            <a:r>
              <a:rPr lang="en-US" dirty="0"/>
              <a:t>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4A8C2-48C2-4A20-A3CC-857B8F6EA391}"/>
              </a:ext>
            </a:extLst>
          </p:cNvPr>
          <p:cNvSpPr txBox="1"/>
          <p:nvPr/>
        </p:nvSpPr>
        <p:spPr>
          <a:xfrm>
            <a:off x="4691269" y="310103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12529"/>
                </a:solidFill>
                <a:effectLst/>
                <a:latin typeface="AvenirNext"/>
              </a:rPr>
              <a:t>Wrapper feature selection methods consider the selection of a set of features as a search problem, whereby their quality is assessed with the preparation, evaluation, and comparison of a combination of features to other combinations of features</a:t>
            </a:r>
            <a:endParaRPr lang="en-US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00233-5500-4EBB-833C-E0D42113A4CA}"/>
              </a:ext>
            </a:extLst>
          </p:cNvPr>
          <p:cNvCxnSpPr>
            <a:cxnSpLocks/>
          </p:cNvCxnSpPr>
          <p:nvPr/>
        </p:nvCxnSpPr>
        <p:spPr>
          <a:xfrm>
            <a:off x="4691269" y="2835965"/>
            <a:ext cx="0" cy="142949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5B52A3-2F95-4777-A966-9715A765DBD2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https://www.omnisci.com/technical-glossary/feature-selection</a:t>
            </a:r>
          </a:p>
        </p:txBody>
      </p:sp>
    </p:spTree>
    <p:extLst>
      <p:ext uri="{BB962C8B-B14F-4D97-AF65-F5344CB8AC3E}">
        <p14:creationId xmlns:p14="http://schemas.microsoft.com/office/powerpoint/2010/main" val="158273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B5834B-B19D-494F-BAF7-D709360E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31489" r="20108" b="16699"/>
          <a:stretch/>
        </p:blipFill>
        <p:spPr>
          <a:xfrm>
            <a:off x="3612641" y="2415682"/>
            <a:ext cx="5095411" cy="24516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F22E5-656B-4347-A6A4-273AF3825557}"/>
              </a:ext>
            </a:extLst>
          </p:cNvPr>
          <p:cNvSpPr txBox="1"/>
          <p:nvPr/>
        </p:nvSpPr>
        <p:spPr>
          <a:xfrm>
            <a:off x="0" y="6611779"/>
            <a:ext cx="8216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u="sng" dirty="0" err="1"/>
              <a:t>Baraldi</a:t>
            </a:r>
            <a:r>
              <a:rPr lang="en-US" sz="1000" u="sng" dirty="0"/>
              <a:t>, Piero &amp; Zio, Enrico &amp; </a:t>
            </a:r>
            <a:r>
              <a:rPr lang="en-US" sz="1000" u="sng" dirty="0" err="1"/>
              <a:t>Roverso</a:t>
            </a:r>
            <a:r>
              <a:rPr lang="en-US" sz="1000" u="sng" dirty="0"/>
              <a:t>, Davide. (2007). Feature Selection for Nuclear Transient Diagnostics. 10.13140/RG.2.1.2010.8321. </a:t>
            </a:r>
          </a:p>
        </p:txBody>
      </p:sp>
      <p:pic>
        <p:nvPicPr>
          <p:cNvPr id="5122" name="Picture 2" descr="Flow chart of the forward feature selection algorithm. ">
            <a:extLst>
              <a:ext uri="{FF2B5EF4-FFF2-40B4-BE49-F238E27FC236}">
                <a16:creationId xmlns:a16="http://schemas.microsoft.com/office/drawing/2014/main" id="{913920CD-CA87-47E4-A45F-E761A8A1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5" y="1664743"/>
            <a:ext cx="2997718" cy="359510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4A4E08-801B-4027-A6EC-20F2778C2787}"/>
              </a:ext>
            </a:extLst>
          </p:cNvPr>
          <p:cNvSpPr txBox="1"/>
          <p:nvPr/>
        </p:nvSpPr>
        <p:spPr>
          <a:xfrm>
            <a:off x="0" y="6455219"/>
            <a:ext cx="11099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u="sng" dirty="0"/>
              <a:t>Yang, Hui. (2011). Multiscale Recurrence Quantification Analysis of Spatial Cardiac Vectorcardiogram Signals. IEEE transactions on bio-medical engineering. 58. 339-47. 10.1109/TBME.2010.2063704. </a:t>
            </a:r>
          </a:p>
        </p:txBody>
      </p:sp>
      <p:pic>
        <p:nvPicPr>
          <p:cNvPr id="5124" name="Picture 4" descr="Backward Elimination for Feature Selection in Detail - Data Science/  Machine Learning -">
            <a:extLst>
              <a:ext uri="{FF2B5EF4-FFF2-40B4-BE49-F238E27FC236}">
                <a16:creationId xmlns:a16="http://schemas.microsoft.com/office/drawing/2014/main" id="{941BF45E-61A6-40C3-AF7F-0A946BBF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99" y="1701035"/>
            <a:ext cx="3108769" cy="388094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907987-090B-4660-AAC2-B87E048EEC45}"/>
              </a:ext>
            </a:extLst>
          </p:cNvPr>
          <p:cNvSpPr txBox="1">
            <a:spLocks/>
          </p:cNvSpPr>
          <p:nvPr/>
        </p:nvSpPr>
        <p:spPr>
          <a:xfrm>
            <a:off x="-653015" y="571074"/>
            <a:ext cx="40916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Forward</a:t>
            </a:r>
          </a:p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Method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2A94EB-3FBE-466A-8B92-0FE1BD0361EF}"/>
              </a:ext>
            </a:extLst>
          </p:cNvPr>
          <p:cNvSpPr txBox="1">
            <a:spLocks/>
          </p:cNvSpPr>
          <p:nvPr/>
        </p:nvSpPr>
        <p:spPr>
          <a:xfrm>
            <a:off x="8882099" y="575411"/>
            <a:ext cx="40916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Backward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Method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D6E106-21EF-49D3-AF46-1089E2A473E2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4166758" y="422092"/>
            <a:ext cx="1310782" cy="2676397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CACA8C-A228-4FC2-AEE2-BCCFE9A62A96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6865832" y="399415"/>
            <a:ext cx="1310783" cy="272175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Fan Heiti Std B</vt:lpstr>
      <vt:lpstr>Arial</vt:lpstr>
      <vt:lpstr>AvenirNext</vt:lpstr>
      <vt:lpstr>Averta-BoldItalic</vt:lpstr>
      <vt:lpstr>Calibri</vt:lpstr>
      <vt:lpstr>Calibri Light</vt:lpstr>
      <vt:lpstr>Helvetica Neue</vt:lpstr>
      <vt:lpstr>Office Theme</vt:lpstr>
      <vt:lpstr>Feature Selection</vt:lpstr>
      <vt:lpstr>PowerPoint Presentation</vt:lpstr>
      <vt:lpstr>PowerPoint Presentation</vt:lpstr>
      <vt:lpstr>PowerPoint Presentation</vt:lpstr>
      <vt:lpstr>Filter  Method</vt:lpstr>
      <vt:lpstr>PowerPoint Presentation</vt:lpstr>
      <vt:lpstr>Feature Selection Filter Method</vt:lpstr>
      <vt:lpstr>Wrapper  Method</vt:lpstr>
      <vt:lpstr>PowerPoint Presentation</vt:lpstr>
      <vt:lpstr>Embeded  Method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Deni Prastyo</dc:creator>
  <cp:lastModifiedBy>Deni Prastyo</cp:lastModifiedBy>
  <cp:revision>1</cp:revision>
  <dcterms:created xsi:type="dcterms:W3CDTF">2021-10-21T10:54:32Z</dcterms:created>
  <dcterms:modified xsi:type="dcterms:W3CDTF">2021-10-21T12:40:16Z</dcterms:modified>
</cp:coreProperties>
</file>