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2" r:id="rId5"/>
    <p:sldId id="267" r:id="rId6"/>
    <p:sldId id="268" r:id="rId7"/>
    <p:sldId id="261" r:id="rId8"/>
    <p:sldId id="259" r:id="rId9"/>
    <p:sldId id="263" r:id="rId10"/>
    <p:sldId id="264" r:id="rId11"/>
    <p:sldId id="260" r:id="rId12"/>
    <p:sldId id="265" r:id="rId13"/>
    <p:sldId id="266" r:id="rId14"/>
    <p:sldId id="269" r:id="rId15"/>
    <p:sldId id="270" r:id="rId1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295" autoAdjust="0"/>
  </p:normalViewPr>
  <p:slideViewPr>
    <p:cSldViewPr snapToGrid="0">
      <p:cViewPr varScale="1">
        <p:scale>
          <a:sx n="51" d="100"/>
          <a:sy n="51" d="100"/>
        </p:scale>
        <p:origin x="15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D53398E-75D2-4464-9F26-B528590145F1}" type="datetimeFigureOut">
              <a:rPr lang="en-US" smtClean="0"/>
              <a:t>11/28/2016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148A2BA-0961-432B-BE19-C2F4AB4A829B}" type="slidenum">
              <a:rPr lang="en-US" smtClean="0"/>
              <a:t>‹#›</a:t>
            </a:fld>
            <a:endParaRPr lang="en-US"/>
          </a:p>
        </p:txBody>
      </p:sp>
    </p:spTree>
    <p:extLst>
      <p:ext uri="{BB962C8B-B14F-4D97-AF65-F5344CB8AC3E}">
        <p14:creationId xmlns:p14="http://schemas.microsoft.com/office/powerpoint/2010/main" val="248996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1</a:t>
            </a:fld>
            <a:endParaRPr lang="en-US"/>
          </a:p>
        </p:txBody>
      </p:sp>
    </p:spTree>
    <p:extLst>
      <p:ext uri="{BB962C8B-B14F-4D97-AF65-F5344CB8AC3E}">
        <p14:creationId xmlns:p14="http://schemas.microsoft.com/office/powerpoint/2010/main" val="1226109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judged ruled in favour</a:t>
            </a:r>
            <a:r>
              <a:rPr lang="en-CA" baseline="0" dirty="0"/>
              <a:t> of the plaintiff for the claim of Negligent Misrepresentation and awarded $250,000 in general damaged</a:t>
            </a:r>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10</a:t>
            </a:fld>
            <a:endParaRPr lang="en-US"/>
          </a:p>
        </p:txBody>
      </p:sp>
    </p:spTree>
    <p:extLst>
      <p:ext uri="{BB962C8B-B14F-4D97-AF65-F5344CB8AC3E}">
        <p14:creationId xmlns:p14="http://schemas.microsoft.com/office/powerpoint/2010/main" val="390519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“VS did not provide the evidence to make such a claim,” the judge stated. It would appear that different programming language and different tools with used in developing</a:t>
            </a:r>
            <a:r>
              <a:rPr lang="en-CA" baseline="0" dirty="0"/>
              <a:t> ICBC’s prototype software. VS did not pursue the copyright issues vigorously, which the lack of sufficient evidence may have been as to why.</a:t>
            </a:r>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11</a:t>
            </a:fld>
            <a:endParaRPr lang="en-US"/>
          </a:p>
        </p:txBody>
      </p:sp>
    </p:spTree>
    <p:extLst>
      <p:ext uri="{BB962C8B-B14F-4D97-AF65-F5344CB8AC3E}">
        <p14:creationId xmlns:p14="http://schemas.microsoft.com/office/powerpoint/2010/main" val="1219793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Case</a:t>
            </a:r>
            <a:r>
              <a:rPr lang="en-CA" baseline="0" dirty="0"/>
              <a:t> law sets out four pre-requisites to breach of confidence: there was confidential information, a situation of confidence such that the parties are aware that there is an obligation to maintain the confidence, the </a:t>
            </a:r>
            <a:r>
              <a:rPr lang="en-CA" baseline="0" dirty="0" err="1"/>
              <a:t>mis</a:t>
            </a:r>
            <a:r>
              <a:rPr lang="en-CA" baseline="0" dirty="0"/>
              <a:t>-use of the information and some form of detriment to the plaintiff.</a:t>
            </a:r>
          </a:p>
          <a:p>
            <a:endParaRPr lang="en-CA" baseline="0" dirty="0"/>
          </a:p>
          <a:p>
            <a:r>
              <a:rPr lang="en-CA" baseline="0" dirty="0"/>
              <a:t>In the cases brought before the judge during the case: the defendant took the plaintiff’s idea and used it to their own benefit. The judge claims that the last two prerequisites can not be applied in this case. ICBC have not used the software “in house” or taken the idea to market, therefore ICBC has not profited off of the confidential information</a:t>
            </a:r>
          </a:p>
          <a:p>
            <a:endParaRPr lang="en-CA" baseline="0" dirty="0"/>
          </a:p>
          <a:p>
            <a:r>
              <a:rPr lang="en-CA" baseline="0" dirty="0"/>
              <a:t>Another issue that was considered was that ICBC “</a:t>
            </a:r>
            <a:r>
              <a:rPr lang="en-CA" baseline="0" dirty="0" err="1"/>
              <a:t>springboarded</a:t>
            </a:r>
            <a:r>
              <a:rPr lang="en-CA" baseline="0" dirty="0"/>
              <a:t>” their development cycle by using work done by VS to shorten dev time. But development on the similar prototype has stopped and the judge saw no evidence to show that ICBC took VS’s software for their own benefit. </a:t>
            </a:r>
          </a:p>
          <a:p>
            <a:endParaRPr lang="en-CA" baseline="0" dirty="0"/>
          </a:p>
          <a:p>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12</a:t>
            </a:fld>
            <a:endParaRPr lang="en-US"/>
          </a:p>
        </p:txBody>
      </p:sp>
    </p:spTree>
    <p:extLst>
      <p:ext uri="{BB962C8B-B14F-4D97-AF65-F5344CB8AC3E}">
        <p14:creationId xmlns:p14="http://schemas.microsoft.com/office/powerpoint/2010/main" val="28197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Since 1964 the law has recognized an obligation on persons in certain situations to be careful in what they say; that the proximity and nature of their relationship can</a:t>
            </a:r>
            <a:r>
              <a:rPr lang="en-CA" baseline="0" dirty="0"/>
              <a:t> rise to legal obligations; that if there is reliance on the representations, which prove not to be true, and that reliance causes detriment or damage to the innocent party, there may be a remedy in damages.</a:t>
            </a:r>
          </a:p>
          <a:p>
            <a:endParaRPr lang="en-CA" baseline="0" dirty="0"/>
          </a:p>
          <a:p>
            <a:r>
              <a:rPr lang="en-CA" baseline="0" dirty="0"/>
              <a:t>When VS showed it’s proposal to ICBC, they were assured that there was no similar product development going on within ICBC. Emails produced during the case, showed a lack of effective communication within ICBC which led to the invalid information being provided to VS.</a:t>
            </a:r>
          </a:p>
          <a:p>
            <a:endParaRPr lang="en-CA" baseline="0" dirty="0"/>
          </a:p>
          <a:p>
            <a:r>
              <a:rPr lang="en-CA" baseline="0" dirty="0"/>
              <a:t>The judge says: It amounts to a negligent </a:t>
            </a:r>
            <a:r>
              <a:rPr lang="en-CA" baseline="0" dirty="0" err="1"/>
              <a:t>mis</a:t>
            </a:r>
            <a:r>
              <a:rPr lang="en-CA" baseline="0" dirty="0"/>
              <a:t>-statement, VS relied on the assurances and there was damage or detriment to it.</a:t>
            </a:r>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13</a:t>
            </a:fld>
            <a:endParaRPr lang="en-US"/>
          </a:p>
        </p:txBody>
      </p:sp>
    </p:spTree>
    <p:extLst>
      <p:ext uri="{BB962C8B-B14F-4D97-AF65-F5344CB8AC3E}">
        <p14:creationId xmlns:p14="http://schemas.microsoft.com/office/powerpoint/2010/main" val="3065549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judge based</a:t>
            </a:r>
            <a:r>
              <a:rPr lang="en-CA" baseline="0" dirty="0"/>
              <a:t> the damages on labour cost between April 1998 and August 1999. While VS might have realised an immediate sales revenue of $300,000, no promise for purchase was made and only a recommendation for purchase was promised. Which was fulfilled.</a:t>
            </a:r>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14</a:t>
            </a:fld>
            <a:endParaRPr lang="en-US"/>
          </a:p>
        </p:txBody>
      </p:sp>
    </p:spTree>
    <p:extLst>
      <p:ext uri="{BB962C8B-B14F-4D97-AF65-F5344CB8AC3E}">
        <p14:creationId xmlns:p14="http://schemas.microsoft.com/office/powerpoint/2010/main" val="2168956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48A2BA-0961-432B-BE19-C2F4AB4A829B}" type="slidenum">
              <a:rPr lang="en-US" smtClean="0"/>
              <a:t>15</a:t>
            </a:fld>
            <a:endParaRPr lang="en-US"/>
          </a:p>
        </p:txBody>
      </p:sp>
    </p:spTree>
    <p:extLst>
      <p:ext uri="{BB962C8B-B14F-4D97-AF65-F5344CB8AC3E}">
        <p14:creationId xmlns:p14="http://schemas.microsoft.com/office/powerpoint/2010/main" val="3777212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case I will be presenting is VS Visual Statement </a:t>
            </a:r>
            <a:r>
              <a:rPr lang="en-CA" dirty="0" err="1"/>
              <a:t>Inc</a:t>
            </a:r>
            <a:r>
              <a:rPr lang="en-CA" dirty="0"/>
              <a:t> vs ICBC.</a:t>
            </a:r>
          </a:p>
          <a:p>
            <a:endParaRPr lang="en-CA" dirty="0"/>
          </a:p>
          <a:p>
            <a:r>
              <a:rPr lang="en-CA" dirty="0"/>
              <a:t>There are multiple documents on </a:t>
            </a:r>
            <a:r>
              <a:rPr lang="en-CA" dirty="0" err="1"/>
              <a:t>CanLii</a:t>
            </a:r>
            <a:r>
              <a:rPr lang="en-CA" dirty="0"/>
              <a:t> for this case</a:t>
            </a:r>
            <a:r>
              <a:rPr lang="en-CA" baseline="0" dirty="0"/>
              <a:t> which include:</a:t>
            </a:r>
          </a:p>
          <a:p>
            <a:r>
              <a:rPr lang="en-CA" baseline="0" dirty="0"/>
              <a:t>	-Summary of Reasons for Judgement, released in 2002;</a:t>
            </a:r>
          </a:p>
          <a:p>
            <a:r>
              <a:rPr lang="en-CA" baseline="0" dirty="0"/>
              <a:t>	-The full case, released in 2003; and</a:t>
            </a:r>
          </a:p>
          <a:p>
            <a:r>
              <a:rPr lang="en-CA" baseline="0" dirty="0"/>
              <a:t>	-Reasons for judgement on costs, released in 2003.</a:t>
            </a:r>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2</a:t>
            </a:fld>
            <a:endParaRPr lang="en-US"/>
          </a:p>
        </p:txBody>
      </p:sp>
    </p:spTree>
    <p:extLst>
      <p:ext uri="{BB962C8B-B14F-4D97-AF65-F5344CB8AC3E}">
        <p14:creationId xmlns:p14="http://schemas.microsoft.com/office/powerpoint/2010/main" val="230633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case proceeded</a:t>
            </a:r>
            <a:r>
              <a:rPr lang="en-CA" baseline="0" dirty="0"/>
              <a:t> over several weeks during most of September and briefly during the beginning of October and occurred in the BC Supreme court in Vancouver BC.</a:t>
            </a:r>
          </a:p>
          <a:p>
            <a:endParaRPr lang="en-CA" baseline="0" dirty="0"/>
          </a:p>
          <a:p>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3</a:t>
            </a:fld>
            <a:endParaRPr lang="en-US"/>
          </a:p>
        </p:txBody>
      </p:sp>
    </p:spTree>
    <p:extLst>
      <p:ext uri="{BB962C8B-B14F-4D97-AF65-F5344CB8AC3E}">
        <p14:creationId xmlns:p14="http://schemas.microsoft.com/office/powerpoint/2010/main" val="197957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plaintif</a:t>
            </a:r>
            <a:r>
              <a:rPr lang="en-CA" baseline="0" dirty="0"/>
              <a:t>f is VS Visual Statement </a:t>
            </a:r>
            <a:r>
              <a:rPr lang="en-CA" baseline="0" dirty="0" err="1"/>
              <a:t>Inc</a:t>
            </a:r>
            <a:r>
              <a:rPr lang="en-CA" baseline="0" dirty="0"/>
              <a:t>, is a small British Columbia company who saw a potential niche market in developing software to help insurance claims adjusters. VS developed a software program to take claimants statements in a question and answer format then would create a computerized diagram which would illustrate how the accident occurred. </a:t>
            </a:r>
          </a:p>
          <a:p>
            <a:endParaRPr lang="en-CA" dirty="0"/>
          </a:p>
          <a:p>
            <a:endParaRPr lang="en-CA" dirty="0"/>
          </a:p>
          <a:p>
            <a:r>
              <a:rPr lang="en-CA" dirty="0"/>
              <a:t>The defendant</a:t>
            </a:r>
            <a:r>
              <a:rPr lang="en-CA" baseline="0" dirty="0"/>
              <a:t> is the Insurance Corporation of British Columbia. It is one of the larger motor vehicle insurance companies in North America and one of the largest corporations in British Columbia. During the time in question ICBC was undergoing several changes due to the absorption of the Motor Vehicle Branch in BC. This required them to increase not only the amount but also the spectrum of information and services. They were also attempting to improve their customer service by computerizing certain services which is where VS’s software comes into play.</a:t>
            </a:r>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4</a:t>
            </a:fld>
            <a:endParaRPr lang="en-US"/>
          </a:p>
        </p:txBody>
      </p:sp>
    </p:spTree>
    <p:extLst>
      <p:ext uri="{BB962C8B-B14F-4D97-AF65-F5344CB8AC3E}">
        <p14:creationId xmlns:p14="http://schemas.microsoft.com/office/powerpoint/2010/main" val="242605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VS</a:t>
            </a:r>
            <a:r>
              <a:rPr lang="en-CA" baseline="0" dirty="0"/>
              <a:t> Visual Statement had made contact with ICBC representatives regarding their software but had little success until late in 1998, when approval for a pilot project in the Kamloops Claims office. It was under agreement that if received well, there would be a recommendation for purchase brought up to higher in ICBC, but not promise it purchase was made. While initially it was not received well by adjusters in Kamloops, VS made revisions to improve the software based on recommendations and ICBC’s specific use cases. Which eventually won pilot user’s approval late May 1999.</a:t>
            </a:r>
          </a:p>
          <a:p>
            <a:endParaRPr lang="en-CA" baseline="0" dirty="0"/>
          </a:p>
          <a:p>
            <a:r>
              <a:rPr lang="en-CA" baseline="0" dirty="0"/>
              <a:t>Before the pilot project was approved: VS sought assurances that ICBC was not currently making a similar product. VS was assured during two separate meetings by an ICBC representative that they were not. </a:t>
            </a:r>
          </a:p>
          <a:p>
            <a:endParaRPr lang="en-CA" baseline="0" dirty="0"/>
          </a:p>
          <a:p>
            <a:endParaRPr lang="en-CA" baseline="0" dirty="0"/>
          </a:p>
          <a:p>
            <a:endParaRPr lang="en-CA" baseline="0" dirty="0"/>
          </a:p>
          <a:p>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5</a:t>
            </a:fld>
            <a:endParaRPr lang="en-US"/>
          </a:p>
        </p:txBody>
      </p:sp>
    </p:spTree>
    <p:extLst>
      <p:ext uri="{BB962C8B-B14F-4D97-AF65-F5344CB8AC3E}">
        <p14:creationId xmlns:p14="http://schemas.microsoft.com/office/powerpoint/2010/main" val="2714424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The pilot project had been an astounding success, and was recommended for purchase; however,</a:t>
            </a:r>
          </a:p>
          <a:p>
            <a:r>
              <a:rPr lang="en-CA" dirty="0"/>
              <a:t>On June 3, 1999 a ICBC representative wrote to VS</a:t>
            </a:r>
            <a:r>
              <a:rPr lang="en-CA" baseline="0" dirty="0"/>
              <a:t> stating that a similar prototype had been developed by ICBC and that they were no long interested in participating in evaluation of another product.</a:t>
            </a:r>
          </a:p>
          <a:p>
            <a:endParaRPr lang="en-CA" baseline="0" dirty="0"/>
          </a:p>
          <a:p>
            <a:r>
              <a:rPr lang="en-CA" baseline="0" dirty="0"/>
              <a:t>This similar product had been in development since 1991 according to records provided during the case.</a:t>
            </a:r>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6</a:t>
            </a:fld>
            <a:endParaRPr lang="en-US"/>
          </a:p>
        </p:txBody>
      </p:sp>
    </p:spTree>
    <p:extLst>
      <p:ext uri="{BB962C8B-B14F-4D97-AF65-F5344CB8AC3E}">
        <p14:creationId xmlns:p14="http://schemas.microsoft.com/office/powerpoint/2010/main" val="3599730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Three things are</a:t>
            </a:r>
            <a:r>
              <a:rPr lang="en-CA" baseline="0" dirty="0"/>
              <a:t> under dispute in this case. Breach of Copyright, Breach of Confidence and Negligent Misrepresentation.</a:t>
            </a:r>
          </a:p>
          <a:p>
            <a:endParaRPr lang="en-CA" baseline="0" dirty="0"/>
          </a:p>
          <a:p>
            <a:r>
              <a:rPr lang="en-CA" baseline="0" dirty="0"/>
              <a:t>A big note to bring forward: There is no claim for breach of contract in this case</a:t>
            </a:r>
          </a:p>
          <a:p>
            <a:endParaRPr lang="en-CA" baseline="0" dirty="0"/>
          </a:p>
          <a:p>
            <a:pPr defTabSz="931774"/>
            <a:r>
              <a:rPr lang="en-CA" dirty="0"/>
              <a:t>VS is</a:t>
            </a:r>
            <a:r>
              <a:rPr lang="en-CA" baseline="0" dirty="0"/>
              <a:t> claiming for Breach of Copyright concerning the software they developed. Claiming that the prototype from ICBC is too similar to theirs and resulted from work done by VS to further the prototype from ICBC.</a:t>
            </a:r>
          </a:p>
          <a:p>
            <a:pPr defTabSz="931774"/>
            <a:endParaRPr lang="en-CA" baseline="0" dirty="0"/>
          </a:p>
          <a:p>
            <a:pPr defTabSz="931774"/>
            <a:r>
              <a:rPr lang="en-CA" dirty="0"/>
              <a:t>VS is claiming Breach of confidence by sharing confidential information about the</a:t>
            </a:r>
            <a:r>
              <a:rPr lang="en-CA" baseline="0" dirty="0"/>
              <a:t> software with the development team of ICBC.</a:t>
            </a:r>
          </a:p>
          <a:p>
            <a:pPr defTabSz="931774"/>
            <a:endParaRPr lang="en-CA" baseline="0" dirty="0"/>
          </a:p>
          <a:p>
            <a:pPr defTabSz="931774"/>
            <a:r>
              <a:rPr lang="en-CA" baseline="0" dirty="0"/>
              <a:t>And VS is claiming Negligent misrepresentation based on the assurances they were given that no competing software was </a:t>
            </a:r>
            <a:r>
              <a:rPr lang="en-CA" baseline="0"/>
              <a:t>under development by ICBC </a:t>
            </a:r>
            <a:endParaRPr lang="en-US" dirty="0"/>
          </a:p>
          <a:p>
            <a:pPr defTabSz="931774"/>
            <a:endParaRPr lang="en-US" dirty="0"/>
          </a:p>
          <a:p>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7</a:t>
            </a:fld>
            <a:endParaRPr lang="en-US"/>
          </a:p>
        </p:txBody>
      </p:sp>
    </p:spTree>
    <p:extLst>
      <p:ext uri="{BB962C8B-B14F-4D97-AF65-F5344CB8AC3E}">
        <p14:creationId xmlns:p14="http://schemas.microsoft.com/office/powerpoint/2010/main" val="397457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judge </a:t>
            </a:r>
            <a:r>
              <a:rPr lang="en-CA" baseline="0" dirty="0"/>
              <a:t>ruled in favour of the defendant for the claim of Breach of Copyright</a:t>
            </a:r>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8</a:t>
            </a:fld>
            <a:endParaRPr lang="en-US"/>
          </a:p>
        </p:txBody>
      </p:sp>
    </p:spTree>
    <p:extLst>
      <p:ext uri="{BB962C8B-B14F-4D97-AF65-F5344CB8AC3E}">
        <p14:creationId xmlns:p14="http://schemas.microsoft.com/office/powerpoint/2010/main" val="434609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judge ruled in favour of the defendant in</a:t>
            </a:r>
            <a:r>
              <a:rPr lang="en-CA" baseline="0" dirty="0"/>
              <a:t> regards to the claim for Breach of Confidence</a:t>
            </a:r>
            <a:endParaRPr lang="en-US" dirty="0"/>
          </a:p>
        </p:txBody>
      </p:sp>
      <p:sp>
        <p:nvSpPr>
          <p:cNvPr id="4" name="Slide Number Placeholder 3"/>
          <p:cNvSpPr>
            <a:spLocks noGrp="1"/>
          </p:cNvSpPr>
          <p:nvPr>
            <p:ph type="sldNum" sz="quarter" idx="10"/>
          </p:nvPr>
        </p:nvSpPr>
        <p:spPr/>
        <p:txBody>
          <a:bodyPr/>
          <a:lstStyle/>
          <a:p>
            <a:fld id="{4148A2BA-0961-432B-BE19-C2F4AB4A829B}" type="slidenum">
              <a:rPr lang="en-US" smtClean="0"/>
              <a:t>9</a:t>
            </a:fld>
            <a:endParaRPr lang="en-US"/>
          </a:p>
        </p:txBody>
      </p:sp>
    </p:spTree>
    <p:extLst>
      <p:ext uri="{BB962C8B-B14F-4D97-AF65-F5344CB8AC3E}">
        <p14:creationId xmlns:p14="http://schemas.microsoft.com/office/powerpoint/2010/main" val="639225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11/28/2016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 302 Case brief</a:t>
            </a:r>
            <a:endParaRPr lang="en-US" dirty="0"/>
          </a:p>
        </p:txBody>
      </p:sp>
      <p:sp>
        <p:nvSpPr>
          <p:cNvPr id="3" name="Subtitle 2"/>
          <p:cNvSpPr>
            <a:spLocks noGrp="1"/>
          </p:cNvSpPr>
          <p:nvPr>
            <p:ph type="subTitle" idx="1"/>
          </p:nvPr>
        </p:nvSpPr>
        <p:spPr/>
        <p:txBody>
          <a:bodyPr/>
          <a:lstStyle/>
          <a:p>
            <a:r>
              <a:rPr lang="en-CA" dirty="0"/>
              <a:t>James </a:t>
            </a:r>
            <a:r>
              <a:rPr lang="en-CA" dirty="0" err="1"/>
              <a:t>ryan</a:t>
            </a:r>
            <a:endParaRPr lang="en-US" dirty="0"/>
          </a:p>
        </p:txBody>
      </p:sp>
    </p:spTree>
    <p:extLst>
      <p:ext uri="{BB962C8B-B14F-4D97-AF65-F5344CB8AC3E}">
        <p14:creationId xmlns:p14="http://schemas.microsoft.com/office/powerpoint/2010/main" val="370268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decision</a:t>
            </a:r>
            <a:endParaRPr lang="en-US" dirty="0"/>
          </a:p>
        </p:txBody>
      </p:sp>
      <p:sp>
        <p:nvSpPr>
          <p:cNvPr id="3" name="Content Placeholder 2"/>
          <p:cNvSpPr>
            <a:spLocks noGrp="1"/>
          </p:cNvSpPr>
          <p:nvPr>
            <p:ph idx="1"/>
          </p:nvPr>
        </p:nvSpPr>
        <p:spPr/>
        <p:txBody>
          <a:bodyPr/>
          <a:lstStyle/>
          <a:p>
            <a:r>
              <a:rPr lang="en-CA" dirty="0"/>
              <a:t>Negligent Misrepresentation</a:t>
            </a:r>
          </a:p>
          <a:p>
            <a:endParaRPr lang="en-CA" dirty="0"/>
          </a:p>
          <a:p>
            <a:r>
              <a:rPr lang="en-CA" dirty="0"/>
              <a:t>Successful</a:t>
            </a:r>
            <a:endParaRPr lang="en-US" dirty="0"/>
          </a:p>
        </p:txBody>
      </p:sp>
    </p:spTree>
    <p:extLst>
      <p:ext uri="{BB962C8B-B14F-4D97-AF65-F5344CB8AC3E}">
        <p14:creationId xmlns:p14="http://schemas.microsoft.com/office/powerpoint/2010/main" val="168194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Rationale</a:t>
            </a:r>
            <a:endParaRPr lang="en-US" dirty="0"/>
          </a:p>
        </p:txBody>
      </p:sp>
      <p:sp>
        <p:nvSpPr>
          <p:cNvPr id="6" name="Content Placeholder 5"/>
          <p:cNvSpPr>
            <a:spLocks noGrp="1"/>
          </p:cNvSpPr>
          <p:nvPr>
            <p:ph idx="1"/>
          </p:nvPr>
        </p:nvSpPr>
        <p:spPr/>
        <p:txBody>
          <a:bodyPr/>
          <a:lstStyle/>
          <a:p>
            <a:r>
              <a:rPr lang="en-CA" dirty="0"/>
              <a:t>Breach of Copyright</a:t>
            </a:r>
          </a:p>
          <a:p>
            <a:pPr lvl="1"/>
            <a:r>
              <a:rPr lang="en-CA" dirty="0"/>
              <a:t>Different programming language</a:t>
            </a:r>
          </a:p>
          <a:p>
            <a:pPr lvl="1"/>
            <a:r>
              <a:rPr lang="en-CA" dirty="0"/>
              <a:t>Different tools</a:t>
            </a:r>
          </a:p>
          <a:p>
            <a:pPr lvl="1"/>
            <a:r>
              <a:rPr lang="en-CA" dirty="0"/>
              <a:t>Lack of evidence</a:t>
            </a:r>
          </a:p>
          <a:p>
            <a:pPr lvl="1"/>
            <a:endParaRPr lang="en-US" dirty="0"/>
          </a:p>
        </p:txBody>
      </p:sp>
    </p:spTree>
    <p:extLst>
      <p:ext uri="{BB962C8B-B14F-4D97-AF65-F5344CB8AC3E}">
        <p14:creationId xmlns:p14="http://schemas.microsoft.com/office/powerpoint/2010/main" val="362910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Rationale</a:t>
            </a:r>
            <a:endParaRPr lang="en-US" dirty="0"/>
          </a:p>
        </p:txBody>
      </p:sp>
      <p:sp>
        <p:nvSpPr>
          <p:cNvPr id="6" name="Content Placeholder 5"/>
          <p:cNvSpPr>
            <a:spLocks noGrp="1"/>
          </p:cNvSpPr>
          <p:nvPr>
            <p:ph idx="1"/>
          </p:nvPr>
        </p:nvSpPr>
        <p:spPr/>
        <p:txBody>
          <a:bodyPr/>
          <a:lstStyle/>
          <a:p>
            <a:r>
              <a:rPr lang="en-CA" dirty="0"/>
              <a:t>Breach of Confidence</a:t>
            </a:r>
          </a:p>
          <a:p>
            <a:pPr lvl="1"/>
            <a:r>
              <a:rPr lang="en-CA" dirty="0"/>
              <a:t>4 Prerequisites</a:t>
            </a:r>
          </a:p>
          <a:p>
            <a:pPr lvl="1"/>
            <a:r>
              <a:rPr lang="en-CA" dirty="0"/>
              <a:t>Does not satisfy all of them</a:t>
            </a:r>
          </a:p>
          <a:p>
            <a:pPr lvl="1"/>
            <a:r>
              <a:rPr lang="en-CA" dirty="0"/>
              <a:t>No possible added advancement in development</a:t>
            </a:r>
          </a:p>
        </p:txBody>
      </p:sp>
    </p:spTree>
    <p:extLst>
      <p:ext uri="{BB962C8B-B14F-4D97-AF65-F5344CB8AC3E}">
        <p14:creationId xmlns:p14="http://schemas.microsoft.com/office/powerpoint/2010/main" val="128226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Rationale</a:t>
            </a:r>
            <a:endParaRPr lang="en-US" dirty="0"/>
          </a:p>
        </p:txBody>
      </p:sp>
      <p:sp>
        <p:nvSpPr>
          <p:cNvPr id="6" name="Content Placeholder 5"/>
          <p:cNvSpPr>
            <a:spLocks noGrp="1"/>
          </p:cNvSpPr>
          <p:nvPr>
            <p:ph idx="1"/>
          </p:nvPr>
        </p:nvSpPr>
        <p:spPr/>
        <p:txBody>
          <a:bodyPr/>
          <a:lstStyle/>
          <a:p>
            <a:r>
              <a:rPr lang="en-CA" dirty="0"/>
              <a:t>Negligent Misrepresentation</a:t>
            </a:r>
          </a:p>
          <a:p>
            <a:pPr lvl="1"/>
            <a:r>
              <a:rPr lang="en-CA" dirty="0"/>
              <a:t>The similar prototype</a:t>
            </a:r>
          </a:p>
          <a:p>
            <a:pPr lvl="1"/>
            <a:r>
              <a:rPr lang="en-CA" dirty="0"/>
              <a:t>Lack of internal communication within ICBC</a:t>
            </a:r>
            <a:endParaRPr lang="en-US" dirty="0"/>
          </a:p>
        </p:txBody>
      </p:sp>
    </p:spTree>
    <p:extLst>
      <p:ext uri="{BB962C8B-B14F-4D97-AF65-F5344CB8AC3E}">
        <p14:creationId xmlns:p14="http://schemas.microsoft.com/office/powerpoint/2010/main" val="53256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Rationale</a:t>
            </a:r>
            <a:endParaRPr lang="en-US" dirty="0"/>
          </a:p>
        </p:txBody>
      </p:sp>
      <p:sp>
        <p:nvSpPr>
          <p:cNvPr id="3" name="Content Placeholder 2"/>
          <p:cNvSpPr>
            <a:spLocks noGrp="1"/>
          </p:cNvSpPr>
          <p:nvPr>
            <p:ph idx="1"/>
          </p:nvPr>
        </p:nvSpPr>
        <p:spPr/>
        <p:txBody>
          <a:bodyPr/>
          <a:lstStyle/>
          <a:p>
            <a:r>
              <a:rPr lang="en-CA" dirty="0"/>
              <a:t>Damages</a:t>
            </a:r>
          </a:p>
          <a:p>
            <a:pPr lvl="1"/>
            <a:r>
              <a:rPr lang="en-CA" dirty="0"/>
              <a:t>Labour cost</a:t>
            </a:r>
          </a:p>
          <a:p>
            <a:pPr lvl="1"/>
            <a:r>
              <a:rPr lang="en-CA" dirty="0"/>
              <a:t>No promise for purchase</a:t>
            </a:r>
            <a:endParaRPr lang="en-US" dirty="0"/>
          </a:p>
        </p:txBody>
      </p:sp>
    </p:spTree>
    <p:extLst>
      <p:ext uri="{BB962C8B-B14F-4D97-AF65-F5344CB8AC3E}">
        <p14:creationId xmlns:p14="http://schemas.microsoft.com/office/powerpoint/2010/main" val="283552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Questions?</a:t>
            </a:r>
            <a:endParaRPr lang="en-US" dirty="0"/>
          </a:p>
        </p:txBody>
      </p:sp>
      <p:sp>
        <p:nvSpPr>
          <p:cNvPr id="5" name="Text Placeholder 4"/>
          <p:cNvSpPr>
            <a:spLocks noGrp="1"/>
          </p:cNvSpPr>
          <p:nvPr>
            <p:ph type="body" idx="1"/>
          </p:nvPr>
        </p:nvSpPr>
        <p:spPr/>
        <p:txBody>
          <a:bodyPr/>
          <a:lstStyle/>
          <a:p>
            <a:r>
              <a:rPr lang="en-CA" dirty="0"/>
              <a:t>James Ryan</a:t>
            </a:r>
          </a:p>
          <a:p>
            <a:r>
              <a:rPr lang="en-CA" dirty="0"/>
              <a:t>Com 302</a:t>
            </a:r>
          </a:p>
          <a:p>
            <a:r>
              <a:rPr lang="en-CA" dirty="0"/>
              <a:t>Case Brief Presentation</a:t>
            </a:r>
            <a:endParaRPr lang="en-US" dirty="0"/>
          </a:p>
        </p:txBody>
      </p:sp>
    </p:spTree>
    <p:extLst>
      <p:ext uri="{BB962C8B-B14F-4D97-AF65-F5344CB8AC3E}">
        <p14:creationId xmlns:p14="http://schemas.microsoft.com/office/powerpoint/2010/main" val="40092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Case</a:t>
            </a:r>
            <a:endParaRPr lang="en-US" dirty="0"/>
          </a:p>
        </p:txBody>
      </p:sp>
      <p:sp>
        <p:nvSpPr>
          <p:cNvPr id="3" name="Content Placeholder 2"/>
          <p:cNvSpPr>
            <a:spLocks noGrp="1"/>
          </p:cNvSpPr>
          <p:nvPr>
            <p:ph idx="1"/>
          </p:nvPr>
        </p:nvSpPr>
        <p:spPr/>
        <p:txBody>
          <a:bodyPr/>
          <a:lstStyle/>
          <a:p>
            <a:r>
              <a:rPr lang="en-CA" dirty="0"/>
              <a:t>VS Visual Statement Inc. v. ICBC, 2003 BCSC 789</a:t>
            </a:r>
          </a:p>
          <a:p>
            <a:pPr lvl="1"/>
            <a:r>
              <a:rPr lang="en-CA" dirty="0"/>
              <a:t>Full Case</a:t>
            </a:r>
          </a:p>
          <a:p>
            <a:r>
              <a:rPr lang="en-CA" dirty="0"/>
              <a:t>VS Visual Statement Inc. v. ICBC, 2002 BCSC 1377</a:t>
            </a:r>
          </a:p>
          <a:p>
            <a:pPr lvl="1"/>
            <a:r>
              <a:rPr lang="en-CA" dirty="0"/>
              <a:t>Summary of Reasons for Judgement</a:t>
            </a:r>
          </a:p>
          <a:p>
            <a:r>
              <a:rPr lang="en-CA" dirty="0"/>
              <a:t>VS Visual Statement Inc. v. ICBC, 2003 BCSC 1610</a:t>
            </a:r>
          </a:p>
          <a:p>
            <a:pPr lvl="1"/>
            <a:r>
              <a:rPr lang="en-CA" dirty="0"/>
              <a:t>Reasons for Judgement on Cost</a:t>
            </a:r>
          </a:p>
          <a:p>
            <a:endParaRPr lang="en-CA" dirty="0"/>
          </a:p>
        </p:txBody>
      </p:sp>
    </p:spTree>
    <p:extLst>
      <p:ext uri="{BB962C8B-B14F-4D97-AF65-F5344CB8AC3E}">
        <p14:creationId xmlns:p14="http://schemas.microsoft.com/office/powerpoint/2010/main" val="104821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Facts</a:t>
            </a:r>
            <a:endParaRPr lang="en-US" dirty="0"/>
          </a:p>
        </p:txBody>
      </p:sp>
      <p:sp>
        <p:nvSpPr>
          <p:cNvPr id="3" name="Content Placeholder 2"/>
          <p:cNvSpPr>
            <a:spLocks noGrp="1"/>
          </p:cNvSpPr>
          <p:nvPr>
            <p:ph idx="1"/>
          </p:nvPr>
        </p:nvSpPr>
        <p:spPr/>
        <p:txBody>
          <a:bodyPr>
            <a:normAutofit/>
          </a:bodyPr>
          <a:lstStyle/>
          <a:p>
            <a:r>
              <a:rPr lang="en-CA" dirty="0"/>
              <a:t>Dates: September 9-13, 16-20, 23, 26, 27 2002</a:t>
            </a:r>
          </a:p>
          <a:p>
            <a:pPr marL="0" indent="0">
              <a:buNone/>
            </a:pPr>
            <a:r>
              <a:rPr lang="en-CA" dirty="0"/>
              <a:t>	  October 1, 2</a:t>
            </a:r>
          </a:p>
          <a:p>
            <a:endParaRPr lang="en-CA" dirty="0"/>
          </a:p>
          <a:p>
            <a:r>
              <a:rPr lang="en-CA" dirty="0"/>
              <a:t>Location: Vancouver, BC</a:t>
            </a:r>
          </a:p>
          <a:p>
            <a:endParaRPr lang="en-CA" dirty="0"/>
          </a:p>
          <a:p>
            <a:r>
              <a:rPr lang="en-CA" dirty="0"/>
              <a:t>Judge: The Honourable Mr. Justice Crawford</a:t>
            </a:r>
            <a:endParaRPr lang="en-US" dirty="0"/>
          </a:p>
        </p:txBody>
      </p:sp>
    </p:spTree>
    <p:extLst>
      <p:ext uri="{BB962C8B-B14F-4D97-AF65-F5344CB8AC3E}">
        <p14:creationId xmlns:p14="http://schemas.microsoft.com/office/powerpoint/2010/main" val="211597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Facts</a:t>
            </a:r>
            <a:endParaRPr lang="en-US" dirty="0"/>
          </a:p>
        </p:txBody>
      </p:sp>
      <p:sp>
        <p:nvSpPr>
          <p:cNvPr id="3" name="Content Placeholder 2"/>
          <p:cNvSpPr>
            <a:spLocks noGrp="1"/>
          </p:cNvSpPr>
          <p:nvPr>
            <p:ph idx="1"/>
          </p:nvPr>
        </p:nvSpPr>
        <p:spPr/>
        <p:txBody>
          <a:bodyPr/>
          <a:lstStyle/>
          <a:p>
            <a:r>
              <a:rPr lang="en-CA" dirty="0"/>
              <a:t>The Plaintiff:</a:t>
            </a:r>
          </a:p>
          <a:p>
            <a:pPr lvl="1"/>
            <a:r>
              <a:rPr lang="en-CA" dirty="0"/>
              <a:t>VS Visual Statement </a:t>
            </a:r>
            <a:r>
              <a:rPr lang="en-CA" dirty="0" err="1"/>
              <a:t>Inc</a:t>
            </a:r>
            <a:endParaRPr lang="en-CA" dirty="0"/>
          </a:p>
          <a:p>
            <a:pPr lvl="1"/>
            <a:endParaRPr lang="en-CA" dirty="0"/>
          </a:p>
          <a:p>
            <a:r>
              <a:rPr lang="en-CA" dirty="0"/>
              <a:t>The Defendant:</a:t>
            </a:r>
          </a:p>
          <a:p>
            <a:pPr lvl="1"/>
            <a:r>
              <a:rPr lang="en-CA" dirty="0"/>
              <a:t>Insurance Corporation of British Columbia</a:t>
            </a:r>
          </a:p>
          <a:p>
            <a:pPr lvl="1"/>
            <a:endParaRPr lang="en-CA" dirty="0"/>
          </a:p>
          <a:p>
            <a:r>
              <a:rPr lang="en-CA" dirty="0"/>
              <a:t>Time in Question: 1996 to 1999</a:t>
            </a:r>
          </a:p>
          <a:p>
            <a:endParaRPr lang="en-CA" dirty="0"/>
          </a:p>
          <a:p>
            <a:pPr marL="0" indent="0">
              <a:buNone/>
            </a:pPr>
            <a:endParaRPr lang="en-CA" dirty="0"/>
          </a:p>
          <a:p>
            <a:endParaRPr lang="en-CA" dirty="0"/>
          </a:p>
          <a:p>
            <a:pPr marL="0" indent="0">
              <a:buNone/>
            </a:pPr>
            <a:endParaRPr lang="en-US" dirty="0"/>
          </a:p>
        </p:txBody>
      </p:sp>
    </p:spTree>
    <p:extLst>
      <p:ext uri="{BB962C8B-B14F-4D97-AF65-F5344CB8AC3E}">
        <p14:creationId xmlns:p14="http://schemas.microsoft.com/office/powerpoint/2010/main" val="282203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Facts</a:t>
            </a:r>
            <a:endParaRPr lang="en-US" dirty="0"/>
          </a:p>
        </p:txBody>
      </p:sp>
      <p:sp>
        <p:nvSpPr>
          <p:cNvPr id="3" name="Content Placeholder 2"/>
          <p:cNvSpPr>
            <a:spLocks noGrp="1"/>
          </p:cNvSpPr>
          <p:nvPr>
            <p:ph idx="1"/>
          </p:nvPr>
        </p:nvSpPr>
        <p:spPr/>
        <p:txBody>
          <a:bodyPr/>
          <a:lstStyle/>
          <a:p>
            <a:r>
              <a:rPr lang="en-CA" dirty="0"/>
              <a:t>First Contact:</a:t>
            </a:r>
          </a:p>
          <a:p>
            <a:pPr lvl="1"/>
            <a:r>
              <a:rPr lang="en-CA" dirty="0"/>
              <a:t>February 7, 1996</a:t>
            </a:r>
          </a:p>
          <a:p>
            <a:r>
              <a:rPr lang="en-CA" dirty="0"/>
              <a:t>Pilot Project approval:</a:t>
            </a:r>
          </a:p>
          <a:p>
            <a:pPr lvl="1"/>
            <a:r>
              <a:rPr lang="en-CA" dirty="0"/>
              <a:t>October 27, 1998</a:t>
            </a:r>
          </a:p>
          <a:p>
            <a:r>
              <a:rPr lang="en-CA" dirty="0"/>
              <a:t>End of Pilot:</a:t>
            </a:r>
          </a:p>
          <a:p>
            <a:pPr lvl="1"/>
            <a:r>
              <a:rPr lang="en-CA" dirty="0"/>
              <a:t>May 29, 1999</a:t>
            </a:r>
          </a:p>
          <a:p>
            <a:pPr marL="0" indent="0">
              <a:buNone/>
            </a:pPr>
            <a:endParaRPr lang="en-CA" dirty="0"/>
          </a:p>
          <a:p>
            <a:endParaRPr lang="en-CA" dirty="0"/>
          </a:p>
          <a:p>
            <a:pPr marL="0" indent="0">
              <a:buNone/>
            </a:pPr>
            <a:endParaRPr lang="en-US" dirty="0"/>
          </a:p>
        </p:txBody>
      </p:sp>
    </p:spTree>
    <p:extLst>
      <p:ext uri="{BB962C8B-B14F-4D97-AF65-F5344CB8AC3E}">
        <p14:creationId xmlns:p14="http://schemas.microsoft.com/office/powerpoint/2010/main" val="318166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Facts</a:t>
            </a:r>
            <a:endParaRPr lang="en-US" dirty="0"/>
          </a:p>
        </p:txBody>
      </p:sp>
      <p:sp>
        <p:nvSpPr>
          <p:cNvPr id="3" name="Content Placeholder 2"/>
          <p:cNvSpPr>
            <a:spLocks noGrp="1"/>
          </p:cNvSpPr>
          <p:nvPr>
            <p:ph idx="1"/>
          </p:nvPr>
        </p:nvSpPr>
        <p:spPr/>
        <p:txBody>
          <a:bodyPr/>
          <a:lstStyle/>
          <a:p>
            <a:r>
              <a:rPr lang="en-CA" dirty="0"/>
              <a:t>June 3, 1999</a:t>
            </a:r>
          </a:p>
          <a:p>
            <a:pPr lvl="1"/>
            <a:r>
              <a:rPr lang="en-CA" dirty="0"/>
              <a:t>Loss of interest in VS’s software</a:t>
            </a:r>
          </a:p>
          <a:p>
            <a:pPr lvl="1"/>
            <a:endParaRPr lang="en-CA" dirty="0"/>
          </a:p>
          <a:p>
            <a:r>
              <a:rPr lang="en-CA" dirty="0"/>
              <a:t>Similar software being developed by ICBC was brought to the attention of the representatives in contact with CS</a:t>
            </a:r>
          </a:p>
          <a:p>
            <a:endParaRPr lang="en-CA" dirty="0"/>
          </a:p>
          <a:p>
            <a:pPr marL="0" indent="0">
              <a:buNone/>
            </a:pPr>
            <a:endParaRPr lang="en-US" dirty="0"/>
          </a:p>
        </p:txBody>
      </p:sp>
    </p:spTree>
    <p:extLst>
      <p:ext uri="{BB962C8B-B14F-4D97-AF65-F5344CB8AC3E}">
        <p14:creationId xmlns:p14="http://schemas.microsoft.com/office/powerpoint/2010/main" val="239368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dispute</a:t>
            </a:r>
            <a:endParaRPr lang="en-US" dirty="0"/>
          </a:p>
        </p:txBody>
      </p:sp>
      <p:sp>
        <p:nvSpPr>
          <p:cNvPr id="3" name="Content Placeholder 2"/>
          <p:cNvSpPr>
            <a:spLocks noGrp="1"/>
          </p:cNvSpPr>
          <p:nvPr>
            <p:ph idx="1"/>
          </p:nvPr>
        </p:nvSpPr>
        <p:spPr/>
        <p:txBody>
          <a:bodyPr/>
          <a:lstStyle/>
          <a:p>
            <a:r>
              <a:rPr lang="en-CA" dirty="0"/>
              <a:t>Negligent Misrepresentation</a:t>
            </a:r>
          </a:p>
          <a:p>
            <a:r>
              <a:rPr lang="en-CA" dirty="0"/>
              <a:t>Breach of Confidence</a:t>
            </a:r>
          </a:p>
          <a:p>
            <a:r>
              <a:rPr lang="en-CA" dirty="0"/>
              <a:t>Breach of Copyright</a:t>
            </a:r>
          </a:p>
          <a:p>
            <a:endParaRPr lang="en-US" dirty="0"/>
          </a:p>
        </p:txBody>
      </p:sp>
    </p:spTree>
    <p:extLst>
      <p:ext uri="{BB962C8B-B14F-4D97-AF65-F5344CB8AC3E}">
        <p14:creationId xmlns:p14="http://schemas.microsoft.com/office/powerpoint/2010/main" val="417968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decision</a:t>
            </a:r>
            <a:endParaRPr lang="en-US" dirty="0"/>
          </a:p>
        </p:txBody>
      </p:sp>
      <p:sp>
        <p:nvSpPr>
          <p:cNvPr id="3" name="Content Placeholder 2"/>
          <p:cNvSpPr>
            <a:spLocks noGrp="1"/>
          </p:cNvSpPr>
          <p:nvPr>
            <p:ph idx="1"/>
          </p:nvPr>
        </p:nvSpPr>
        <p:spPr/>
        <p:txBody>
          <a:bodyPr/>
          <a:lstStyle/>
          <a:p>
            <a:r>
              <a:rPr lang="en-CA" dirty="0"/>
              <a:t>Breach of Copyright</a:t>
            </a:r>
            <a:endParaRPr lang="en-US" dirty="0"/>
          </a:p>
          <a:p>
            <a:endParaRPr lang="en-CA" dirty="0"/>
          </a:p>
          <a:p>
            <a:r>
              <a:rPr lang="en-CA" dirty="0"/>
              <a:t>Unsuccessful</a:t>
            </a:r>
          </a:p>
        </p:txBody>
      </p:sp>
    </p:spTree>
    <p:extLst>
      <p:ext uri="{BB962C8B-B14F-4D97-AF65-F5344CB8AC3E}">
        <p14:creationId xmlns:p14="http://schemas.microsoft.com/office/powerpoint/2010/main" val="251009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decision</a:t>
            </a:r>
            <a:endParaRPr lang="en-US" dirty="0"/>
          </a:p>
        </p:txBody>
      </p:sp>
      <p:sp>
        <p:nvSpPr>
          <p:cNvPr id="3" name="Content Placeholder 2"/>
          <p:cNvSpPr>
            <a:spLocks noGrp="1"/>
          </p:cNvSpPr>
          <p:nvPr>
            <p:ph idx="1"/>
          </p:nvPr>
        </p:nvSpPr>
        <p:spPr/>
        <p:txBody>
          <a:bodyPr/>
          <a:lstStyle/>
          <a:p>
            <a:r>
              <a:rPr lang="en-CA" dirty="0"/>
              <a:t>Breach of Confidence</a:t>
            </a:r>
          </a:p>
          <a:p>
            <a:endParaRPr lang="en-CA" dirty="0"/>
          </a:p>
          <a:p>
            <a:r>
              <a:rPr lang="en-CA" dirty="0"/>
              <a:t>Unsuccessful</a:t>
            </a:r>
            <a:endParaRPr lang="en-US" dirty="0"/>
          </a:p>
        </p:txBody>
      </p:sp>
    </p:spTree>
    <p:extLst>
      <p:ext uri="{BB962C8B-B14F-4D97-AF65-F5344CB8AC3E}">
        <p14:creationId xmlns:p14="http://schemas.microsoft.com/office/powerpoint/2010/main" val="1203513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7714</TotalTime>
  <Words>1257</Words>
  <Application>Microsoft Office PowerPoint</Application>
  <PresentationFormat>Widescreen</PresentationFormat>
  <Paragraphs>136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COM 302 Case brief</vt:lpstr>
      <vt:lpstr>The Case</vt:lpstr>
      <vt:lpstr>The Facts</vt:lpstr>
      <vt:lpstr>The Facts</vt:lpstr>
      <vt:lpstr>The Facts</vt:lpstr>
      <vt:lpstr>The Facts</vt:lpstr>
      <vt:lpstr>The dispute</vt:lpstr>
      <vt:lpstr>The decision</vt:lpstr>
      <vt:lpstr>The decision</vt:lpstr>
      <vt:lpstr>The decision</vt:lpstr>
      <vt:lpstr>The Rationale</vt:lpstr>
      <vt:lpstr>The Rationale</vt:lpstr>
      <vt:lpstr>The Rationale</vt:lpstr>
      <vt:lpstr>Rationale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 302 Case brief</dc:title>
  <dc:creator>James Ryan</dc:creator>
  <cp:lastModifiedBy>James Ryan</cp:lastModifiedBy>
  <cp:revision>23</cp:revision>
  <cp:lastPrinted>2016-11-28T04:35:41Z</cp:lastPrinted>
  <dcterms:created xsi:type="dcterms:W3CDTF">2016-11-22T00:12:00Z</dcterms:created>
  <dcterms:modified xsi:type="dcterms:W3CDTF">2016-11-28T20:10:55Z</dcterms:modified>
</cp:coreProperties>
</file>