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70" r:id="rId3"/>
    <p:sldId id="374" r:id="rId4"/>
    <p:sldId id="373" r:id="rId5"/>
    <p:sldId id="375" r:id="rId6"/>
    <p:sldId id="378" r:id="rId7"/>
    <p:sldId id="376" r:id="rId8"/>
    <p:sldId id="377" r:id="rId9"/>
    <p:sldId id="379" r:id="rId10"/>
    <p:sldId id="380" r:id="rId11"/>
    <p:sldId id="381" r:id="rId12"/>
    <p:sldId id="382" r:id="rId13"/>
    <p:sldId id="383" r:id="rId14"/>
    <p:sldId id="384" r:id="rId15"/>
    <p:sldId id="303" r:id="rId16"/>
    <p:sldId id="372" r:id="rId17"/>
    <p:sldId id="304" r:id="rId18"/>
    <p:sldId id="30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256"/>
            <p14:sldId id="370"/>
            <p14:sldId id="374"/>
            <p14:sldId id="373"/>
            <p14:sldId id="375"/>
            <p14:sldId id="378"/>
            <p14:sldId id="376"/>
            <p14:sldId id="377"/>
            <p14:sldId id="379"/>
            <p14:sldId id="380"/>
            <p14:sldId id="381"/>
            <p14:sldId id="382"/>
            <p14:sldId id="383"/>
            <p14:sldId id="384"/>
            <p14:sldId id="303"/>
            <p14:sldId id="37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814"/>
    <a:srgbClr val="4F81BD"/>
    <a:srgbClr val="E3E824"/>
    <a:srgbClr val="0000FF"/>
    <a:srgbClr val="7F7F7F"/>
    <a:srgbClr val="F0DB4F"/>
    <a:srgbClr val="323330"/>
    <a:srgbClr val="C4C4C4"/>
    <a:srgbClr val="B9B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9543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38E089-62ED-4B99-9D85-4233106172C3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55742B-6A67-44BA-9E65-E8ED5897B169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D9B4FD-8306-4B74-B1F8-D2E67870986E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E4D2F2-8EAD-4248-A8AF-937EE57F2432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1B655-9686-4700-A3E3-2677DD26807C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EFA3A0-0963-40F8-917D-76DEAAEFC216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F2FADE-2241-4AB9-A208-782AC4633E65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3ABB79-FB1F-4563-8AEC-F75E8EA4533C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CEBD2-D067-4C87-98E7-17140CF67479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A170F8-514C-479C-AACB-5022023134F7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3611C-DD27-4ADB-92CD-801180824883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0000" t="90000" r="4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deferred-obj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provider.com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testprovider.com/school/Default.asp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609600"/>
            <a:ext cx="274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Фигура, имеющая форму буквы L 1"/>
          <p:cNvSpPr/>
          <p:nvPr/>
        </p:nvSpPr>
        <p:spPr>
          <a:xfrm rot="10800000">
            <a:off x="0" y="0"/>
            <a:ext cx="9144000" cy="6858000"/>
          </a:xfrm>
          <a:prstGeom prst="corner">
            <a:avLst>
              <a:gd name="adj1" fmla="val 4378"/>
              <a:gd name="adj2" fmla="val 4859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3927902"/>
            <a:ext cx="46801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323330"/>
                </a:solidFill>
                <a:latin typeface="Segoe UI Light" pitchFamily="34" charset="0"/>
              </a:rPr>
              <a:t>jQuery Advanced</a:t>
            </a:r>
            <a:endParaRPr lang="en-US" sz="4800" dirty="0">
              <a:solidFill>
                <a:srgbClr val="323330"/>
              </a:solidFill>
              <a:latin typeface="Segoe UI Light" pitchFamily="34" charset="0"/>
            </a:endParaRPr>
          </a:p>
          <a:p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Урок 1. События</a:t>
            </a:r>
            <a:endParaRPr lang="en-US" sz="2400" dirty="0" smtClean="0">
              <a:solidFill>
                <a:srgbClr val="323330"/>
              </a:solidFill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838200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3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 Events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20574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-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 установка обработчика пользовательского события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myEvent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- запуск пользовательского события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myEvent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0844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Promise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379538"/>
            <a:ext cx="43434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Promise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– это объект, который хранит конечный результат отложенной операции.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Promise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– представляет значение, которое еще не существует. </a:t>
            </a: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Promises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/A+ спецификация  http://promises-aplus.github.io/promises-spec/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Daniel P. Friedman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и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David Wise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предложили термин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Promise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в 1976 году 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22" y="1379538"/>
            <a:ext cx="3955655" cy="37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77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Promise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379538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Возможные состояния объекта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promise: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Fulfilled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Rejected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Pending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Может переходить из состояния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pending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либо в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fulfilled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либо в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rejected.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p.then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(f, r)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–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если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в состоянии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fulfilled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функция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будет вызвана.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p.then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(f, r)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–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если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в состоянии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rejected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функция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будет вызвана.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Во всех остальных случаях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в состоянии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pending.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settled – promise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перешел в состояние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rejected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или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fulfilled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8383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Deferred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379538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Deferred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– объект представляющий еще не завершенную операцию. 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Deferred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используют поставщики данных, например, объекты, которые выполняют асинхронные обращения к серверу.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Promise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, который инкапсулирует объект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Deferred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, предоставляется потребителям данных.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Promise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представляет конечное значение и не позволяет изменить результат асинхронной операции.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В библиотеке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jQuery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1.5 добавлен объект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</a:rPr>
              <a:t>Deferred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hlinkClick r:id="rId2"/>
              </a:rPr>
              <a:t>http://api.jquery.com/category/deferred-object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hlinkClick r:id="rId2"/>
              </a:rPr>
              <a:t>/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787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Promise &amp; Deferred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379538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4200" y="1676400"/>
            <a:ext cx="2609335" cy="10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Deferred </a:t>
            </a:r>
            <a:endParaRPr lang="ru-RU" dirty="0" smtClean="0"/>
          </a:p>
          <a:p>
            <a:pPr algn="ctr"/>
            <a:r>
              <a:rPr lang="ru-RU" sz="1050" dirty="0" smtClean="0"/>
              <a:t>не выполненная работа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24199" y="3117514"/>
            <a:ext cx="2609335" cy="10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</a:t>
            </a:r>
            <a:endParaRPr lang="ru-RU" dirty="0" smtClean="0"/>
          </a:p>
          <a:p>
            <a:pPr algn="ctr"/>
            <a:r>
              <a:rPr lang="ru-RU" sz="1050" dirty="0"/>
              <a:t>е</a:t>
            </a:r>
            <a:r>
              <a:rPr lang="ru-RU" sz="1050" dirty="0" smtClean="0"/>
              <a:t>ще не известное значение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00950" y="4835992"/>
            <a:ext cx="2609335" cy="10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Обработчики</a:t>
            </a:r>
          </a:p>
          <a:p>
            <a:pPr algn="ctr"/>
            <a:r>
              <a:rPr lang="ru-RU" sz="1050" dirty="0" smtClean="0"/>
              <a:t>Что делать когда значение известно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07695" y="4835992"/>
            <a:ext cx="2609335" cy="10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Состояния</a:t>
            </a:r>
          </a:p>
          <a:p>
            <a:pPr algn="ctr"/>
            <a:r>
              <a:rPr lang="en-US" sz="1050" dirty="0" smtClean="0"/>
              <a:t>Pending, Fulfilled, Rejected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 flipH="1">
            <a:off x="4428867" y="2704070"/>
            <a:ext cx="1" cy="41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2705618" y="4145184"/>
            <a:ext cx="1723249" cy="69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4428867" y="4145184"/>
            <a:ext cx="1783496" cy="69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892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600" y="1905000"/>
            <a:ext cx="4191000" cy="2514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Q&amp;A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54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4864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Видео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тренинги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16</a:t>
            </a:fld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82" y="990600"/>
            <a:ext cx="4981433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486" y="3048000"/>
            <a:ext cx="3124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</a:t>
            </a:r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ITVDN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- учебный видео портал для IT специалистов, созданный в 2014 году международным учебным центром CyberBionic Systematics с целью обучения программированию и технологиям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всех, кто хочет стать профессионалом в сфере разработки программного обеспечения, проектировании сложных программных систем, веб разработки и других IT областях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u="sng" dirty="0" smtClean="0">
                <a:solidFill>
                  <a:srgbClr val="0070C0"/>
                </a:solidFill>
              </a:rPr>
              <a:t>http://itvdn.com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6" y="990600"/>
            <a:ext cx="2857500" cy="1552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890391"/>
            <a:ext cx="8327371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1" y="1015144"/>
            <a:ext cx="5015884" cy="45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1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lexander\Desktop\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267200" cy="24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2672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ПРОВЕРКА</a:t>
            </a:r>
            <a:r>
              <a:rPr lang="ru-RU" sz="3200" b="1" dirty="0" smtClean="0">
                <a:latin typeface="Segoe UI Light" pitchFamily="34" charset="0"/>
                <a:cs typeface="Miriam" pitchFamily="34" charset="-79"/>
              </a:rPr>
              <a:t>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ЗНАНИЙ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123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TestProvider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обеспечива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надежную и объективную оценку технических знаний и опыта работы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IT-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специалиста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 программными продуктами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0816" y="3810000"/>
            <a:ext cx="3411127" cy="64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Перейти к тестированию </a:t>
            </a:r>
            <a:r>
              <a:rPr lang="en-US" sz="2000" dirty="0" smtClean="0">
                <a:hlinkClick r:id="rId3"/>
              </a:rPr>
              <a:t>www.TestProvider.com</a:t>
            </a:r>
            <a:r>
              <a:rPr lang="en-US" sz="2000" dirty="0" smtClean="0"/>
              <a:t> 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67200" y="914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Тестирование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267200" y="3276600"/>
            <a:ext cx="4572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Подтвердите ваш практический опыт работы с технологиями </a:t>
            </a:r>
            <a:r>
              <a:rPr lang="ru-R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получив сертификацию, соответствующую той работе, которую вы выполняете сейчас или желаете получить в будущем.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267200" y="2819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Сертификация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188803"/>
            <a:ext cx="9013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CyberBionic Systematics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базе портала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TestProvider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CyberBionic Systematics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 платформы Microsoft Azure совместно с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Министерством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науки и образования Украины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проводят Всеукраинское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дистанционное мониторинговое исследование уровня сформированности у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выпускников учебных заведений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навыков использования информационно-коммуникативных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технологий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практической деятельности.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://www.isr.uci.edu/events/Research-Forum-2007/images/Intel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215314"/>
            <a:ext cx="627014" cy="4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usug.net/Resources/m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315473"/>
            <a:ext cx="1302614" cy="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22" y="40528"/>
            <a:ext cx="2096078" cy="5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9153"/>
            <a:ext cx="1953077" cy="5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4343400" y="1295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343400" y="3200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33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06" y="2286000"/>
            <a:ext cx="4241194" cy="1299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189" y="3486090"/>
            <a:ext cx="43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gradFill>
                  <a:gsLst>
                    <a:gs pos="0">
                      <a:srgbClr val="002060"/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Coevolution of humans and machines.</a:t>
            </a:r>
            <a:endParaRPr lang="en-US" sz="2000" b="1" i="1" dirty="0">
              <a:gradFill>
                <a:gsLst>
                  <a:gs pos="0">
                    <a:srgbClr val="00206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События в </a:t>
            </a:r>
            <a:r>
              <a:rPr lang="en-US" dirty="0" smtClean="0">
                <a:solidFill>
                  <a:schemeClr val="tx1"/>
                </a:solidFill>
              </a:rPr>
              <a:t>jQuery. </a:t>
            </a:r>
            <a:r>
              <a:rPr lang="ru-RU" dirty="0" smtClean="0">
                <a:solidFill>
                  <a:schemeClr val="tx1"/>
                </a:solidFill>
              </a:rPr>
              <a:t>Способы установки обработчиков.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События в </a:t>
            </a:r>
            <a:r>
              <a:rPr lang="en-US" dirty="0" smtClean="0">
                <a:solidFill>
                  <a:schemeClr val="tx1"/>
                </a:solidFill>
              </a:rPr>
              <a:t>jQuery 1.4 </a:t>
            </a:r>
            <a:r>
              <a:rPr lang="ru-RU" dirty="0" smtClean="0">
                <a:solidFill>
                  <a:schemeClr val="tx1"/>
                </a:solidFill>
              </a:rPr>
              <a:t>и 1.7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Off </a:t>
            </a:r>
            <a:r>
              <a:rPr lang="ru-RU" dirty="0" smtClean="0">
                <a:solidFill>
                  <a:schemeClr val="tx1"/>
                </a:solidFill>
              </a:rPr>
              <a:t>методы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EventPropagation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Пользовательские события</a:t>
            </a: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77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 Propagation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89819"/>
            <a:ext cx="4762191" cy="51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91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Установка обработчика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$(selector).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(“click”, handler)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установка обработчика на событие.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Обработчик будет установлен только для элементов, которые в данный момент присутствуют на странице. К динамически созданным элементам обработчик установлен не будет.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shortcut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метод для установки события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$(selector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andler)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http://api.jquery.com/on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52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Методы для работы с событиями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установка обработчика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ff</a:t>
            </a:r>
            <a:r>
              <a:rPr lang="ru-RU" dirty="0" smtClean="0">
                <a:solidFill>
                  <a:schemeClr val="tx1"/>
                </a:solidFill>
              </a:rPr>
              <a:t> – удаление обработчика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live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установка обработчика (1.7 устаревший, 1.9 удален)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ie</a:t>
            </a:r>
            <a:r>
              <a:rPr lang="ru-RU" dirty="0" smtClean="0">
                <a:solidFill>
                  <a:schemeClr val="tx1"/>
                </a:solidFill>
              </a:rPr>
              <a:t> – удаление обработчика </a:t>
            </a:r>
            <a:r>
              <a:rPr lang="ru-RU" dirty="0">
                <a:solidFill>
                  <a:schemeClr val="tx1"/>
                </a:solidFill>
              </a:rPr>
              <a:t>(1.7 устаревший, 1.9 удален)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delegate</a:t>
            </a:r>
            <a:r>
              <a:rPr lang="ru-RU" dirty="0" smtClean="0">
                <a:solidFill>
                  <a:schemeClr val="tx1"/>
                </a:solidFill>
              </a:rPr>
              <a:t> – установка одного обработчика для </a:t>
            </a:r>
            <a:r>
              <a:rPr lang="ru-RU" dirty="0">
                <a:solidFill>
                  <a:schemeClr val="tx1"/>
                </a:solidFill>
              </a:rPr>
              <a:t>нескольких элементов </a:t>
            </a:r>
            <a:r>
              <a:rPr lang="ru-RU" dirty="0" smtClean="0">
                <a:solidFill>
                  <a:schemeClr val="tx1"/>
                </a:solidFill>
              </a:rPr>
              <a:t>(с 1.7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заменен </a:t>
            </a:r>
            <a:r>
              <a:rPr lang="en-US" dirty="0" smtClean="0">
                <a:solidFill>
                  <a:schemeClr val="tx1"/>
                </a:solidFill>
              </a:rPr>
              <a:t>on()</a:t>
            </a:r>
            <a:r>
              <a:rPr lang="ru-RU" dirty="0" smtClean="0">
                <a:solidFill>
                  <a:schemeClr val="tx1"/>
                </a:solidFill>
              </a:rPr>
              <a:t> методом)</a:t>
            </a:r>
          </a:p>
        </p:txBody>
      </p:sp>
    </p:spTree>
    <p:extLst>
      <p:ext uri="{BB962C8B-B14F-4D97-AF65-F5344CB8AC3E}">
        <p14:creationId xmlns:p14="http://schemas.microsoft.com/office/powerpoint/2010/main" val="3143109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Способы установки обработчиков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2299386"/>
            <a:ext cx="5448300" cy="2454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mouseover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).on({</a:t>
            </a:r>
          </a:p>
          <a:p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handler1,</a:t>
            </a:r>
          </a:p>
          <a:p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mouseover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handler2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9500" y="2249958"/>
            <a:ext cx="2185086" cy="457200"/>
          </a:xfrm>
          <a:prstGeom prst="rect">
            <a:avLst/>
          </a:prstGeom>
          <a:solidFill>
            <a:srgbClr val="F3F814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6100" y="3396776"/>
            <a:ext cx="2667000" cy="655210"/>
          </a:xfrm>
          <a:prstGeom prst="rect">
            <a:avLst/>
          </a:prstGeom>
          <a:solidFill>
            <a:srgbClr val="F3F814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7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Распространение событий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1614315"/>
            <a:ext cx="38862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9224320">
            <a:off x="2565463" y="1923184"/>
            <a:ext cx="318645" cy="726686"/>
          </a:xfrm>
          <a:prstGeom prst="curvedRightArrow">
            <a:avLst>
              <a:gd name="adj1" fmla="val 19507"/>
              <a:gd name="adj2" fmla="val 58173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9224320">
            <a:off x="3140173" y="2539666"/>
            <a:ext cx="318645" cy="726686"/>
          </a:xfrm>
          <a:prstGeom prst="curvedRightArrow">
            <a:avLst>
              <a:gd name="adj1" fmla="val 19507"/>
              <a:gd name="adj2" fmla="val 58173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19224320">
            <a:off x="3723121" y="3163908"/>
            <a:ext cx="318645" cy="726686"/>
          </a:xfrm>
          <a:prstGeom prst="curvedRightArrow">
            <a:avLst>
              <a:gd name="adj1" fmla="val 19507"/>
              <a:gd name="adj2" fmla="val 58173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8370251">
            <a:off x="4483354" y="2537908"/>
            <a:ext cx="318645" cy="726686"/>
          </a:xfrm>
          <a:prstGeom prst="curvedRightArrow">
            <a:avLst>
              <a:gd name="adj1" fmla="val 19507"/>
              <a:gd name="adj2" fmla="val 58173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Lightning Bolt 17"/>
          <p:cNvSpPr/>
          <p:nvPr/>
        </p:nvSpPr>
        <p:spPr>
          <a:xfrm rot="2650097">
            <a:off x="5717912" y="3195605"/>
            <a:ext cx="228600" cy="411691"/>
          </a:xfrm>
          <a:prstGeom prst="lightningBol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82860" y="3241605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TARGET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6487" y="2806975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CAPTURE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69" y="3567225"/>
            <a:ext cx="953818" cy="76305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44062" y="2253559"/>
            <a:ext cx="245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event.stopPropagation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53" y="2272097"/>
            <a:ext cx="386898" cy="3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30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Распространение событий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stopPropagation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остановка распространения события по </a:t>
            </a:r>
            <a:r>
              <a:rPr lang="en-US" dirty="0" smtClean="0">
                <a:solidFill>
                  <a:schemeClr val="tx1"/>
                </a:solidFill>
              </a:rPr>
              <a:t>DOM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preventDefault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отмена действия по умолчанию, которое связанно с событием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stopImmediatePropagation</a:t>
            </a:r>
            <a:r>
              <a:rPr lang="ru-RU" dirty="0" smtClean="0">
                <a:solidFill>
                  <a:schemeClr val="tx1"/>
                </a:solidFill>
              </a:rPr>
              <a:t> – остановить распространение по </a:t>
            </a:r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ru-RU" dirty="0" smtClean="0">
                <a:solidFill>
                  <a:schemeClr val="tx1"/>
                </a:solidFill>
              </a:rPr>
              <a:t>и отменить запуск всех обработчиков которые есть на событие для данного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2486647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 namespaces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747581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"#btn1"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click.firstNamespace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handler1)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4724400" y="1404681"/>
            <a:ext cx="2286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12567" y="235718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" y="3429000"/>
            <a:ext cx="8458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Пространства имен </a:t>
            </a:r>
            <a:r>
              <a:rPr lang="en-US" dirty="0" smtClean="0">
                <a:solidFill>
                  <a:schemeClr val="tx1"/>
                </a:solidFill>
              </a:rPr>
              <a:t>(namespaces) </a:t>
            </a:r>
            <a:r>
              <a:rPr lang="ru-RU" dirty="0" smtClean="0">
                <a:solidFill>
                  <a:schemeClr val="tx1"/>
                </a:solidFill>
              </a:rPr>
              <a:t>упрощают открепление обработчиков.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"#btn1"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).off(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click.firstNamespace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удаление обработчиков с события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click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из пространства имен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firstNamespace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даже если обработчики установлены как анонимные функции).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87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Enterprise Library</Template>
  <TotalTime>28045</TotalTime>
  <Words>676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Miriam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Видео тренинги </vt:lpstr>
      <vt:lpstr>ПРОВЕРКА ЗНАНИЙ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703</cp:revision>
  <dcterms:created xsi:type="dcterms:W3CDTF">2010-11-10T13:30:04Z</dcterms:created>
  <dcterms:modified xsi:type="dcterms:W3CDTF">2014-07-09T17:44:43Z</dcterms:modified>
</cp:coreProperties>
</file>