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385" r:id="rId3"/>
    <p:sldId id="370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03" r:id="rId17"/>
    <p:sldId id="372" r:id="rId18"/>
    <p:sldId id="304" r:id="rId19"/>
    <p:sldId id="306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6D933E5-E614-4B22-A819-1A7400BDA476}">
          <p14:sldIdLst>
            <p14:sldId id="256"/>
            <p14:sldId id="385"/>
            <p14:sldId id="370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03"/>
            <p14:sldId id="372"/>
            <p14:sldId id="304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3F814"/>
    <a:srgbClr val="E3E824"/>
    <a:srgbClr val="0000FF"/>
    <a:srgbClr val="7F7F7F"/>
    <a:srgbClr val="F0DB4F"/>
    <a:srgbClr val="323330"/>
    <a:srgbClr val="C4C4C4"/>
    <a:srgbClr val="B9B9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9543" autoAdjust="0"/>
  </p:normalViewPr>
  <p:slideViewPr>
    <p:cSldViewPr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AABF-1A21-4BDA-A92C-F0636835B84E}" type="datetimeFigureOut">
              <a:rPr lang="en-US" smtClean="0"/>
              <a:pPr/>
              <a:t>7/10/2014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7FB8-63EF-4E13-93FB-D2905A6BAD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38E089-62ED-4B99-9D85-4233106172C3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53771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55742B-6A67-44BA-9E65-E8ED5897B169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4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D9B4FD-8306-4B74-B1F8-D2E67870986E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328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E4D2F2-8EAD-4248-A8AF-937EE57F2432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8707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71B655-9686-4700-A3E3-2677DD26807C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6509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AEFA3A0-0963-40F8-917D-76DEAAEFC216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0225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F2FADE-2241-4AB9-A208-782AC4633E65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828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73ABB79-FB1F-4563-8AEC-F75E8EA4533C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6601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CEBD2-D067-4C87-98E7-17140CF67479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86564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A170F8-514C-479C-AACB-5022023134F7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06121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83611C-DD27-4ADB-92CD-801180824883}" type="datetime1">
              <a:rPr lang="ru-RU" smtClean="0"/>
              <a:pPr/>
              <a:t>10.07.2014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432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80000" t="90000" r="4000" b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40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5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ubic-bezier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stprovider.com/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://testprovider.com/school/Default.aspx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609600"/>
            <a:ext cx="2743200" cy="990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Фигура, имеющая форму буквы L 1"/>
          <p:cNvSpPr/>
          <p:nvPr/>
        </p:nvSpPr>
        <p:spPr>
          <a:xfrm rot="10800000">
            <a:off x="0" y="0"/>
            <a:ext cx="9144000" cy="6858000"/>
          </a:xfrm>
          <a:prstGeom prst="corner">
            <a:avLst>
              <a:gd name="adj1" fmla="val 4378"/>
              <a:gd name="adj2" fmla="val 4859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304800" y="3927902"/>
            <a:ext cx="67601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>
                <a:solidFill>
                  <a:srgbClr val="323330"/>
                </a:solidFill>
                <a:latin typeface="Segoe UI Light" pitchFamily="34" charset="0"/>
              </a:rPr>
              <a:t>jQuery Advanced</a:t>
            </a:r>
            <a:endParaRPr lang="en-US" sz="4800" dirty="0">
              <a:solidFill>
                <a:srgbClr val="323330"/>
              </a:solidFill>
              <a:latin typeface="Segoe UI Light" pitchFamily="34" charset="0"/>
            </a:endParaRPr>
          </a:p>
          <a:p>
            <a:r>
              <a:rPr lang="ru-RU" sz="2400" dirty="0" smtClean="0">
                <a:solidFill>
                  <a:srgbClr val="323330"/>
                </a:solidFill>
                <a:latin typeface="Segoe UI Light" pitchFamily="34" charset="0"/>
                <a:cs typeface="Segoe UI Light" panose="020B0502040204020203" pitchFamily="34" charset="0"/>
              </a:rPr>
              <a:t>Урок </a:t>
            </a:r>
            <a:r>
              <a:rPr lang="en-US" sz="2400" dirty="0" smtClean="0">
                <a:solidFill>
                  <a:srgbClr val="323330"/>
                </a:solidFill>
                <a:latin typeface="Segoe UI Light" pitchFamily="34" charset="0"/>
                <a:cs typeface="Segoe UI Light" panose="020B0502040204020203" pitchFamily="34" charset="0"/>
              </a:rPr>
              <a:t>2</a:t>
            </a:r>
            <a:r>
              <a:rPr lang="ru-RU" sz="2400" dirty="0" smtClean="0">
                <a:solidFill>
                  <a:srgbClr val="323330"/>
                </a:solidFill>
                <a:latin typeface="Segoe UI Light" pitchFamily="34" charset="0"/>
                <a:cs typeface="Segoe UI Light" panose="020B0502040204020203" pitchFamily="34" charset="0"/>
              </a:rPr>
              <a:t>. Манипуляция элементами </a:t>
            </a:r>
            <a:r>
              <a:rPr lang="en-US" sz="2400" dirty="0" smtClean="0">
                <a:solidFill>
                  <a:srgbClr val="323330"/>
                </a:solidFill>
                <a:latin typeface="Segoe UI Light" pitchFamily="34" charset="0"/>
                <a:cs typeface="Segoe UI Light" panose="020B0502040204020203" pitchFamily="34" charset="0"/>
              </a:rPr>
              <a:t>DOM</a:t>
            </a:r>
            <a:r>
              <a:rPr lang="ru-RU" sz="2400" dirty="0" smtClean="0">
                <a:solidFill>
                  <a:srgbClr val="323330"/>
                </a:solidFill>
                <a:latin typeface="Segoe UI Light" pitchFamily="34" charset="0"/>
                <a:cs typeface="Segoe UI Light" panose="020B0502040204020203" pitchFamily="34" charset="0"/>
              </a:rPr>
              <a:t>, эффекты</a:t>
            </a:r>
            <a:endParaRPr lang="en-US" sz="2400" dirty="0" smtClean="0">
              <a:solidFill>
                <a:srgbClr val="323330"/>
              </a:solidFill>
              <a:latin typeface="Segoe UI Light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838200"/>
            <a:ext cx="2314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733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Animatable</a:t>
            </a:r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properties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476633"/>
            <a:ext cx="237084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olor</a:t>
            </a:r>
          </a:p>
          <a:p>
            <a:r>
              <a:rPr lang="en-US" dirty="0" smtClean="0"/>
              <a:t>font-size</a:t>
            </a:r>
          </a:p>
          <a:p>
            <a:r>
              <a:rPr lang="en-US" dirty="0"/>
              <a:t>f</a:t>
            </a:r>
            <a:r>
              <a:rPr lang="en-US" dirty="0" smtClean="0"/>
              <a:t>ont-weight</a:t>
            </a:r>
          </a:p>
          <a:p>
            <a:r>
              <a:rPr lang="en-US" dirty="0"/>
              <a:t>l</a:t>
            </a:r>
            <a:r>
              <a:rPr lang="en-US" dirty="0" smtClean="0"/>
              <a:t>etter-spacing</a:t>
            </a:r>
          </a:p>
          <a:p>
            <a:r>
              <a:rPr lang="en-US" dirty="0"/>
              <a:t>l</a:t>
            </a:r>
            <a:r>
              <a:rPr lang="en-US" dirty="0" smtClean="0"/>
              <a:t>ine-height</a:t>
            </a:r>
          </a:p>
          <a:p>
            <a:r>
              <a:rPr lang="en-US" dirty="0"/>
              <a:t>t</a:t>
            </a:r>
            <a:r>
              <a:rPr lang="en-US" dirty="0" smtClean="0"/>
              <a:t>ext-indent</a:t>
            </a:r>
          </a:p>
          <a:p>
            <a:r>
              <a:rPr lang="en-US" dirty="0"/>
              <a:t>t</a:t>
            </a:r>
            <a:r>
              <a:rPr lang="en-US" dirty="0" smtClean="0"/>
              <a:t>ext-shadow</a:t>
            </a:r>
          </a:p>
          <a:p>
            <a:r>
              <a:rPr lang="en-US" dirty="0" smtClean="0"/>
              <a:t>vertical-align</a:t>
            </a:r>
          </a:p>
          <a:p>
            <a:r>
              <a:rPr lang="en-US" dirty="0" smtClean="0"/>
              <a:t>word-spacing</a:t>
            </a:r>
          </a:p>
          <a:p>
            <a:r>
              <a:rPr lang="en-US" dirty="0"/>
              <a:t>b</a:t>
            </a:r>
            <a:r>
              <a:rPr lang="en-US" dirty="0" smtClean="0"/>
              <a:t>ackground</a:t>
            </a:r>
          </a:p>
          <a:p>
            <a:r>
              <a:rPr lang="en-US" dirty="0" smtClean="0"/>
              <a:t>background-color</a:t>
            </a:r>
          </a:p>
          <a:p>
            <a:r>
              <a:rPr lang="en-US" dirty="0"/>
              <a:t>b</a:t>
            </a:r>
            <a:r>
              <a:rPr lang="en-US" dirty="0" smtClean="0"/>
              <a:t>ackground-image</a:t>
            </a:r>
          </a:p>
          <a:p>
            <a:r>
              <a:rPr lang="en-US" dirty="0"/>
              <a:t>b</a:t>
            </a:r>
            <a:r>
              <a:rPr lang="en-US" dirty="0" smtClean="0"/>
              <a:t>ackground-position</a:t>
            </a:r>
          </a:p>
          <a:p>
            <a:r>
              <a:rPr lang="en-US" dirty="0"/>
              <a:t>b</a:t>
            </a:r>
            <a:r>
              <a:rPr lang="en-US" dirty="0" smtClean="0"/>
              <a:t>order-spacing</a:t>
            </a:r>
          </a:p>
          <a:p>
            <a:r>
              <a:rPr lang="en-US" dirty="0"/>
              <a:t>b</a:t>
            </a:r>
            <a:r>
              <a:rPr lang="en-US" dirty="0" smtClean="0"/>
              <a:t>order-left-width </a:t>
            </a:r>
            <a:r>
              <a:rPr lang="ru-RU" dirty="0" smtClean="0"/>
              <a:t>и </a:t>
            </a:r>
            <a:r>
              <a:rPr lang="ru-RU" dirty="0" err="1" smtClean="0"/>
              <a:t>т.д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06600" y="1476632"/>
            <a:ext cx="312040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order-top-left-radius </a:t>
            </a:r>
            <a:r>
              <a:rPr lang="ru-RU" dirty="0" smtClean="0"/>
              <a:t>и т.д.</a:t>
            </a:r>
          </a:p>
          <a:p>
            <a:r>
              <a:rPr lang="en-US" dirty="0"/>
              <a:t>b</a:t>
            </a:r>
            <a:r>
              <a:rPr lang="en-US" dirty="0" smtClean="0"/>
              <a:t>ox-shadow</a:t>
            </a:r>
          </a:p>
          <a:p>
            <a:r>
              <a:rPr lang="en-US" dirty="0"/>
              <a:t>c</a:t>
            </a:r>
            <a:r>
              <a:rPr lang="en-US" dirty="0" smtClean="0"/>
              <a:t>lip</a:t>
            </a:r>
          </a:p>
          <a:p>
            <a:r>
              <a:rPr lang="en-US" dirty="0"/>
              <a:t>c</a:t>
            </a:r>
            <a:r>
              <a:rPr lang="en-US" dirty="0" smtClean="0"/>
              <a:t>rop</a:t>
            </a:r>
          </a:p>
          <a:p>
            <a:r>
              <a:rPr lang="en-US" dirty="0"/>
              <a:t>h</a:t>
            </a:r>
            <a:r>
              <a:rPr lang="en-US" dirty="0" smtClean="0"/>
              <a:t>eight, width, min-height </a:t>
            </a:r>
            <a:r>
              <a:rPr lang="ru-RU" dirty="0" smtClean="0"/>
              <a:t>и т.д.</a:t>
            </a:r>
          </a:p>
          <a:p>
            <a:r>
              <a:rPr lang="en-US" dirty="0"/>
              <a:t>m</a:t>
            </a:r>
            <a:r>
              <a:rPr lang="en-US" dirty="0" smtClean="0"/>
              <a:t>argin-left </a:t>
            </a:r>
            <a:r>
              <a:rPr lang="ru-RU" dirty="0" smtClean="0"/>
              <a:t>и т.д.</a:t>
            </a:r>
          </a:p>
          <a:p>
            <a:r>
              <a:rPr lang="en-US" dirty="0"/>
              <a:t>o</a:t>
            </a:r>
            <a:r>
              <a:rPr lang="en-US" dirty="0" smtClean="0"/>
              <a:t>pacity</a:t>
            </a:r>
          </a:p>
          <a:p>
            <a:r>
              <a:rPr lang="en-US" dirty="0"/>
              <a:t>o</a:t>
            </a:r>
            <a:r>
              <a:rPr lang="en-US" dirty="0" smtClean="0"/>
              <a:t>utline-width</a:t>
            </a:r>
          </a:p>
          <a:p>
            <a:r>
              <a:rPr lang="en-US" dirty="0"/>
              <a:t>o</a:t>
            </a:r>
            <a:r>
              <a:rPr lang="en-US" dirty="0" smtClean="0"/>
              <a:t>utline-offset</a:t>
            </a:r>
          </a:p>
          <a:p>
            <a:r>
              <a:rPr lang="en-US" dirty="0"/>
              <a:t>o</a:t>
            </a:r>
            <a:r>
              <a:rPr lang="en-US" dirty="0" smtClean="0"/>
              <a:t>utline-color</a:t>
            </a:r>
          </a:p>
          <a:p>
            <a:r>
              <a:rPr lang="en-US" dirty="0"/>
              <a:t>p</a:t>
            </a:r>
            <a:r>
              <a:rPr lang="en-US" dirty="0" smtClean="0"/>
              <a:t>adding-left </a:t>
            </a:r>
            <a:r>
              <a:rPr lang="ru-RU" dirty="0" smtClean="0"/>
              <a:t>и т.д.</a:t>
            </a:r>
          </a:p>
          <a:p>
            <a:r>
              <a:rPr lang="en-US" dirty="0"/>
              <a:t>b</a:t>
            </a:r>
            <a:r>
              <a:rPr lang="en-US" dirty="0" smtClean="0"/>
              <a:t>ottom</a:t>
            </a:r>
          </a:p>
          <a:p>
            <a:r>
              <a:rPr lang="en-US" dirty="0"/>
              <a:t>t</a:t>
            </a:r>
            <a:r>
              <a:rPr lang="en-US" dirty="0" smtClean="0"/>
              <a:t>op</a:t>
            </a:r>
          </a:p>
          <a:p>
            <a:r>
              <a:rPr lang="en-US" dirty="0" smtClean="0"/>
              <a:t>left</a:t>
            </a:r>
          </a:p>
          <a:p>
            <a:r>
              <a:rPr lang="en-US" dirty="0"/>
              <a:t>r</a:t>
            </a:r>
            <a:r>
              <a:rPr lang="en-US" dirty="0" smtClean="0"/>
              <a:t>ight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43800" y="1476632"/>
            <a:ext cx="946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isibility</a:t>
            </a:r>
          </a:p>
          <a:p>
            <a:r>
              <a:rPr lang="en-US" dirty="0"/>
              <a:t>z</a:t>
            </a:r>
            <a:r>
              <a:rPr lang="en-US" dirty="0" smtClean="0"/>
              <a:t>-index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538873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Transition-timing-function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3043773" cy="31397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042" y="1555383"/>
            <a:ext cx="5306535" cy="134021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05400" y="3688983"/>
            <a:ext cx="247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://cubic-bezier.com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8440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Transformations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349275" cy="42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974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Transformations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6139" y="2679417"/>
            <a:ext cx="673825" cy="671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2182637">
            <a:off x="5613242" y="2633471"/>
            <a:ext cx="673825" cy="6713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16140" y="3917025"/>
            <a:ext cx="673825" cy="650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39872" y="3835376"/>
            <a:ext cx="957468" cy="8992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16140" y="4993512"/>
            <a:ext cx="696426" cy="7362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Flowchart: Data 15"/>
          <p:cNvSpPr/>
          <p:nvPr/>
        </p:nvSpPr>
        <p:spPr>
          <a:xfrm>
            <a:off x="5537430" y="4993561"/>
            <a:ext cx="908937" cy="736578"/>
          </a:xfrm>
          <a:prstGeom prst="flowChartInputOutp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387871" y="1495052"/>
            <a:ext cx="696426" cy="691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24714" y="1495051"/>
            <a:ext cx="696426" cy="6913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5263180" y="1722511"/>
            <a:ext cx="141986" cy="2242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819400" y="1649968"/>
            <a:ext cx="101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translate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19400" y="2857343"/>
            <a:ext cx="75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19400" y="4064718"/>
            <a:ext cx="64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scale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5173504"/>
            <a:ext cx="6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skew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004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CSS3 Animations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54" y="1334530"/>
            <a:ext cx="8430238" cy="44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28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Заголовок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64960"/>
              </p:ext>
            </p:extLst>
          </p:nvPr>
        </p:nvGraphicFramePr>
        <p:xfrm>
          <a:off x="741404" y="1295400"/>
          <a:ext cx="7924801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2743200"/>
                <a:gridCol w="472440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Свойство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animation-name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Имя анимации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animation-duration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Продолжительность</a:t>
                      </a:r>
                      <a:r>
                        <a:rPr lang="ru-RU" baseline="0" dirty="0" smtClean="0"/>
                        <a:t> анимации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animation-timing-function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Функция</a:t>
                      </a:r>
                      <a:r>
                        <a:rPr lang="ru-RU" baseline="0" dirty="0" smtClean="0"/>
                        <a:t> определяющая скорость анимации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animation-delay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Задержка перед</a:t>
                      </a:r>
                      <a:r>
                        <a:rPr lang="ru-RU" baseline="0" dirty="0" smtClean="0"/>
                        <a:t> запуском анимации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animation-iteration-count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повторов анимации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animation-direction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Должна ли анимации проигрываться</a:t>
                      </a:r>
                      <a:r>
                        <a:rPr lang="ru-RU" baseline="0" dirty="0" smtClean="0"/>
                        <a:t> в обратную сторону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animation-fill-mode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Какой</a:t>
                      </a:r>
                      <a:r>
                        <a:rPr lang="ru-RU" baseline="0" dirty="0" smtClean="0"/>
                        <a:t> кадр анимации должен использоваться как состояние элемента после анимации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00200" y="5486400"/>
            <a:ext cx="632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animation: move    4s    linear    </a:t>
            </a:r>
            <a:r>
              <a:rPr lang="en-US" smtClean="0"/>
              <a:t>1.5s</a:t>
            </a:r>
            <a:r>
              <a:rPr lang="en-US"/>
              <a:t> </a:t>
            </a:r>
            <a:r>
              <a:rPr lang="en-US" smtClean="0"/>
              <a:t>  infinity      alternate     none;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2819400" y="5114192"/>
            <a:ext cx="457200" cy="381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3352800" y="5114192"/>
            <a:ext cx="457200" cy="381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3936024" y="5114192"/>
            <a:ext cx="457200" cy="381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4580792" y="5114192"/>
            <a:ext cx="457200" cy="381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5225560" y="5105400"/>
            <a:ext cx="457200" cy="381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6342184" y="5114192"/>
            <a:ext cx="457200" cy="381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>
            <a:off x="7206760" y="5114192"/>
            <a:ext cx="457200" cy="381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044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4600" y="1905000"/>
            <a:ext cx="4191000" cy="2514600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Q&amp;A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15548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5486400" cy="762001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Видео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тренинги 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17</a:t>
            </a:fld>
            <a:endParaRPr lang="ru-RU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04800" y="685800"/>
            <a:ext cx="853331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682" y="990600"/>
            <a:ext cx="4981433" cy="4572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32486" y="3048000"/>
            <a:ext cx="3124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Проект </a:t>
            </a:r>
            <a:r>
              <a:rPr lang="ru-R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ITVDN 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Video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Developers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- учебный видео портал для IT специалистов, созданный в 2014 году международным учебным центром CyberBionic Systematics с целью обучения программированию и технологиям </a:t>
            </a:r>
            <a:r>
              <a:rPr lang="ru-RU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Microsoft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для всех, кто хочет стать профессионалом в сфере разработки программного обеспечения, проектировании сложных программных систем, веб разработки и других IT областях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u="sng" dirty="0" smtClean="0">
                <a:solidFill>
                  <a:srgbClr val="0070C0"/>
                </a:solidFill>
              </a:rPr>
              <a:t>http://itvdn.com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36" y="990600"/>
            <a:ext cx="2857500" cy="15525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890391"/>
            <a:ext cx="8327371" cy="714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231" y="1015144"/>
            <a:ext cx="5015884" cy="452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217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:\Users\Alexander\Desktop\t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4267200" cy="241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4267200" cy="762001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ПРОВЕРКА</a:t>
            </a:r>
            <a:r>
              <a:rPr lang="ru-RU" sz="3200" b="1" dirty="0" smtClean="0">
                <a:latin typeface="Segoe UI Light" pitchFamily="34" charset="0"/>
                <a:cs typeface="Miriam" pitchFamily="34" charset="-79"/>
              </a:rPr>
              <a:t> </a:t>
            </a:r>
            <a:r>
              <a:rPr lang="ru-R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ЗНАНИЙ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67200" y="1371600"/>
            <a:ext cx="4572000" cy="1236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TestProvider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обеспечива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е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т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надежную и объективную оценку технических знаний и опыта работы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IT-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специалиста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 программными продуктами </a:t>
            </a:r>
            <a:r>
              <a:rPr lang="ru-RU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550816" y="3810000"/>
            <a:ext cx="3411127" cy="646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Перейти к тестированию </a:t>
            </a:r>
            <a:r>
              <a:rPr lang="en-US" sz="2000" dirty="0" smtClean="0">
                <a:hlinkClick r:id="rId3"/>
              </a:rPr>
              <a:t>www.TestProvider.com</a:t>
            </a:r>
            <a:r>
              <a:rPr lang="en-US" sz="2000" dirty="0" smtClean="0"/>
              <a:t>  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267200" y="914400"/>
            <a:ext cx="4876800" cy="381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Тестирование </a:t>
            </a:r>
            <a:r>
              <a:rPr lang="en-US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IT</a:t>
            </a: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-специалистов </a:t>
            </a:r>
            <a:endParaRPr lang="en-US" sz="2000" dirty="0">
              <a:solidFill>
                <a:schemeClr val="accent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4267200" y="3276600"/>
            <a:ext cx="45720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Подтвердите ваш практический опыт работы с технологиями </a:t>
            </a:r>
            <a:r>
              <a:rPr lang="ru-RU" sz="1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получив сертификацию, соответствующую той работе, которую вы выполняете сейчас или желаете получить в будущем.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267200" y="2819400"/>
            <a:ext cx="4876800" cy="381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Сертификация </a:t>
            </a:r>
            <a:r>
              <a:rPr lang="en-US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IT</a:t>
            </a:r>
            <a:r>
              <a:rPr lang="ru-RU" sz="2000" dirty="0">
                <a:solidFill>
                  <a:schemeClr val="accent1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-специалистов </a:t>
            </a:r>
            <a:endParaRPr lang="en-US" sz="2000" dirty="0">
              <a:solidFill>
                <a:schemeClr val="accent1"/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5188803"/>
            <a:ext cx="9013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Компании </a:t>
            </a:r>
            <a:r>
              <a:rPr lang="ru-RU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ru-RU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CyberBionic Systematics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 </a:t>
            </a:r>
            <a:r>
              <a:rPr lang="ru-RU" sz="12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на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базе портала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TestProvider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компании CyberBionic Systematics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с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использованием платформы Microsoft Azure совместно с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Министерством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науки и образования Украины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проводят Всеукраинское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дистанционное мониторинговое исследование уровня сформированности у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выпускников учебных заведений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навыков использования информационно-коммуникативных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технологий 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 практической деятельности.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http://www.isr.uci.edu/events/Research-Forum-2007/images/Intel-logo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6215314"/>
            <a:ext cx="627014" cy="41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rusug.net/Resources/ms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315473"/>
            <a:ext cx="1302614" cy="23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yberBionic Systematics TestProvid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522" y="40528"/>
            <a:ext cx="2096078" cy="56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Прямая соединительная линия 18"/>
          <p:cNvCxnSpPr/>
          <p:nvPr/>
        </p:nvCxnSpPr>
        <p:spPr>
          <a:xfrm>
            <a:off x="304800" y="685800"/>
            <a:ext cx="8533315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" name="Picture 2" descr="CyberBionic Systematics TestProvid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099153"/>
            <a:ext cx="1953077" cy="5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Прямая соединительная линия 20"/>
          <p:cNvCxnSpPr/>
          <p:nvPr/>
        </p:nvCxnSpPr>
        <p:spPr>
          <a:xfrm>
            <a:off x="4343400" y="1295400"/>
            <a:ext cx="449580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4343400" y="3200400"/>
            <a:ext cx="449580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331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606" y="2286000"/>
            <a:ext cx="4241194" cy="12990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80189" y="3486090"/>
            <a:ext cx="432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gradFill>
                  <a:gsLst>
                    <a:gs pos="0">
                      <a:srgbClr val="002060"/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40000"/>
                        <a:lumOff val="60000"/>
                      </a:schemeClr>
                    </a:gs>
                  </a:gsLst>
                  <a:lin ang="0" scaled="1"/>
                </a:gradFill>
              </a:rPr>
              <a:t>Coevolution of humans and machines.</a:t>
            </a:r>
            <a:endParaRPr lang="en-US" sz="2000" b="1" i="1" dirty="0">
              <a:gradFill>
                <a:gsLst>
                  <a:gs pos="0">
                    <a:srgbClr val="00206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tx2">
                      <a:lumMod val="40000"/>
                      <a:lumOff val="60000"/>
                    </a:schemeClr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3598409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Agenda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Создание новых элементов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Работа с контентом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Базовые эффекты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Пользовательские эффекты. </a:t>
            </a:r>
            <a:r>
              <a:rPr lang="ru-RU" smtClean="0">
                <a:solidFill>
                  <a:schemeClr val="tx1"/>
                </a:solidFill>
              </a:rPr>
              <a:t>Анимация.</a:t>
            </a:r>
            <a:endParaRPr lang="ru-RU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Использование </a:t>
            </a:r>
            <a:r>
              <a:rPr lang="en-US" dirty="0" smtClean="0">
                <a:solidFill>
                  <a:schemeClr val="tx1"/>
                </a:solidFill>
              </a:rPr>
              <a:t>CSS3 </a:t>
            </a:r>
            <a:r>
              <a:rPr lang="ru-RU" dirty="0" smtClean="0">
                <a:solidFill>
                  <a:schemeClr val="tx1"/>
                </a:solidFill>
              </a:rPr>
              <a:t>для анимации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3685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Создание новых узлов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 smtClean="0">
                <a:solidFill>
                  <a:schemeClr val="tx1"/>
                </a:solidFill>
              </a:rPr>
              <a:t>Если параметр, переданный в функцию </a:t>
            </a:r>
            <a:r>
              <a:rPr lang="en-US" dirty="0" smtClean="0">
                <a:solidFill>
                  <a:schemeClr val="tx1"/>
                </a:solidFill>
              </a:rPr>
              <a:t>$() </a:t>
            </a:r>
            <a:r>
              <a:rPr lang="ru-RU" dirty="0" smtClean="0">
                <a:solidFill>
                  <a:schemeClr val="tx1"/>
                </a:solidFill>
              </a:rPr>
              <a:t>является </a:t>
            </a:r>
            <a:r>
              <a:rPr lang="en-US" dirty="0" smtClean="0">
                <a:solidFill>
                  <a:schemeClr val="tx1"/>
                </a:solidFill>
              </a:rPr>
              <a:t>HTML </a:t>
            </a:r>
            <a:r>
              <a:rPr lang="ru-RU" dirty="0" smtClean="0">
                <a:solidFill>
                  <a:schemeClr val="tx1"/>
                </a:solidFill>
              </a:rPr>
              <a:t>разметкой, </a:t>
            </a:r>
            <a:r>
              <a:rPr lang="en-US" dirty="0" smtClean="0">
                <a:solidFill>
                  <a:schemeClr val="tx1"/>
                </a:solidFill>
              </a:rPr>
              <a:t>jQuery </a:t>
            </a:r>
            <a:r>
              <a:rPr lang="ru-RU" dirty="0" smtClean="0">
                <a:solidFill>
                  <a:schemeClr val="tx1"/>
                </a:solidFill>
              </a:rPr>
              <a:t>создает новый </a:t>
            </a:r>
            <a:r>
              <a:rPr lang="en-US" dirty="0" smtClean="0">
                <a:solidFill>
                  <a:schemeClr val="tx1"/>
                </a:solidFill>
              </a:rPr>
              <a:t>DOM </a:t>
            </a:r>
            <a:r>
              <a:rPr lang="ru-RU" dirty="0" smtClean="0">
                <a:solidFill>
                  <a:schemeClr val="tx1"/>
                </a:solidFill>
              </a:rPr>
              <a:t>элемент, а не производит поиск узлов в дереве.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2413338"/>
            <a:ext cx="6629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Селектор</a:t>
            </a:r>
            <a:endParaRPr lang="ru-RU" b="1" dirty="0"/>
          </a:p>
          <a:p>
            <a:r>
              <a:rPr lang="ru-RU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$(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1" dirty="0"/>
              <a:t>Создание новых узлов</a:t>
            </a:r>
          </a:p>
          <a:p>
            <a:r>
              <a:rPr lang="ru-RU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$(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&gt;&lt;/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 = $(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ru-RU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/&gt;"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777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Создание новых узлов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16764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div/&gt;"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{</a:t>
            </a:r>
          </a:p>
          <a:p>
            <a:pPr lvl="4"/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lvl="4"/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"&lt;b&gt;Hello world&lt;/b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ru-RU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4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lvl="4"/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4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}).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appendTo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“body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”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</a:rPr>
              <a:t>Создать новый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div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</a:rPr>
              <a:t> добавить атрибуты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class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</a:rPr>
              <a:t>, свойство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innerHTML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</a:rPr>
              <a:t>и обработчик события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click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</a:rPr>
              <a:t>, добавить элемент, как последний элемент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body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528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Функции для работы с </a:t>
            </a:r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DOM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256472"/>
            <a:ext cx="20193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append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appendTo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repend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prependTo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wrap</a:t>
            </a:r>
          </a:p>
          <a:p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43300" y="2256472"/>
            <a:ext cx="2057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wrapAll</a:t>
            </a:r>
            <a:endParaRPr lang="en-US" dirty="0"/>
          </a:p>
          <a:p>
            <a:r>
              <a:rPr lang="en-US" dirty="0"/>
              <a:t>before</a:t>
            </a:r>
          </a:p>
          <a:p>
            <a:r>
              <a:rPr lang="en-US" dirty="0"/>
              <a:t>after</a:t>
            </a:r>
          </a:p>
          <a:p>
            <a:r>
              <a:rPr lang="en-US" dirty="0"/>
              <a:t>remove</a:t>
            </a:r>
          </a:p>
          <a:p>
            <a:r>
              <a:rPr lang="en-US" dirty="0"/>
              <a:t>attach</a:t>
            </a:r>
          </a:p>
          <a:p>
            <a:r>
              <a:rPr lang="en-US" dirty="0"/>
              <a:t>empty</a:t>
            </a:r>
          </a:p>
        </p:txBody>
      </p:sp>
      <p:sp>
        <p:nvSpPr>
          <p:cNvPr id="3" name="Rectangle 2"/>
          <p:cNvSpPr/>
          <p:nvPr/>
        </p:nvSpPr>
        <p:spPr>
          <a:xfrm>
            <a:off x="6019800" y="2256472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ttr</a:t>
            </a:r>
            <a:endParaRPr lang="en-US" dirty="0" smtClean="0"/>
          </a:p>
          <a:p>
            <a:r>
              <a:rPr lang="en-US" dirty="0" err="1" smtClean="0"/>
              <a:t>removeAttr</a:t>
            </a:r>
            <a:endParaRPr lang="en-US" dirty="0" smtClean="0"/>
          </a:p>
          <a:p>
            <a:r>
              <a:rPr lang="en-US" dirty="0" smtClean="0"/>
              <a:t>prop</a:t>
            </a:r>
          </a:p>
          <a:p>
            <a:r>
              <a:rPr lang="en-US" dirty="0"/>
              <a:t>h</a:t>
            </a:r>
            <a:r>
              <a:rPr lang="en-US" dirty="0" smtClean="0"/>
              <a:t>tml</a:t>
            </a:r>
          </a:p>
          <a:p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911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Эффекты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4600" y="1676400"/>
            <a:ext cx="19431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Basic</a:t>
            </a:r>
            <a:r>
              <a:rPr lang="ru-RU" b="1" u="sng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.hide()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.show()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.toggle()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u="sng" dirty="0" smtClean="0">
                <a:solidFill>
                  <a:schemeClr val="tx1"/>
                </a:solidFill>
              </a:rPr>
              <a:t>Fading: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fadeIn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fadeOut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fadeTo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fadeToggle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1100" y="1676400"/>
            <a:ext cx="19431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Sliding</a:t>
            </a:r>
            <a:r>
              <a:rPr lang="ru-RU" b="1" u="sng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slideDown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slideUp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slideToggle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u="sng" dirty="0" smtClean="0">
                <a:solidFill>
                  <a:schemeClr val="tx1"/>
                </a:solidFill>
              </a:rPr>
              <a:t>Custom: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.animate()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.queue()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err="1" smtClean="0">
                <a:solidFill>
                  <a:schemeClr val="tx1"/>
                </a:solidFill>
              </a:rPr>
              <a:t>dequeue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.stop()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1095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anim</a:t>
            </a:r>
            <a:r>
              <a:rPr lang="en-US" sz="36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</a:t>
            </a:r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2950" y="1874111"/>
            <a:ext cx="33909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"div"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animate(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opacity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0.25</a:t>
            </a:r>
            <a:r>
              <a:rPr lang="ru-RU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ru-RU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'150px'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5000,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function(){});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3733800" y="2235847"/>
            <a:ext cx="1524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96003" y="2604590"/>
            <a:ext cx="368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Свойства, которые нужно изменить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96003" y="3251930"/>
            <a:ext cx="323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Продолжительность анимации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86200" y="3600664"/>
            <a:ext cx="487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Функция запустится при завершении анимации</a:t>
            </a:r>
            <a:endParaRPr lang="en-US" dirty="0"/>
          </a:p>
        </p:txBody>
      </p:sp>
      <p:cxnSp>
        <p:nvCxnSpPr>
          <p:cNvPr id="6" name="Straight Arrow Connector 5"/>
          <p:cNvCxnSpPr>
            <a:stCxn id="9" idx="1"/>
          </p:cNvCxnSpPr>
          <p:nvPr/>
        </p:nvCxnSpPr>
        <p:spPr>
          <a:xfrm flipH="1" flipV="1">
            <a:off x="1676400" y="3429000"/>
            <a:ext cx="2219603" cy="7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 flipV="1">
            <a:off x="2590800" y="3683647"/>
            <a:ext cx="1295400" cy="10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3300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Transitions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900" y="1447800"/>
            <a:ext cx="84582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7961" y="1364707"/>
            <a:ext cx="678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Transition – </a:t>
            </a:r>
            <a:r>
              <a:rPr lang="ru-RU" dirty="0" smtClean="0"/>
              <a:t>простой способ анимации отдельных свойств элемента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2230"/>
            <a:ext cx="7482507" cy="365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476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228600"/>
            <a:ext cx="9144000" cy="5334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457200" y="228600"/>
            <a:ext cx="82296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Transition-properties</a:t>
            </a:r>
            <a:endParaRPr lang="ru-RU" sz="36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457200" y="8080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786471"/>
              </p:ext>
            </p:extLst>
          </p:nvPr>
        </p:nvGraphicFramePr>
        <p:xfrm>
          <a:off x="609600" y="1676400"/>
          <a:ext cx="79248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2743200"/>
                <a:gridCol w="472440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Свойство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transition-property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Определяет анимируемое свойство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transition-duration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Продолжительность</a:t>
                      </a:r>
                      <a:r>
                        <a:rPr lang="ru-RU" baseline="0" dirty="0" smtClean="0"/>
                        <a:t> анимации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transition-timing-function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Функция</a:t>
                      </a:r>
                      <a:r>
                        <a:rPr lang="ru-RU" baseline="0" dirty="0" smtClean="0"/>
                        <a:t> определяющая скорость анимации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transition-delay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Задержка перед</a:t>
                      </a:r>
                      <a:r>
                        <a:rPr lang="ru-RU" baseline="0" dirty="0" smtClean="0"/>
                        <a:t> запуском анимации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33600" y="4648200"/>
            <a:ext cx="461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transition: background-color   2s    linear    0.5s;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779887" y="4275992"/>
            <a:ext cx="457200" cy="381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4879108" y="4275992"/>
            <a:ext cx="457200" cy="381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5468820" y="4275992"/>
            <a:ext cx="457200" cy="381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6074606" y="4275992"/>
            <a:ext cx="457200" cy="381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674370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ведение в Enterprise Libra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Введение в Enterprise Library</Template>
  <TotalTime>28259</TotalTime>
  <Words>535</Words>
  <Application>Microsoft Office PowerPoint</Application>
  <PresentationFormat>On-screen Show (4:3)</PresentationFormat>
  <Paragraphs>211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Miriam</vt:lpstr>
      <vt:lpstr>Segoe UI</vt:lpstr>
      <vt:lpstr>Segoe UI Light</vt:lpstr>
      <vt:lpstr>Введение в Enterprise Library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  <vt:lpstr>Видео тренинги </vt:lpstr>
      <vt:lpstr>ПРОВЕРКА ЗНАНИЙ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Library</dc:title>
  <dc:creator>Alexander</dc:creator>
  <cp:lastModifiedBy>Dmitriy Okhrimenko</cp:lastModifiedBy>
  <cp:revision>702</cp:revision>
  <dcterms:created xsi:type="dcterms:W3CDTF">2010-11-10T13:30:04Z</dcterms:created>
  <dcterms:modified xsi:type="dcterms:W3CDTF">2014-07-09T21:01:25Z</dcterms:modified>
</cp:coreProperties>
</file>