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370" r:id="rId3"/>
    <p:sldId id="373" r:id="rId4"/>
    <p:sldId id="374" r:id="rId5"/>
    <p:sldId id="375" r:id="rId6"/>
    <p:sldId id="376" r:id="rId7"/>
    <p:sldId id="377" r:id="rId8"/>
    <p:sldId id="303" r:id="rId9"/>
    <p:sldId id="372" r:id="rId10"/>
    <p:sldId id="304" r:id="rId11"/>
    <p:sldId id="30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256"/>
            <p14:sldId id="370"/>
            <p14:sldId id="373"/>
            <p14:sldId id="374"/>
            <p14:sldId id="375"/>
            <p14:sldId id="376"/>
            <p14:sldId id="377"/>
            <p14:sldId id="303"/>
            <p14:sldId id="372"/>
            <p14:sldId id="304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3F814"/>
    <a:srgbClr val="E3E824"/>
    <a:srgbClr val="0000FF"/>
    <a:srgbClr val="7F7F7F"/>
    <a:srgbClr val="F0DB4F"/>
    <a:srgbClr val="323330"/>
    <a:srgbClr val="C4C4C4"/>
    <a:srgbClr val="B9B9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 autoAdjust="0"/>
    <p:restoredTop sz="99543" autoAdjust="0"/>
  </p:normalViewPr>
  <p:slideViewPr>
    <p:cSldViewPr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38E089-62ED-4B99-9D85-4233106172C3}" type="datetime1">
              <a:rPr lang="ru-RU" smtClean="0"/>
              <a:pPr/>
              <a:t>10.07.2014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55742B-6A67-44BA-9E65-E8ED5897B169}" type="datetime1">
              <a:rPr lang="ru-RU" smtClean="0"/>
              <a:pPr/>
              <a:t>10.07.2014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D9B4FD-8306-4B74-B1F8-D2E67870986E}" type="datetime1">
              <a:rPr lang="ru-RU" smtClean="0"/>
              <a:pPr/>
              <a:t>10.07.2014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E4D2F2-8EAD-4248-A8AF-937EE57F2432}" type="datetime1">
              <a:rPr lang="ru-RU" smtClean="0"/>
              <a:pPr/>
              <a:t>10.07.2014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71B655-9686-4700-A3E3-2677DD26807C}" type="datetime1">
              <a:rPr lang="ru-RU" smtClean="0"/>
              <a:pPr/>
              <a:t>10.07.2014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EFA3A0-0963-40F8-917D-76DEAAEFC216}" type="datetime1">
              <a:rPr lang="ru-RU" smtClean="0"/>
              <a:pPr/>
              <a:t>10.07.2014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F2FADE-2241-4AB9-A208-782AC4633E65}" type="datetime1">
              <a:rPr lang="ru-RU" smtClean="0"/>
              <a:pPr/>
              <a:t>10.07.2014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73ABB79-FB1F-4563-8AEC-F75E8EA4533C}" type="datetime1">
              <a:rPr lang="ru-RU" smtClean="0"/>
              <a:pPr/>
              <a:t>10.07.2014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CEBD2-D067-4C87-98E7-17140CF67479}" type="datetime1">
              <a:rPr lang="ru-RU" smtClean="0"/>
              <a:pPr/>
              <a:t>10.07.2014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A170F8-514C-479C-AACB-5022023134F7}" type="datetime1">
              <a:rPr lang="ru-RU" smtClean="0"/>
              <a:pPr/>
              <a:t>10.07.2014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83611C-DD27-4ADB-92CD-801180824883}" type="datetime1">
              <a:rPr lang="ru-RU" smtClean="0"/>
              <a:pPr/>
              <a:t>10.07.2014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80000" t="90000" r="4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stprovider.com/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://testprovider.com/school/Default.aspx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609600"/>
            <a:ext cx="2743200" cy="990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Фигура, имеющая форму буквы L 1"/>
          <p:cNvSpPr/>
          <p:nvPr/>
        </p:nvSpPr>
        <p:spPr>
          <a:xfrm rot="10800000">
            <a:off x="0" y="0"/>
            <a:ext cx="9144000" cy="6858000"/>
          </a:xfrm>
          <a:prstGeom prst="corner">
            <a:avLst>
              <a:gd name="adj1" fmla="val 4378"/>
              <a:gd name="adj2" fmla="val 4859"/>
            </a:avLst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304800" y="3927902"/>
            <a:ext cx="468019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323330"/>
                </a:solidFill>
                <a:latin typeface="Segoe UI Light" pitchFamily="34" charset="0"/>
              </a:rPr>
              <a:t>jQuery Advanced</a:t>
            </a:r>
            <a:endParaRPr lang="en-US" sz="4800" dirty="0">
              <a:solidFill>
                <a:srgbClr val="323330"/>
              </a:solidFill>
              <a:latin typeface="Segoe UI Light" pitchFamily="34" charset="0"/>
            </a:endParaRPr>
          </a:p>
          <a:p>
            <a:r>
              <a:rPr lang="ru-RU" sz="2400" dirty="0" smtClean="0">
                <a:solidFill>
                  <a:srgbClr val="323330"/>
                </a:solidFill>
                <a:latin typeface="Segoe UI Light" pitchFamily="34" charset="0"/>
                <a:cs typeface="Segoe UI Light" panose="020B0502040204020203" pitchFamily="34" charset="0"/>
              </a:rPr>
              <a:t>Урок </a:t>
            </a:r>
            <a:r>
              <a:rPr lang="en-US" sz="2400" dirty="0" smtClean="0">
                <a:solidFill>
                  <a:srgbClr val="323330"/>
                </a:solidFill>
                <a:latin typeface="Segoe UI Light" pitchFamily="34" charset="0"/>
                <a:cs typeface="Segoe UI Light" panose="020B0502040204020203" pitchFamily="34" charset="0"/>
              </a:rPr>
              <a:t>3</a:t>
            </a:r>
            <a:r>
              <a:rPr lang="ru-RU" sz="2400" dirty="0" smtClean="0">
                <a:solidFill>
                  <a:srgbClr val="323330"/>
                </a:solidFill>
                <a:latin typeface="Segoe UI Light" pitchFamily="34" charset="0"/>
                <a:cs typeface="Segoe UI Light" panose="020B0502040204020203" pitchFamily="34" charset="0"/>
              </a:rPr>
              <a:t>. </a:t>
            </a:r>
            <a:r>
              <a:rPr lang="en-US" sz="2400" dirty="0" smtClean="0">
                <a:solidFill>
                  <a:srgbClr val="323330"/>
                </a:solidFill>
                <a:latin typeface="Segoe UI Light" pitchFamily="34" charset="0"/>
                <a:cs typeface="Segoe UI Light" panose="020B0502040204020203" pitchFamily="34" charset="0"/>
              </a:rPr>
              <a:t>Ajax</a:t>
            </a:r>
            <a:endParaRPr lang="en-US" sz="2400" dirty="0" smtClean="0">
              <a:solidFill>
                <a:srgbClr val="323330"/>
              </a:solidFill>
              <a:latin typeface="Segoe UI Light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" y="838200"/>
            <a:ext cx="23145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733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Alexander\Desktop\t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4267200" cy="241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200"/>
            <a:ext cx="4267200" cy="762001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ПРОВЕРКА</a:t>
            </a:r>
            <a:r>
              <a:rPr lang="ru-RU" sz="3200" b="1" dirty="0" smtClean="0">
                <a:latin typeface="Segoe UI Light" pitchFamily="34" charset="0"/>
                <a:cs typeface="Miriam" pitchFamily="34" charset="-79"/>
              </a:rPr>
              <a:t> 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ЗНАНИЙ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67200" y="1371600"/>
            <a:ext cx="4572000" cy="1236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TestProvider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обеспечива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е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т 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надежную и объективную оценку технических знаний и опыта работы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IT-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специалиста 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 программными продуктами 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Microsoft.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550816" y="3810000"/>
            <a:ext cx="3411127" cy="6465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Перейти к тестированию </a:t>
            </a:r>
            <a:r>
              <a:rPr lang="en-US" sz="2000" dirty="0" smtClean="0">
                <a:hlinkClick r:id="rId3"/>
              </a:rPr>
              <a:t>www.TestProvider.com</a:t>
            </a:r>
            <a:r>
              <a:rPr lang="en-US" sz="2000" dirty="0" smtClean="0"/>
              <a:t>  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267200" y="914400"/>
            <a:ext cx="4876800" cy="381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Тестирование </a:t>
            </a:r>
            <a:r>
              <a:rPr lang="en-US" sz="2000" dirty="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IT</a:t>
            </a:r>
            <a:r>
              <a:rPr lang="ru-RU" sz="2000" dirty="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-специалистов </a:t>
            </a:r>
            <a:endParaRPr lang="en-US" sz="2000" dirty="0">
              <a:solidFill>
                <a:schemeClr val="accent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4267200" y="3276600"/>
            <a:ext cx="4572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Подтвердите ваш практический опыт работы с технологиями </a:t>
            </a:r>
            <a:r>
              <a:rPr lang="ru-RU" sz="1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получив сертификацию, соответствующую той работе, которую вы выполняете сейчас или желаете получить в будущем.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4267200" y="2819400"/>
            <a:ext cx="4876800" cy="381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Сертификация </a:t>
            </a:r>
            <a:r>
              <a:rPr lang="en-US" sz="2000" dirty="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IT</a:t>
            </a:r>
            <a:r>
              <a:rPr lang="ru-RU" sz="2000" dirty="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-специалистов </a:t>
            </a:r>
            <a:endParaRPr lang="en-US" sz="2000" dirty="0">
              <a:solidFill>
                <a:schemeClr val="accent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5188803"/>
            <a:ext cx="9013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Компании </a:t>
            </a:r>
            <a:r>
              <a:rPr lang="ru-RU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ru-RU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CyberBionic Systematics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 </a:t>
            </a:r>
            <a:r>
              <a:rPr lang="ru-RU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на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базе портала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TestProvider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компании CyberBionic Systematics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использованием платформы Microsoft Azure совместно с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Министерством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науки и образования Украины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проводят Всеукраинское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дистанционное мониторинговое исследование уровня сформированности у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выпускников учебных заведений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навыков использования информационно-коммуникативных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технологий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 практической деятельности.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 descr="http://www.isr.uci.edu/events/Research-Forum-2007/images/Intel-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6215314"/>
            <a:ext cx="627014" cy="41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rusug.net/Resources/ms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315473"/>
            <a:ext cx="1302614" cy="23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yberBionic Systematics TestProvid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522" y="40528"/>
            <a:ext cx="2096078" cy="56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Прямая соединительная линия 18"/>
          <p:cNvCxnSpPr/>
          <p:nvPr/>
        </p:nvCxnSpPr>
        <p:spPr>
          <a:xfrm>
            <a:off x="304800" y="685800"/>
            <a:ext cx="8533315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0" name="Picture 2" descr="CyberBionic Systematics TestProvid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099153"/>
            <a:ext cx="1953077" cy="53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Прямая соединительная линия 20"/>
          <p:cNvCxnSpPr/>
          <p:nvPr/>
        </p:nvCxnSpPr>
        <p:spPr>
          <a:xfrm>
            <a:off x="4343400" y="1295400"/>
            <a:ext cx="4495800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4343400" y="3200400"/>
            <a:ext cx="4495800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8331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606" y="2286000"/>
            <a:ext cx="4241194" cy="12990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80189" y="3486090"/>
            <a:ext cx="4325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gradFill>
                  <a:gsLst>
                    <a:gs pos="0">
                      <a:srgbClr val="002060"/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40000"/>
                        <a:lumOff val="60000"/>
                      </a:schemeClr>
                    </a:gs>
                  </a:gsLst>
                  <a:lin ang="0" scaled="1"/>
                </a:gradFill>
              </a:rPr>
              <a:t>Coevolution of humans and machines.</a:t>
            </a:r>
            <a:endParaRPr lang="en-US" sz="2000" b="1" i="1" dirty="0">
              <a:gradFill>
                <a:gsLst>
                  <a:gs pos="0">
                    <a:srgbClr val="00206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598409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Agenda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Основные опции при использовании </a:t>
            </a:r>
            <a:r>
              <a:rPr lang="en-US" dirty="0" smtClean="0">
                <a:solidFill>
                  <a:schemeClr val="tx1"/>
                </a:solidFill>
              </a:rPr>
              <a:t>$.</a:t>
            </a:r>
            <a:r>
              <a:rPr lang="en-US" dirty="0" err="1" smtClean="0">
                <a:solidFill>
                  <a:schemeClr val="tx1"/>
                </a:solidFill>
              </a:rPr>
              <a:t>ajax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GET </a:t>
            </a:r>
            <a:r>
              <a:rPr lang="ru-RU" dirty="0" smtClean="0">
                <a:solidFill>
                  <a:schemeClr val="tx1"/>
                </a:solidFill>
              </a:rPr>
              <a:t>и </a:t>
            </a:r>
            <a:r>
              <a:rPr lang="en-US" dirty="0" smtClean="0">
                <a:solidFill>
                  <a:schemeClr val="tx1"/>
                </a:solidFill>
              </a:rPr>
              <a:t>POST </a:t>
            </a:r>
            <a:r>
              <a:rPr lang="ru-RU" dirty="0" smtClean="0">
                <a:solidFill>
                  <a:schemeClr val="tx1"/>
                </a:solidFill>
              </a:rPr>
              <a:t>запросы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События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Обработка ответов сервера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Использование </a:t>
            </a:r>
            <a:r>
              <a:rPr lang="en-US" dirty="0" smtClean="0">
                <a:solidFill>
                  <a:schemeClr val="tx1"/>
                </a:solidFill>
              </a:rPr>
              <a:t>callback </a:t>
            </a:r>
            <a:r>
              <a:rPr lang="ru-RU" dirty="0" smtClean="0">
                <a:solidFill>
                  <a:schemeClr val="tx1"/>
                </a:solidFill>
              </a:rPr>
              <a:t>функций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Использование</a:t>
            </a:r>
            <a:r>
              <a:rPr lang="en-US" dirty="0" smtClean="0">
                <a:solidFill>
                  <a:schemeClr val="tx1"/>
                </a:solidFill>
              </a:rPr>
              <a:t> promise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Shorthand </a:t>
            </a:r>
            <a:r>
              <a:rPr lang="ru-RU" dirty="0" smtClean="0">
                <a:solidFill>
                  <a:schemeClr val="tx1"/>
                </a:solidFill>
              </a:rPr>
              <a:t>методы</a:t>
            </a: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1777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Ajax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AJAX - Asynchronous JavaScript and XML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Unobtrusive client-server data exchange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Отсутствие полного обновления страницы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Получение более интерактивного приложения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Приложение становится приближенным к </a:t>
            </a:r>
            <a:r>
              <a:rPr lang="en-US" dirty="0" smtClean="0">
                <a:solidFill>
                  <a:schemeClr val="tx1"/>
                </a:solidFill>
              </a:rPr>
              <a:t>desktop </a:t>
            </a:r>
            <a:r>
              <a:rPr lang="ru-RU" dirty="0" smtClean="0">
                <a:solidFill>
                  <a:schemeClr val="tx1"/>
                </a:solidFill>
              </a:rPr>
              <a:t>приложению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tx1"/>
              </a:solidFill>
            </a:endParaRP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Для создания запроса в </a:t>
            </a:r>
            <a:r>
              <a:rPr lang="en-US" dirty="0" smtClean="0">
                <a:solidFill>
                  <a:schemeClr val="tx1"/>
                </a:solidFill>
              </a:rPr>
              <a:t>jQuery </a:t>
            </a:r>
            <a:r>
              <a:rPr lang="ru-RU" dirty="0" smtClean="0">
                <a:solidFill>
                  <a:schemeClr val="tx1"/>
                </a:solidFill>
              </a:rPr>
              <a:t>используется метод </a:t>
            </a:r>
            <a:r>
              <a:rPr lang="en-US" b="1" dirty="0" smtClean="0">
                <a:solidFill>
                  <a:schemeClr val="tx1"/>
                </a:solidFill>
              </a:rPr>
              <a:t>$.</a:t>
            </a:r>
            <a:r>
              <a:rPr lang="en-US" b="1" dirty="0" err="1" smtClean="0">
                <a:solidFill>
                  <a:schemeClr val="tx1"/>
                </a:solidFill>
              </a:rPr>
              <a:t>ajax</a:t>
            </a:r>
            <a:r>
              <a:rPr lang="en-US" b="1" dirty="0" smtClean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994144"/>
            <a:ext cx="2743200" cy="197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528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$.</a:t>
            </a:r>
            <a:r>
              <a:rPr lang="en-US" sz="36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ajax</a:t>
            </a:r>
            <a:r>
              <a:rPr lang="en-US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options:url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 smtClean="0">
                <a:solidFill>
                  <a:schemeClr val="tx1"/>
                </a:solidFill>
              </a:rPr>
              <a:t>url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ru-RU" dirty="0" smtClean="0">
                <a:solidFill>
                  <a:schemeClr val="tx1"/>
                </a:solidFill>
              </a:rPr>
              <a:t>определяет адрес серверного ресурса, к которому направляется запрос.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url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может содержать </a:t>
            </a:r>
            <a:r>
              <a:rPr lang="en-US" dirty="0" smtClean="0">
                <a:solidFill>
                  <a:schemeClr val="tx1"/>
                </a:solidFill>
              </a:rPr>
              <a:t>query string</a:t>
            </a:r>
            <a:r>
              <a:rPr lang="ru-RU" dirty="0" smtClean="0">
                <a:solidFill>
                  <a:schemeClr val="tx1"/>
                </a:solidFill>
              </a:rPr>
              <a:t>, но для целей передачи на сервер данных лучше использовать опцию </a:t>
            </a:r>
            <a:r>
              <a:rPr lang="en-US" b="1" dirty="0" smtClean="0">
                <a:solidFill>
                  <a:schemeClr val="tx1"/>
                </a:solidFill>
              </a:rPr>
              <a:t>data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url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может передаваться как первый параметр в метод  </a:t>
            </a:r>
            <a:r>
              <a:rPr lang="en-US" dirty="0" smtClean="0">
                <a:solidFill>
                  <a:schemeClr val="tx1"/>
                </a:solidFill>
              </a:rPr>
              <a:t>$.</a:t>
            </a:r>
            <a:r>
              <a:rPr lang="en-US" dirty="0" err="1" smtClean="0">
                <a:solidFill>
                  <a:schemeClr val="tx1"/>
                </a:solidFill>
              </a:rPr>
              <a:t>ajax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pPr lvl="5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ajax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</a:t>
            </a:r>
          </a:p>
          <a:p>
            <a:pPr lvl="5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"../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DataFiles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/data.txt"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lvl="5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success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(data) {</a:t>
            </a:r>
          </a:p>
          <a:p>
            <a:pPr lvl="5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).html(data);</a:t>
            </a:r>
          </a:p>
          <a:p>
            <a:pPr lvl="5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5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3911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$.</a:t>
            </a:r>
            <a:r>
              <a:rPr lang="en-US" sz="36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ajax</a:t>
            </a:r>
            <a:r>
              <a:rPr lang="en-US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options:data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data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ru-RU" dirty="0" smtClean="0">
                <a:solidFill>
                  <a:schemeClr val="tx1"/>
                </a:solidFill>
              </a:rPr>
              <a:t>объект, который будет использоваться для получения данных отправляемых на сервер.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При </a:t>
            </a:r>
            <a:r>
              <a:rPr lang="en-US" dirty="0" smtClean="0">
                <a:solidFill>
                  <a:schemeClr val="tx1"/>
                </a:solidFill>
              </a:rPr>
              <a:t>GET </a:t>
            </a:r>
            <a:r>
              <a:rPr lang="ru-RU" dirty="0" smtClean="0">
                <a:solidFill>
                  <a:schemeClr val="tx1"/>
                </a:solidFill>
              </a:rPr>
              <a:t>запросе свойства объекта добавляются к строке запроса как </a:t>
            </a:r>
            <a:r>
              <a:rPr lang="en-US" dirty="0" smtClean="0">
                <a:solidFill>
                  <a:schemeClr val="tx1"/>
                </a:solidFill>
              </a:rPr>
              <a:t>query string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При </a:t>
            </a:r>
            <a:r>
              <a:rPr lang="en-US" dirty="0" smtClean="0">
                <a:solidFill>
                  <a:schemeClr val="tx1"/>
                </a:solidFill>
              </a:rPr>
              <a:t>POST </a:t>
            </a:r>
            <a:r>
              <a:rPr lang="ru-RU" dirty="0" smtClean="0">
                <a:solidFill>
                  <a:schemeClr val="tx1"/>
                </a:solidFill>
              </a:rPr>
              <a:t>запросе свойства объекта отправляются как тело запроса.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lvl="7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ajax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</a:t>
            </a:r>
          </a:p>
          <a:p>
            <a:pPr lvl="7"/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7"/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"GET"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lvl="7"/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pPr lvl="7"/>
            <a:r>
              <a:rPr lang="ru-RU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ru-RU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7"/>
            <a:r>
              <a:rPr lang="ru-RU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ru-RU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ru-RU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7"/>
            <a:r>
              <a:rPr lang="ru-RU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7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1095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$.</a:t>
            </a:r>
            <a:r>
              <a:rPr lang="en-US" sz="36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ajax</a:t>
            </a:r>
            <a:r>
              <a:rPr lang="en-US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options:dataType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html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ru-RU" dirty="0" smtClean="0">
                <a:solidFill>
                  <a:schemeClr val="tx1"/>
                </a:solidFill>
              </a:rPr>
              <a:t>который необходимо внедрить на странице.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xml</a:t>
            </a:r>
            <a:r>
              <a:rPr lang="en-US" dirty="0" smtClean="0">
                <a:solidFill>
                  <a:schemeClr val="tx1"/>
                </a:solidFill>
              </a:rPr>
              <a:t> – xml document</a:t>
            </a:r>
            <a:r>
              <a:rPr lang="ru-RU" dirty="0" smtClean="0">
                <a:solidFill>
                  <a:schemeClr val="tx1"/>
                </a:solidFill>
              </a:rPr>
              <a:t> для дальнейшего </a:t>
            </a:r>
            <a:r>
              <a:rPr lang="ru-RU" dirty="0" err="1" smtClean="0">
                <a:solidFill>
                  <a:schemeClr val="tx1"/>
                </a:solidFill>
              </a:rPr>
              <a:t>парсинга</a:t>
            </a:r>
            <a:r>
              <a:rPr lang="ru-RU" dirty="0" smtClean="0">
                <a:solidFill>
                  <a:schemeClr val="tx1"/>
                </a:solidFill>
              </a:rPr>
              <a:t> и использования найденных значений.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j</a:t>
            </a:r>
            <a:r>
              <a:rPr lang="en-US" b="1" dirty="0" err="1" smtClean="0">
                <a:solidFill>
                  <a:schemeClr val="tx1"/>
                </a:solidFill>
              </a:rPr>
              <a:t>son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ru-RU" dirty="0" smtClean="0">
                <a:solidFill>
                  <a:schemeClr val="tx1"/>
                </a:solidFill>
              </a:rPr>
              <a:t>компактная альтернатива для </a:t>
            </a:r>
            <a:r>
              <a:rPr lang="en-US" dirty="0" smtClean="0">
                <a:solidFill>
                  <a:schemeClr val="tx1"/>
                </a:solidFill>
              </a:rPr>
              <a:t>xml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j</a:t>
            </a:r>
            <a:r>
              <a:rPr lang="en-US" b="1" dirty="0" err="1" smtClean="0">
                <a:solidFill>
                  <a:schemeClr val="tx1"/>
                </a:solidFill>
              </a:rPr>
              <a:t>sonp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en-US" dirty="0" err="1" smtClean="0">
                <a:solidFill>
                  <a:schemeClr val="tx1"/>
                </a:solidFill>
              </a:rPr>
              <a:t>json</a:t>
            </a:r>
            <a:r>
              <a:rPr lang="en-US" dirty="0" smtClean="0">
                <a:solidFill>
                  <a:schemeClr val="tx1"/>
                </a:solidFill>
              </a:rPr>
              <a:t> with padding</a:t>
            </a:r>
            <a:r>
              <a:rPr lang="ru-RU" dirty="0" smtClean="0">
                <a:solidFill>
                  <a:schemeClr val="tx1"/>
                </a:solidFill>
              </a:rPr>
              <a:t>, для кросс доменных запросов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script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ru-RU" dirty="0" smtClean="0">
                <a:solidFill>
                  <a:schemeClr val="tx1"/>
                </a:solidFill>
              </a:rPr>
              <a:t>для </a:t>
            </a:r>
            <a:r>
              <a:rPr lang="en-US" dirty="0" smtClean="0">
                <a:solidFill>
                  <a:schemeClr val="tx1"/>
                </a:solidFill>
              </a:rPr>
              <a:t>JavaScript </a:t>
            </a:r>
            <a:r>
              <a:rPr lang="ru-RU" dirty="0" smtClean="0">
                <a:solidFill>
                  <a:schemeClr val="tx1"/>
                </a:solidFill>
              </a:rPr>
              <a:t>файлов, которые будут выполнятся на стороне клиента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Значение по умолчанию для данной опции базируется на </a:t>
            </a:r>
            <a:r>
              <a:rPr lang="en-US" dirty="0" smtClean="0">
                <a:solidFill>
                  <a:schemeClr val="tx1"/>
                </a:solidFill>
              </a:rPr>
              <a:t>MIME </a:t>
            </a:r>
            <a:r>
              <a:rPr lang="ru-RU" dirty="0" smtClean="0">
                <a:solidFill>
                  <a:schemeClr val="tx1"/>
                </a:solidFill>
              </a:rPr>
              <a:t>типе ответа сервера.</a:t>
            </a:r>
          </a:p>
          <a:p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3300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Shorthand </a:t>
            </a:r>
            <a:r>
              <a:rPr lang="ru-RU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методы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.get()</a:t>
            </a:r>
            <a:r>
              <a:rPr lang="ru-RU" dirty="0" smtClean="0">
                <a:solidFill>
                  <a:schemeClr val="tx1"/>
                </a:solidFill>
              </a:rPr>
              <a:t> – отправка </a:t>
            </a:r>
            <a:r>
              <a:rPr lang="en-US" dirty="0" smtClean="0">
                <a:solidFill>
                  <a:schemeClr val="tx1"/>
                </a:solidFill>
              </a:rPr>
              <a:t>GET </a:t>
            </a:r>
            <a:r>
              <a:rPr lang="ru-RU" dirty="0" smtClean="0">
                <a:solidFill>
                  <a:schemeClr val="tx1"/>
                </a:solidFill>
              </a:rPr>
              <a:t>запроса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.</a:t>
            </a:r>
            <a:r>
              <a:rPr lang="en-US" b="1" dirty="0" err="1" smtClean="0">
                <a:solidFill>
                  <a:schemeClr val="tx1"/>
                </a:solidFill>
              </a:rPr>
              <a:t>getJSON</a:t>
            </a:r>
            <a:r>
              <a:rPr lang="en-US" b="1" dirty="0" smtClean="0">
                <a:solidFill>
                  <a:schemeClr val="tx1"/>
                </a:solidFill>
              </a:rPr>
              <a:t>()</a:t>
            </a:r>
            <a:r>
              <a:rPr lang="ru-RU" dirty="0" smtClean="0">
                <a:solidFill>
                  <a:schemeClr val="tx1"/>
                </a:solidFill>
              </a:rPr>
              <a:t> – получение </a:t>
            </a:r>
            <a:r>
              <a:rPr lang="en-US" dirty="0" smtClean="0">
                <a:solidFill>
                  <a:schemeClr val="tx1"/>
                </a:solidFill>
              </a:rPr>
              <a:t>JSON </a:t>
            </a:r>
            <a:r>
              <a:rPr lang="ru-RU" dirty="0" smtClean="0">
                <a:solidFill>
                  <a:schemeClr val="tx1"/>
                </a:solidFill>
              </a:rPr>
              <a:t>данных от сервера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.</a:t>
            </a:r>
            <a:r>
              <a:rPr lang="en-US" b="1" dirty="0" err="1" smtClean="0">
                <a:solidFill>
                  <a:schemeClr val="tx1"/>
                </a:solidFill>
              </a:rPr>
              <a:t>getScript</a:t>
            </a:r>
            <a:r>
              <a:rPr lang="en-US" b="1" dirty="0" smtClean="0">
                <a:solidFill>
                  <a:schemeClr val="tx1"/>
                </a:solidFill>
              </a:rPr>
              <a:t>()</a:t>
            </a:r>
            <a:r>
              <a:rPr lang="ru-RU" dirty="0" smtClean="0">
                <a:solidFill>
                  <a:schemeClr val="tx1"/>
                </a:solidFill>
              </a:rPr>
              <a:t> – загрузка и выполнение сценария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.post()</a:t>
            </a:r>
            <a:r>
              <a:rPr lang="ru-RU" dirty="0" smtClean="0">
                <a:solidFill>
                  <a:schemeClr val="tx1"/>
                </a:solidFill>
              </a:rPr>
              <a:t> – отправка </a:t>
            </a:r>
            <a:r>
              <a:rPr lang="en-US" dirty="0" smtClean="0">
                <a:solidFill>
                  <a:schemeClr val="tx1"/>
                </a:solidFill>
              </a:rPr>
              <a:t>POST </a:t>
            </a:r>
            <a:r>
              <a:rPr lang="ru-RU" dirty="0" smtClean="0">
                <a:solidFill>
                  <a:schemeClr val="tx1"/>
                </a:solidFill>
              </a:rPr>
              <a:t>запроса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.load()</a:t>
            </a:r>
            <a:r>
              <a:rPr lang="ru-RU" dirty="0" smtClean="0">
                <a:solidFill>
                  <a:schemeClr val="tx1"/>
                </a:solidFill>
              </a:rPr>
              <a:t> – загрузка контента в определенный элемент </a:t>
            </a:r>
            <a:r>
              <a:rPr lang="en-US" dirty="0" smtClean="0">
                <a:solidFill>
                  <a:schemeClr val="tx1"/>
                </a:solidFill>
              </a:rPr>
              <a:t>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В основе всех </a:t>
            </a:r>
            <a:r>
              <a:rPr lang="en-US" dirty="0" smtClean="0">
                <a:solidFill>
                  <a:schemeClr val="tx1"/>
                </a:solidFill>
              </a:rPr>
              <a:t>shorthand </a:t>
            </a:r>
            <a:r>
              <a:rPr lang="ru-RU" dirty="0" smtClean="0">
                <a:solidFill>
                  <a:schemeClr val="tx1"/>
                </a:solidFill>
              </a:rPr>
              <a:t>методов используется </a:t>
            </a:r>
            <a:r>
              <a:rPr lang="en-US" dirty="0" smtClean="0">
                <a:solidFill>
                  <a:schemeClr val="tx1"/>
                </a:solidFill>
              </a:rPr>
              <a:t>$.</a:t>
            </a:r>
            <a:r>
              <a:rPr lang="en-US" dirty="0" err="1" smtClean="0">
                <a:solidFill>
                  <a:schemeClr val="tx1"/>
                </a:solidFill>
              </a:rPr>
              <a:t>ajax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метод.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6476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4600" y="1905000"/>
            <a:ext cx="4191000" cy="2514600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Q&amp;A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15548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200"/>
            <a:ext cx="5486400" cy="762001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Видео 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тренинги 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9</a:t>
            </a:fld>
            <a:endParaRPr lang="ru-RU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304800" y="685800"/>
            <a:ext cx="8533315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682" y="990600"/>
            <a:ext cx="4981433" cy="4572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2486" y="3048000"/>
            <a:ext cx="3124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Проект </a:t>
            </a:r>
            <a:r>
              <a:rPr lang="ru-RU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ITVDN </a:t>
            </a:r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</a:t>
            </a:r>
            <a:r>
              <a:rPr lang="ru-RU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Video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Developers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Network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- учебный видео портал для IT специалистов, созданный в 2014 году международным учебным центром CyberBionic Systematics с целью обучения программированию и технологиям </a:t>
            </a:r>
            <a:r>
              <a:rPr lang="ru-RU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Microsoft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для всех, кто хочет стать профессионалом в сфере разработки программного обеспечения, проектировании сложных программных систем, веб разработки и других IT областях</a:t>
            </a:r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u="sng" dirty="0" smtClean="0">
                <a:solidFill>
                  <a:srgbClr val="0070C0"/>
                </a:solidFill>
              </a:rPr>
              <a:t>http://itvdn.com</a:t>
            </a:r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6" y="990600"/>
            <a:ext cx="2857500" cy="15525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890391"/>
            <a:ext cx="8327371" cy="714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1" y="1015144"/>
            <a:ext cx="5015884" cy="452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217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Введение в Enterprise Library</Template>
  <TotalTime>27979</TotalTime>
  <Words>434</Words>
  <Application>Microsoft Office PowerPoint</Application>
  <PresentationFormat>On-screen Show (4:3)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Miriam</vt:lpstr>
      <vt:lpstr>Segoe UI</vt:lpstr>
      <vt:lpstr>Segoe UI Light</vt:lpstr>
      <vt:lpstr>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  <vt:lpstr>Видео тренинги </vt:lpstr>
      <vt:lpstr>ПРОВЕРКА ЗНАНИЙ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Dmitriy Okhrimenko</cp:lastModifiedBy>
  <cp:revision>699</cp:revision>
  <dcterms:created xsi:type="dcterms:W3CDTF">2010-11-10T13:30:04Z</dcterms:created>
  <dcterms:modified xsi:type="dcterms:W3CDTF">2014-07-10T20:47:39Z</dcterms:modified>
</cp:coreProperties>
</file>