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handoutMasterIdLst>
    <p:handoutMasterId r:id="rId69"/>
  </p:handoutMasterIdLst>
  <p:sldIdLst>
    <p:sldId id="256" r:id="rId2"/>
    <p:sldId id="257" r:id="rId3"/>
    <p:sldId id="271" r:id="rId4"/>
    <p:sldId id="258" r:id="rId5"/>
    <p:sldId id="269" r:id="rId6"/>
    <p:sldId id="270" r:id="rId7"/>
    <p:sldId id="301" r:id="rId8"/>
    <p:sldId id="300" r:id="rId9"/>
    <p:sldId id="302" r:id="rId10"/>
    <p:sldId id="303" r:id="rId11"/>
    <p:sldId id="304" r:id="rId12"/>
    <p:sldId id="305" r:id="rId13"/>
    <p:sldId id="306" r:id="rId14"/>
    <p:sldId id="310" r:id="rId15"/>
    <p:sldId id="311" r:id="rId16"/>
    <p:sldId id="307" r:id="rId17"/>
    <p:sldId id="308" r:id="rId18"/>
    <p:sldId id="312" r:id="rId19"/>
    <p:sldId id="309" r:id="rId20"/>
    <p:sldId id="268" r:id="rId21"/>
    <p:sldId id="259" r:id="rId22"/>
    <p:sldId id="260" r:id="rId23"/>
    <p:sldId id="263" r:id="rId24"/>
    <p:sldId id="264" r:id="rId25"/>
    <p:sldId id="266" r:id="rId26"/>
    <p:sldId id="267" r:id="rId27"/>
    <p:sldId id="292" r:id="rId28"/>
    <p:sldId id="265" r:id="rId29"/>
    <p:sldId id="290" r:id="rId30"/>
    <p:sldId id="297"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291" r:id="rId52"/>
    <p:sldId id="275" r:id="rId53"/>
    <p:sldId id="282" r:id="rId54"/>
    <p:sldId id="280" r:id="rId55"/>
    <p:sldId id="281" r:id="rId56"/>
    <p:sldId id="283" r:id="rId57"/>
    <p:sldId id="295" r:id="rId58"/>
    <p:sldId id="273" r:id="rId59"/>
    <p:sldId id="285" r:id="rId60"/>
    <p:sldId id="287" r:id="rId61"/>
    <p:sldId id="286" r:id="rId62"/>
    <p:sldId id="288" r:id="rId63"/>
    <p:sldId id="294" r:id="rId64"/>
    <p:sldId id="298" r:id="rId65"/>
    <p:sldId id="293" r:id="rId66"/>
    <p:sldId id="274" r:id="rId67"/>
  </p:sldIdLst>
  <p:sldSz cx="9144000" cy="6858000" type="screen4x3"/>
  <p:notesSz cx="9928225" cy="679767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78357" autoAdjust="0"/>
  </p:normalViewPr>
  <p:slideViewPr>
    <p:cSldViewPr snapToGrid="0">
      <p:cViewPr varScale="1">
        <p:scale>
          <a:sx n="117" d="100"/>
          <a:sy n="117" d="100"/>
        </p:scale>
        <p:origin x="1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313" cy="34129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594" y="0"/>
            <a:ext cx="4303313" cy="341297"/>
          </a:xfrm>
          <a:prstGeom prst="rect">
            <a:avLst/>
          </a:prstGeom>
        </p:spPr>
        <p:txBody>
          <a:bodyPr vert="horz" lIns="91440" tIns="45720" rIns="91440" bIns="45720" rtlCol="0"/>
          <a:lstStyle>
            <a:lvl1pPr algn="r">
              <a:defRPr sz="1200"/>
            </a:lvl1pPr>
          </a:lstStyle>
          <a:p>
            <a:fld id="{F781DF89-CC4A-4164-AF90-D7DAF21A5BBE}" type="datetimeFigureOut">
              <a:rPr lang="en-US" smtClean="0"/>
              <a:t>4/15/18</a:t>
            </a:fld>
            <a:endParaRPr lang="en-US"/>
          </a:p>
        </p:txBody>
      </p:sp>
      <p:sp>
        <p:nvSpPr>
          <p:cNvPr id="4" name="Footer Placeholder 3"/>
          <p:cNvSpPr>
            <a:spLocks noGrp="1"/>
          </p:cNvSpPr>
          <p:nvPr>
            <p:ph type="ftr" sz="quarter" idx="2"/>
          </p:nvPr>
        </p:nvSpPr>
        <p:spPr>
          <a:xfrm>
            <a:off x="0" y="6456378"/>
            <a:ext cx="4303313" cy="34129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594" y="6456378"/>
            <a:ext cx="4303313" cy="341297"/>
          </a:xfrm>
          <a:prstGeom prst="rect">
            <a:avLst/>
          </a:prstGeom>
        </p:spPr>
        <p:txBody>
          <a:bodyPr vert="horz" lIns="91440" tIns="45720" rIns="91440" bIns="45720" rtlCol="0" anchor="b"/>
          <a:lstStyle>
            <a:lvl1pPr algn="r">
              <a:defRPr sz="1200"/>
            </a:lvl1pPr>
          </a:lstStyle>
          <a:p>
            <a:fld id="{32C9FAC5-EDE8-4CD8-B19B-BD67065B5DFD}" type="slidenum">
              <a:rPr lang="en-US" smtClean="0"/>
              <a:t>‹#›</a:t>
            </a:fld>
            <a:endParaRPr lang="en-US"/>
          </a:p>
        </p:txBody>
      </p:sp>
    </p:spTree>
    <p:extLst>
      <p:ext uri="{BB962C8B-B14F-4D97-AF65-F5344CB8AC3E}">
        <p14:creationId xmlns:p14="http://schemas.microsoft.com/office/powerpoint/2010/main" val="960059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623698" y="0"/>
            <a:ext cx="4302231" cy="341064"/>
          </a:xfrm>
          <a:prstGeom prst="rect">
            <a:avLst/>
          </a:prstGeom>
        </p:spPr>
        <p:txBody>
          <a:bodyPr vert="horz" lIns="91440" tIns="45720" rIns="91440" bIns="45720" rtlCol="0"/>
          <a:lstStyle>
            <a:lvl1pPr algn="r">
              <a:defRPr sz="1200"/>
            </a:lvl1pPr>
          </a:lstStyle>
          <a:p>
            <a:fld id="{FF467FB3-C98C-4A0E-AD6D-93299AED007C}" type="datetimeFigureOut">
              <a:rPr lang="zh-TW" altLang="en-US" smtClean="0"/>
              <a:t>2018/4/15</a:t>
            </a:fld>
            <a:endParaRPr lang="zh-TW" altLang="en-US"/>
          </a:p>
        </p:txBody>
      </p:sp>
      <p:sp>
        <p:nvSpPr>
          <p:cNvPr id="4" name="投影片圖像版面配置區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1" y="6456612"/>
            <a:ext cx="4302231" cy="341063"/>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623698" y="6456612"/>
            <a:ext cx="4302231" cy="341063"/>
          </a:xfrm>
          <a:prstGeom prst="rect">
            <a:avLst/>
          </a:prstGeom>
        </p:spPr>
        <p:txBody>
          <a:bodyPr vert="horz" lIns="91440" tIns="45720" rIns="91440" bIns="45720" rtlCol="0" anchor="b"/>
          <a:lstStyle>
            <a:lvl1pPr algn="r">
              <a:defRPr sz="1200"/>
            </a:lvl1pPr>
          </a:lstStyle>
          <a:p>
            <a:fld id="{55EE2ED3-6FA4-42C8-85A4-452520E19A89}" type="slidenum">
              <a:rPr lang="zh-TW" altLang="en-US" smtClean="0"/>
              <a:t>‹#›</a:t>
            </a:fld>
            <a:endParaRPr lang="zh-TW" altLang="en-US"/>
          </a:p>
        </p:txBody>
      </p:sp>
    </p:spTree>
    <p:extLst>
      <p:ext uri="{BB962C8B-B14F-4D97-AF65-F5344CB8AC3E}">
        <p14:creationId xmlns:p14="http://schemas.microsoft.com/office/powerpoint/2010/main" val="3699692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Plantagenet Cherokee" panose="02020602070100000000" pitchFamily="18" charset="0"/>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5403272"/>
            <a:ext cx="6858000" cy="778163"/>
          </a:xfrm>
        </p:spPr>
        <p:txBody>
          <a:bodyPr/>
          <a:lstStyle>
            <a:lvl1pPr marL="0" indent="0" algn="ctr">
              <a:buNone/>
              <a:defRPr sz="2400">
                <a:latin typeface="Plantagenet Cherokee" panose="02020602070100000000"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881ACA0-7341-4338-B289-4EE0EB49B282}" type="datetimeFigureOut">
              <a:rPr lang="zh-TW" altLang="en-US" smtClean="0"/>
              <a:t>2018/4/15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E80B173-3FB3-4EAF-8E5A-262146D8BEA3}" type="slidenum">
              <a:rPr lang="zh-TW" altLang="en-US" smtClean="0"/>
              <a:t>‹#›</a:t>
            </a:fld>
            <a:endParaRPr lang="zh-TW" altLang="en-US"/>
          </a:p>
        </p:txBody>
      </p:sp>
    </p:spTree>
    <p:extLst>
      <p:ext uri="{BB962C8B-B14F-4D97-AF65-F5344CB8AC3E}">
        <p14:creationId xmlns:p14="http://schemas.microsoft.com/office/powerpoint/2010/main" val="30910186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881ACA0-7341-4338-B289-4EE0EB49B282}" type="datetimeFigureOut">
              <a:rPr lang="zh-TW" altLang="en-US" smtClean="0"/>
              <a:t>2018/4/15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E80B173-3FB3-4EAF-8E5A-262146D8BEA3}" type="slidenum">
              <a:rPr lang="zh-TW" altLang="en-US" smtClean="0"/>
              <a:t>‹#›</a:t>
            </a:fld>
            <a:endParaRPr lang="zh-TW" altLang="en-US"/>
          </a:p>
        </p:txBody>
      </p:sp>
    </p:spTree>
    <p:extLst>
      <p:ext uri="{BB962C8B-B14F-4D97-AF65-F5344CB8AC3E}">
        <p14:creationId xmlns:p14="http://schemas.microsoft.com/office/powerpoint/2010/main" val="181484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881ACA0-7341-4338-B289-4EE0EB49B282}" type="datetimeFigureOut">
              <a:rPr lang="zh-TW" altLang="en-US" smtClean="0"/>
              <a:t>2018/4/15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E80B173-3FB3-4EAF-8E5A-262146D8BEA3}" type="slidenum">
              <a:rPr lang="zh-TW" altLang="en-US" smtClean="0"/>
              <a:t>‹#›</a:t>
            </a:fld>
            <a:endParaRPr lang="zh-TW" altLang="en-US"/>
          </a:p>
        </p:txBody>
      </p:sp>
    </p:spTree>
    <p:extLst>
      <p:ext uri="{BB962C8B-B14F-4D97-AF65-F5344CB8AC3E}">
        <p14:creationId xmlns:p14="http://schemas.microsoft.com/office/powerpoint/2010/main" val="328604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lantagenet Cherokee" panose="02020602070100000000" pitchFamily="18" charset="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lvl1pPr>
              <a:defRPr>
                <a:latin typeface="Cambria Math" panose="02040503050406030204" pitchFamily="18" charset="0"/>
              </a:defRPr>
            </a:lvl1pPr>
            <a:lvl2pPr>
              <a:defRPr>
                <a:latin typeface="Cambria Math" panose="02040503050406030204" pitchFamily="18" charset="0"/>
              </a:defRPr>
            </a:lvl2pPr>
            <a:lvl3pPr>
              <a:defRPr>
                <a:latin typeface="Cambria Math" panose="02040503050406030204" pitchFamily="18" charset="0"/>
              </a:defRPr>
            </a:lvl3pPr>
            <a:lvl4pPr>
              <a:defRPr>
                <a:latin typeface="Cambria Math" panose="02040503050406030204" pitchFamily="18" charset="0"/>
              </a:defRPr>
            </a:lvl4pPr>
            <a:lvl5pPr>
              <a:defRPr>
                <a:latin typeface="Cambria Math" panose="02040503050406030204" pitchFamily="18"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A881ACA0-7341-4338-B289-4EE0EB49B282}" type="datetimeFigureOut">
              <a:rPr lang="zh-TW" altLang="en-US" smtClean="0"/>
              <a:t>2018/4/15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E80B173-3FB3-4EAF-8E5A-262146D8BEA3}" type="slidenum">
              <a:rPr lang="zh-TW" altLang="en-US" smtClean="0"/>
              <a:t>‹#›</a:t>
            </a:fld>
            <a:endParaRPr lang="zh-TW" altLang="en-US"/>
          </a:p>
        </p:txBody>
      </p:sp>
    </p:spTree>
    <p:extLst>
      <p:ext uri="{BB962C8B-B14F-4D97-AF65-F5344CB8AC3E}">
        <p14:creationId xmlns:p14="http://schemas.microsoft.com/office/powerpoint/2010/main" val="28668646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A881ACA0-7341-4338-B289-4EE0EB49B282}" type="datetimeFigureOut">
              <a:rPr lang="zh-TW" altLang="en-US" smtClean="0"/>
              <a:t>2018/4/15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E80B173-3FB3-4EAF-8E5A-262146D8BEA3}" type="slidenum">
              <a:rPr lang="zh-TW" altLang="en-US" smtClean="0"/>
              <a:t>‹#›</a:t>
            </a:fld>
            <a:endParaRPr lang="zh-TW" altLang="en-US"/>
          </a:p>
        </p:txBody>
      </p:sp>
    </p:spTree>
    <p:extLst>
      <p:ext uri="{BB962C8B-B14F-4D97-AF65-F5344CB8AC3E}">
        <p14:creationId xmlns:p14="http://schemas.microsoft.com/office/powerpoint/2010/main" val="41184185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881ACA0-7341-4338-B289-4EE0EB49B282}" type="datetimeFigureOut">
              <a:rPr lang="zh-TW" altLang="en-US" smtClean="0"/>
              <a:t>2018/4/15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E80B173-3FB3-4EAF-8E5A-262146D8BEA3}" type="slidenum">
              <a:rPr lang="zh-TW" altLang="en-US" smtClean="0"/>
              <a:t>‹#›</a:t>
            </a:fld>
            <a:endParaRPr lang="zh-TW" altLang="en-US"/>
          </a:p>
        </p:txBody>
      </p:sp>
    </p:spTree>
    <p:extLst>
      <p:ext uri="{BB962C8B-B14F-4D97-AF65-F5344CB8AC3E}">
        <p14:creationId xmlns:p14="http://schemas.microsoft.com/office/powerpoint/2010/main" val="10556600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881ACA0-7341-4338-B289-4EE0EB49B282}" type="datetimeFigureOut">
              <a:rPr lang="zh-TW" altLang="en-US" smtClean="0"/>
              <a:t>2018/4/15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E80B173-3FB3-4EAF-8E5A-262146D8BEA3}" type="slidenum">
              <a:rPr lang="zh-TW" altLang="en-US" smtClean="0"/>
              <a:t>‹#›</a:t>
            </a:fld>
            <a:endParaRPr lang="zh-TW" altLang="en-US"/>
          </a:p>
        </p:txBody>
      </p:sp>
    </p:spTree>
    <p:extLst>
      <p:ext uri="{BB962C8B-B14F-4D97-AF65-F5344CB8AC3E}">
        <p14:creationId xmlns:p14="http://schemas.microsoft.com/office/powerpoint/2010/main" val="38616034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881ACA0-7341-4338-B289-4EE0EB49B282}" type="datetimeFigureOut">
              <a:rPr lang="zh-TW" altLang="en-US" smtClean="0"/>
              <a:t>2018/4/15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E80B173-3FB3-4EAF-8E5A-262146D8BEA3}" type="slidenum">
              <a:rPr lang="zh-TW" altLang="en-US" smtClean="0"/>
              <a:t>‹#›</a:t>
            </a:fld>
            <a:endParaRPr lang="zh-TW" altLang="en-US"/>
          </a:p>
        </p:txBody>
      </p:sp>
    </p:spTree>
    <p:extLst>
      <p:ext uri="{BB962C8B-B14F-4D97-AF65-F5344CB8AC3E}">
        <p14:creationId xmlns:p14="http://schemas.microsoft.com/office/powerpoint/2010/main" val="122186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1ACA0-7341-4338-B289-4EE0EB49B282}" type="datetimeFigureOut">
              <a:rPr lang="zh-TW" altLang="en-US" smtClean="0"/>
              <a:t>2018/4/15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E80B173-3FB3-4EAF-8E5A-262146D8BEA3}" type="slidenum">
              <a:rPr lang="zh-TW" altLang="en-US" smtClean="0"/>
              <a:t>‹#›</a:t>
            </a:fld>
            <a:endParaRPr lang="zh-TW" altLang="en-US"/>
          </a:p>
        </p:txBody>
      </p:sp>
    </p:spTree>
    <p:extLst>
      <p:ext uri="{BB962C8B-B14F-4D97-AF65-F5344CB8AC3E}">
        <p14:creationId xmlns:p14="http://schemas.microsoft.com/office/powerpoint/2010/main" val="25841413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A881ACA0-7341-4338-B289-4EE0EB49B282}" type="datetimeFigureOut">
              <a:rPr lang="zh-TW" altLang="en-US" smtClean="0"/>
              <a:t>2018/4/15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E80B173-3FB3-4EAF-8E5A-262146D8BEA3}" type="slidenum">
              <a:rPr lang="zh-TW" altLang="en-US" smtClean="0"/>
              <a:t>‹#›</a:t>
            </a:fld>
            <a:endParaRPr lang="zh-TW" altLang="en-US"/>
          </a:p>
        </p:txBody>
      </p:sp>
    </p:spTree>
    <p:extLst>
      <p:ext uri="{BB962C8B-B14F-4D97-AF65-F5344CB8AC3E}">
        <p14:creationId xmlns:p14="http://schemas.microsoft.com/office/powerpoint/2010/main" val="340437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A881ACA0-7341-4338-B289-4EE0EB49B282}" type="datetimeFigureOut">
              <a:rPr lang="zh-TW" altLang="en-US" smtClean="0"/>
              <a:t>2018/4/15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E80B173-3FB3-4EAF-8E5A-262146D8BEA3}" type="slidenum">
              <a:rPr lang="zh-TW" altLang="en-US" smtClean="0"/>
              <a:t>‹#›</a:t>
            </a:fld>
            <a:endParaRPr lang="zh-TW" altLang="en-US"/>
          </a:p>
        </p:txBody>
      </p:sp>
    </p:spTree>
    <p:extLst>
      <p:ext uri="{BB962C8B-B14F-4D97-AF65-F5344CB8AC3E}">
        <p14:creationId xmlns:p14="http://schemas.microsoft.com/office/powerpoint/2010/main" val="35731677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1ACA0-7341-4338-B289-4EE0EB49B282}" type="datetimeFigureOut">
              <a:rPr lang="zh-TW" altLang="en-US" smtClean="0"/>
              <a:t>2018/4/15</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80B173-3FB3-4EAF-8E5A-262146D8BEA3}" type="slidenum">
              <a:rPr lang="zh-TW" altLang="en-US" smtClean="0"/>
              <a:t>‹#›</a:t>
            </a:fld>
            <a:endParaRPr lang="zh-TW" altLang="en-US"/>
          </a:p>
        </p:txBody>
      </p:sp>
    </p:spTree>
    <p:extLst>
      <p:ext uri="{BB962C8B-B14F-4D97-AF65-F5344CB8AC3E}">
        <p14:creationId xmlns:p14="http://schemas.microsoft.com/office/powerpoint/2010/main" val="1061381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4400" kern="1200">
          <a:solidFill>
            <a:schemeClr val="tx1"/>
          </a:solidFill>
          <a:latin typeface="Plantagenet Cherokee" panose="02020602070100000000"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Math" panose="020405030504060302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Math" panose="020405030504060302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Math" panose="020405030504060302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Math" panose="020405030504060302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Math" panose="0204050305040603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7419.pixnet.net/blog/post/97517305-c-%E5%9B%A0%E6%95%B8%E5%88%86%E8%A7%A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122363"/>
            <a:ext cx="7772400" cy="3588182"/>
          </a:xfrm>
        </p:spPr>
        <p:txBody>
          <a:bodyPr>
            <a:normAutofit/>
          </a:bodyPr>
          <a:lstStyle/>
          <a:p>
            <a:r>
              <a:rPr lang="en-US" altLang="zh-TW" dirty="0" smtClean="0"/>
              <a:t>Data Structure</a:t>
            </a:r>
            <a:br>
              <a:rPr lang="en-US" altLang="zh-TW" dirty="0" smtClean="0"/>
            </a:br>
            <a:r>
              <a:rPr lang="en-US" altLang="zh-TW" dirty="0"/>
              <a:t/>
            </a:r>
            <a:br>
              <a:rPr lang="en-US" altLang="zh-TW" dirty="0"/>
            </a:br>
            <a:r>
              <a:rPr lang="en-US" altLang="zh-TW" sz="4400" dirty="0" smtClean="0"/>
              <a:t>Course Introduction &amp; Policy</a:t>
            </a:r>
            <a:endParaRPr lang="zh-TW" altLang="en-US" sz="4000" dirty="0"/>
          </a:p>
        </p:txBody>
      </p:sp>
      <p:sp>
        <p:nvSpPr>
          <p:cNvPr id="3" name="副標題 2"/>
          <p:cNvSpPr>
            <a:spLocks noGrp="1"/>
          </p:cNvSpPr>
          <p:nvPr>
            <p:ph type="subTitle" idx="1"/>
          </p:nvPr>
        </p:nvSpPr>
        <p:spPr/>
        <p:txBody>
          <a:bodyPr/>
          <a:lstStyle/>
          <a:p>
            <a:r>
              <a:rPr lang="zh-TW" altLang="en-US" dirty="0" smtClean="0">
                <a:latin typeface="標楷體" panose="03000509000000000000" pitchFamily="65" charset="-120"/>
                <a:ea typeface="標楷體" panose="03000509000000000000" pitchFamily="65" charset="-120"/>
              </a:rPr>
              <a:t>郭桐惟</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74536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lstStyle/>
          <a:p>
            <a:r>
              <a:rPr lang="en-US" dirty="0" smtClean="0"/>
              <a:t>How to Execute </a:t>
            </a:r>
            <a:r>
              <a:rPr lang="en-US" dirty="0" smtClean="0">
                <a:solidFill>
                  <a:srgbClr val="FF0000"/>
                </a:solidFill>
              </a:rPr>
              <a:t>Stored Operations?</a:t>
            </a:r>
            <a:r>
              <a:rPr lang="en-US" dirty="0" smtClean="0"/>
              <a:t/>
            </a:r>
            <a:br>
              <a:rPr lang="en-US" dirty="0" smtClean="0"/>
            </a:br>
            <a:r>
              <a:rPr lang="en-US" dirty="0" smtClean="0"/>
              <a:t>-</a:t>
            </a:r>
            <a:r>
              <a:rPr lang="en-US" sz="3600" dirty="0" smtClean="0"/>
              <a:t>From the Perspective of a Processor</a:t>
            </a:r>
            <a:endParaRPr lang="en-US" sz="3600" dirty="0"/>
          </a:p>
        </p:txBody>
      </p:sp>
      <p:sp>
        <p:nvSpPr>
          <p:cNvPr id="3" name="Content Placeholder 2"/>
          <p:cNvSpPr>
            <a:spLocks noGrp="1"/>
          </p:cNvSpPr>
          <p:nvPr>
            <p:ph idx="1"/>
          </p:nvPr>
        </p:nvSpPr>
        <p:spPr>
          <a:xfrm>
            <a:off x="628650" y="1825625"/>
            <a:ext cx="8092656" cy="4351338"/>
          </a:xfrm>
        </p:spPr>
        <p:txBody>
          <a:bodyPr/>
          <a:lstStyle/>
          <a:p>
            <a:r>
              <a:rPr lang="en-US" dirty="0" smtClean="0"/>
              <a:t>First, what is a processor?</a:t>
            </a:r>
          </a:p>
          <a:p>
            <a:r>
              <a:rPr lang="en-US" dirty="0" smtClean="0"/>
              <a:t>For a </a:t>
            </a:r>
            <a:r>
              <a:rPr lang="en-US" dirty="0" smtClean="0">
                <a:solidFill>
                  <a:srgbClr val="FF0000"/>
                </a:solidFill>
              </a:rPr>
              <a:t>calculator</a:t>
            </a:r>
            <a:r>
              <a:rPr lang="en-US" dirty="0" smtClean="0"/>
              <a:t>, given</a:t>
            </a:r>
          </a:p>
          <a:p>
            <a:pPr marL="914400" lvl="1" indent="-457200">
              <a:buFont typeface="+mj-lt"/>
              <a:buAutoNum type="arabicPeriod"/>
            </a:pPr>
            <a:r>
              <a:rPr lang="en-US" dirty="0" smtClean="0"/>
              <a:t>Two input numbers (possibly stored in memory or obtained via keyboard input)</a:t>
            </a:r>
          </a:p>
          <a:p>
            <a:pPr marL="914400" lvl="1" indent="-457200">
              <a:buFont typeface="+mj-lt"/>
              <a:buAutoNum type="arabicPeriod"/>
            </a:pPr>
            <a:r>
              <a:rPr lang="en-US" dirty="0" smtClean="0"/>
              <a:t>An arithmetic operation (e.g., division, multiplication) </a:t>
            </a:r>
            <a:r>
              <a:rPr lang="en-US" dirty="0" smtClean="0">
                <a:solidFill>
                  <a:srgbClr val="FF0000"/>
                </a:solidFill>
              </a:rPr>
              <a:t>obtained via </a:t>
            </a:r>
            <a:r>
              <a:rPr lang="en-US" dirty="0">
                <a:solidFill>
                  <a:srgbClr val="FF0000"/>
                </a:solidFill>
              </a:rPr>
              <a:t>keyboard input</a:t>
            </a:r>
            <a:r>
              <a:rPr lang="en-US" dirty="0" smtClean="0">
                <a:solidFill>
                  <a:srgbClr val="FF0000"/>
                </a:solidFill>
              </a:rPr>
              <a:t> </a:t>
            </a:r>
          </a:p>
          <a:p>
            <a:pPr marL="0" indent="0">
              <a:buNone/>
            </a:pPr>
            <a:r>
              <a:rPr lang="en-US" dirty="0" smtClean="0"/>
              <a:t>the processor produces an output and stores the output to the memory</a:t>
            </a:r>
          </a:p>
        </p:txBody>
      </p:sp>
    </p:spTree>
    <p:extLst>
      <p:ext uri="{BB962C8B-B14F-4D97-AF65-F5344CB8AC3E}">
        <p14:creationId xmlns:p14="http://schemas.microsoft.com/office/powerpoint/2010/main" val="285940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lstStyle/>
          <a:p>
            <a:r>
              <a:rPr lang="en-US" dirty="0" smtClean="0"/>
              <a:t>How to Execute </a:t>
            </a:r>
            <a:r>
              <a:rPr lang="en-US" dirty="0" smtClean="0">
                <a:solidFill>
                  <a:srgbClr val="FF0000"/>
                </a:solidFill>
              </a:rPr>
              <a:t>Stored Operations?</a:t>
            </a:r>
            <a:r>
              <a:rPr lang="en-US" dirty="0" smtClean="0"/>
              <a:t/>
            </a:r>
            <a:br>
              <a:rPr lang="en-US" dirty="0" smtClean="0"/>
            </a:br>
            <a:r>
              <a:rPr lang="en-US" dirty="0" smtClean="0"/>
              <a:t>-</a:t>
            </a:r>
            <a:r>
              <a:rPr lang="en-US" sz="3600" dirty="0" smtClean="0"/>
              <a:t>From the Perspective of a Processor</a:t>
            </a:r>
            <a:endParaRPr lang="en-US" sz="3600" dirty="0"/>
          </a:p>
        </p:txBody>
      </p:sp>
      <p:sp>
        <p:nvSpPr>
          <p:cNvPr id="3" name="Content Placeholder 2"/>
          <p:cNvSpPr>
            <a:spLocks noGrp="1"/>
          </p:cNvSpPr>
          <p:nvPr>
            <p:ph idx="1"/>
          </p:nvPr>
        </p:nvSpPr>
        <p:spPr>
          <a:xfrm>
            <a:off x="609600" y="1825625"/>
            <a:ext cx="8059947" cy="4351338"/>
          </a:xfrm>
        </p:spPr>
        <p:txBody>
          <a:bodyPr>
            <a:normAutofit fontScale="92500" lnSpcReduction="10000"/>
          </a:bodyPr>
          <a:lstStyle/>
          <a:p>
            <a:r>
              <a:rPr lang="en-US" dirty="0" smtClean="0"/>
              <a:t>For a </a:t>
            </a:r>
            <a:r>
              <a:rPr lang="en-US" dirty="0" smtClean="0">
                <a:solidFill>
                  <a:srgbClr val="FF0000"/>
                </a:solidFill>
              </a:rPr>
              <a:t>computer</a:t>
            </a:r>
            <a:r>
              <a:rPr lang="en-US" dirty="0" smtClean="0"/>
              <a:t>, </a:t>
            </a:r>
            <a:br>
              <a:rPr lang="en-US" dirty="0" smtClean="0"/>
            </a:br>
            <a:r>
              <a:rPr lang="en-US" dirty="0" smtClean="0"/>
              <a:t>given </a:t>
            </a:r>
            <a:r>
              <a:rPr lang="en-US" dirty="0" smtClean="0">
                <a:solidFill>
                  <a:srgbClr val="FF0000"/>
                </a:solidFill>
              </a:rPr>
              <a:t>a memory address X</a:t>
            </a:r>
            <a:r>
              <a:rPr lang="en-US" dirty="0" smtClean="0"/>
              <a:t>,</a:t>
            </a:r>
            <a:br>
              <a:rPr lang="en-US" dirty="0" smtClean="0"/>
            </a:br>
            <a:r>
              <a:rPr lang="en-US" dirty="0" smtClean="0"/>
              <a:t>the processor reads the bits stored in </a:t>
            </a:r>
            <a:r>
              <a:rPr lang="en-US" dirty="0">
                <a:solidFill>
                  <a:srgbClr val="FF0000"/>
                </a:solidFill>
              </a:rPr>
              <a:t>X</a:t>
            </a:r>
            <a:r>
              <a:rPr lang="en-US" dirty="0" smtClean="0"/>
              <a:t> to get:</a:t>
            </a:r>
          </a:p>
          <a:p>
            <a:pPr marL="914400" lvl="1" indent="-457200">
              <a:buFont typeface="+mj-lt"/>
              <a:buAutoNum type="arabicPeriod"/>
            </a:pPr>
            <a:r>
              <a:rPr lang="en-US" dirty="0" smtClean="0"/>
              <a:t>The inputs, and</a:t>
            </a:r>
          </a:p>
          <a:p>
            <a:pPr marL="914400" lvl="1" indent="-457200">
              <a:buFont typeface="+mj-lt"/>
              <a:buAutoNum type="arabicPeriod"/>
            </a:pPr>
            <a:r>
              <a:rPr lang="en-US" dirty="0"/>
              <a:t>The arithmetic </a:t>
            </a:r>
            <a:r>
              <a:rPr lang="en-US" dirty="0" smtClean="0"/>
              <a:t>operation</a:t>
            </a:r>
          </a:p>
          <a:p>
            <a:r>
              <a:rPr lang="en-US" dirty="0" smtClean="0"/>
              <a:t>The processor then stores the output to some </a:t>
            </a:r>
            <a:r>
              <a:rPr lang="en-US" dirty="0" smtClean="0">
                <a:solidFill>
                  <a:srgbClr val="FF0000"/>
                </a:solidFill>
              </a:rPr>
              <a:t>memory address specified in the input</a:t>
            </a:r>
          </a:p>
          <a:p>
            <a:r>
              <a:rPr lang="en-US" dirty="0" smtClean="0"/>
              <a:t>So far, the processor has executed </a:t>
            </a:r>
            <a:r>
              <a:rPr lang="en-US" dirty="0" smtClean="0">
                <a:solidFill>
                  <a:srgbClr val="FF0000"/>
                </a:solidFill>
              </a:rPr>
              <a:t>the instruction </a:t>
            </a:r>
            <a:r>
              <a:rPr lang="en-US" dirty="0" smtClean="0"/>
              <a:t>stored in X</a:t>
            </a:r>
          </a:p>
          <a:p>
            <a:r>
              <a:rPr lang="en-US" dirty="0" smtClean="0"/>
              <a:t>The processor then executes </a:t>
            </a:r>
            <a:r>
              <a:rPr lang="en-US" dirty="0"/>
              <a:t>the instruction stored in </a:t>
            </a:r>
            <a:r>
              <a:rPr lang="en-US" dirty="0" smtClean="0">
                <a:solidFill>
                  <a:srgbClr val="FF0000"/>
                </a:solidFill>
              </a:rPr>
              <a:t>X+1</a:t>
            </a:r>
            <a:endParaRPr lang="en-US" dirty="0">
              <a:solidFill>
                <a:srgbClr val="FF0000"/>
              </a:solidFill>
            </a:endParaRPr>
          </a:p>
          <a:p>
            <a:endParaRPr lang="en-US" dirty="0" smtClean="0"/>
          </a:p>
        </p:txBody>
      </p:sp>
    </p:spTree>
    <p:extLst>
      <p:ext uri="{BB962C8B-B14F-4D97-AF65-F5344CB8AC3E}">
        <p14:creationId xmlns:p14="http://schemas.microsoft.com/office/powerpoint/2010/main" val="207849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 Look at Instructions</a:t>
            </a:r>
            <a:endParaRPr lang="en-US" dirty="0"/>
          </a:p>
        </p:txBody>
      </p:sp>
      <p:sp>
        <p:nvSpPr>
          <p:cNvPr id="3" name="Content Placeholder 2"/>
          <p:cNvSpPr>
            <a:spLocks noGrp="1"/>
          </p:cNvSpPr>
          <p:nvPr>
            <p:ph idx="1"/>
          </p:nvPr>
        </p:nvSpPr>
        <p:spPr>
          <a:xfrm>
            <a:off x="628649" y="1825625"/>
            <a:ext cx="8515351" cy="4351338"/>
          </a:xfrm>
        </p:spPr>
        <p:txBody>
          <a:bodyPr/>
          <a:lstStyle/>
          <a:p>
            <a:r>
              <a:rPr lang="en-US" dirty="0" smtClean="0"/>
              <a:t>What does the instruction “3+2” look like?</a:t>
            </a:r>
          </a:p>
          <a:p>
            <a:r>
              <a:rPr lang="en-US" dirty="0" smtClean="0"/>
              <a:t>An instruction is just a sequence of bits specifying</a:t>
            </a:r>
            <a:endParaRPr lang="en-US" dirty="0"/>
          </a:p>
          <a:p>
            <a:pPr lvl="1"/>
            <a:r>
              <a:rPr lang="en-US" dirty="0" smtClean="0"/>
              <a:t>The </a:t>
            </a:r>
            <a:r>
              <a:rPr lang="en-US" dirty="0"/>
              <a:t>arithmetic </a:t>
            </a:r>
            <a:r>
              <a:rPr lang="en-US" dirty="0" smtClean="0"/>
              <a:t>operation</a:t>
            </a:r>
          </a:p>
          <a:p>
            <a:pPr lvl="2"/>
            <a:r>
              <a:rPr lang="en-US" dirty="0" smtClean="0"/>
              <a:t>For example, </a:t>
            </a:r>
            <a:r>
              <a:rPr lang="en-US" dirty="0" smtClean="0">
                <a:solidFill>
                  <a:srgbClr val="FF0000"/>
                </a:solidFill>
              </a:rPr>
              <a:t>00-</a:t>
            </a:r>
            <a:r>
              <a:rPr lang="en-US" dirty="0" smtClean="0"/>
              <a:t>&gt;addition, 01-&gt;subtraction, </a:t>
            </a:r>
            <a:br>
              <a:rPr lang="en-US" dirty="0" smtClean="0"/>
            </a:br>
            <a:r>
              <a:rPr lang="en-US" dirty="0" smtClean="0"/>
              <a:t>10-&gt;multiplication, 11 -&gt;division </a:t>
            </a:r>
          </a:p>
          <a:p>
            <a:pPr lvl="1"/>
            <a:r>
              <a:rPr lang="en-US" dirty="0" smtClean="0"/>
              <a:t>The inputs</a:t>
            </a:r>
          </a:p>
          <a:p>
            <a:pPr lvl="2"/>
            <a:r>
              <a:rPr lang="en-US" dirty="0" smtClean="0"/>
              <a:t>Contain the operands and the address in which the result is stored</a:t>
            </a:r>
          </a:p>
          <a:p>
            <a:r>
              <a:rPr lang="en-US" dirty="0" smtClean="0"/>
              <a:t>Say we want to store the result to address </a:t>
            </a:r>
            <a:r>
              <a:rPr lang="en-US" dirty="0" smtClean="0">
                <a:solidFill>
                  <a:schemeClr val="accent2">
                    <a:lumMod val="75000"/>
                  </a:schemeClr>
                </a:solidFill>
              </a:rPr>
              <a:t>1001</a:t>
            </a:r>
            <a:r>
              <a:rPr lang="en-US" dirty="0" smtClean="0"/>
              <a:t>, </a:t>
            </a:r>
            <a:br>
              <a:rPr lang="en-US" dirty="0" smtClean="0"/>
            </a:br>
            <a:r>
              <a:rPr lang="en-US" dirty="0" smtClean="0"/>
              <a:t>then </a:t>
            </a:r>
            <a:r>
              <a:rPr lang="en-US" dirty="0" smtClean="0">
                <a:solidFill>
                  <a:schemeClr val="accent1">
                    <a:lumMod val="75000"/>
                  </a:schemeClr>
                </a:solidFill>
              </a:rPr>
              <a:t>3</a:t>
            </a:r>
            <a:r>
              <a:rPr lang="en-US" dirty="0" smtClean="0">
                <a:solidFill>
                  <a:srgbClr val="FF0000"/>
                </a:solidFill>
              </a:rPr>
              <a:t>+</a:t>
            </a:r>
            <a:r>
              <a:rPr lang="en-US" dirty="0" smtClean="0">
                <a:solidFill>
                  <a:schemeClr val="accent6">
                    <a:lumMod val="75000"/>
                  </a:schemeClr>
                </a:solidFill>
              </a:rPr>
              <a:t>2</a:t>
            </a:r>
            <a:r>
              <a:rPr lang="en-US" dirty="0" smtClean="0"/>
              <a:t> may look like </a:t>
            </a:r>
            <a:r>
              <a:rPr lang="en-US" dirty="0" smtClean="0">
                <a:solidFill>
                  <a:srgbClr val="FF0000"/>
                </a:solidFill>
              </a:rPr>
              <a:t>00</a:t>
            </a:r>
            <a:r>
              <a:rPr lang="en-US" dirty="0" smtClean="0">
                <a:solidFill>
                  <a:schemeClr val="accent1">
                    <a:lumMod val="75000"/>
                  </a:schemeClr>
                </a:solidFill>
              </a:rPr>
              <a:t>11</a:t>
            </a:r>
            <a:r>
              <a:rPr lang="en-US" dirty="0" smtClean="0">
                <a:solidFill>
                  <a:schemeClr val="accent6">
                    <a:lumMod val="75000"/>
                  </a:schemeClr>
                </a:solidFill>
              </a:rPr>
              <a:t>10</a:t>
            </a:r>
            <a:r>
              <a:rPr lang="en-US" dirty="0" smtClean="0">
                <a:solidFill>
                  <a:schemeClr val="accent2">
                    <a:lumMod val="75000"/>
                  </a:schemeClr>
                </a:solidFill>
              </a:rPr>
              <a:t>1001</a:t>
            </a:r>
          </a:p>
          <a:p>
            <a:endParaRPr lang="en-US" dirty="0"/>
          </a:p>
        </p:txBody>
      </p:sp>
    </p:spTree>
    <p:extLst>
      <p:ext uri="{BB962C8B-B14F-4D97-AF65-F5344CB8AC3E}">
        <p14:creationId xmlns:p14="http://schemas.microsoft.com/office/powerpoint/2010/main" val="248472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Close Look at Instructions</a:t>
            </a:r>
          </a:p>
        </p:txBody>
      </p:sp>
      <p:sp>
        <p:nvSpPr>
          <p:cNvPr id="3" name="Content Placeholder 2"/>
          <p:cNvSpPr>
            <a:spLocks noGrp="1"/>
          </p:cNvSpPr>
          <p:nvPr>
            <p:ph idx="1"/>
          </p:nvPr>
        </p:nvSpPr>
        <p:spPr/>
        <p:txBody>
          <a:bodyPr/>
          <a:lstStyle/>
          <a:p>
            <a:r>
              <a:rPr lang="en-US" dirty="0" smtClean="0"/>
              <a:t>Recall that, in a calculator, the input number may be the previous result stored in memory</a:t>
            </a:r>
          </a:p>
          <a:p>
            <a:r>
              <a:rPr lang="en-US" dirty="0" smtClean="0"/>
              <a:t>In an instruction, the input may be the previous result of previous instructions</a:t>
            </a:r>
          </a:p>
          <a:p>
            <a:r>
              <a:rPr lang="en-US" dirty="0" smtClean="0"/>
              <a:t>Say we want to perform “the previous result stored in address </a:t>
            </a:r>
            <a:r>
              <a:rPr lang="en-US" dirty="0" smtClean="0">
                <a:solidFill>
                  <a:schemeClr val="accent1">
                    <a:lumMod val="75000"/>
                  </a:schemeClr>
                </a:solidFill>
              </a:rPr>
              <a:t>0</a:t>
            </a:r>
            <a:r>
              <a:rPr lang="en-US" dirty="0">
                <a:solidFill>
                  <a:schemeClr val="accent1">
                    <a:lumMod val="75000"/>
                  </a:schemeClr>
                </a:solidFill>
              </a:rPr>
              <a:t>1</a:t>
            </a:r>
            <a:r>
              <a:rPr lang="en-US" dirty="0" smtClean="0">
                <a:solidFill>
                  <a:schemeClr val="accent1">
                    <a:lumMod val="75000"/>
                  </a:schemeClr>
                </a:solidFill>
              </a:rPr>
              <a:t>01</a:t>
            </a:r>
            <a:r>
              <a:rPr lang="en-US" dirty="0" smtClean="0"/>
              <a:t>”+</a:t>
            </a:r>
            <a:r>
              <a:rPr lang="en-US" dirty="0"/>
              <a:t>“the previous result stored in address </a:t>
            </a:r>
            <a:r>
              <a:rPr lang="en-US" dirty="0" smtClean="0">
                <a:solidFill>
                  <a:schemeClr val="accent6">
                    <a:lumMod val="75000"/>
                  </a:schemeClr>
                </a:solidFill>
              </a:rPr>
              <a:t>1011</a:t>
            </a:r>
            <a:r>
              <a:rPr lang="en-US" dirty="0" smtClean="0"/>
              <a:t>”, and then store the result to address </a:t>
            </a:r>
            <a:r>
              <a:rPr lang="en-US" dirty="0" smtClean="0">
                <a:solidFill>
                  <a:schemeClr val="accent2">
                    <a:lumMod val="75000"/>
                  </a:schemeClr>
                </a:solidFill>
              </a:rPr>
              <a:t>0110</a:t>
            </a:r>
            <a:r>
              <a:rPr lang="en-US" dirty="0" smtClean="0"/>
              <a:t>, then the instruction looks like </a:t>
            </a:r>
            <a:r>
              <a:rPr lang="en-US" dirty="0" smtClean="0">
                <a:solidFill>
                  <a:srgbClr val="FF0000"/>
                </a:solidFill>
              </a:rPr>
              <a:t>00</a:t>
            </a:r>
            <a:r>
              <a:rPr lang="en-US" dirty="0" smtClean="0">
                <a:solidFill>
                  <a:schemeClr val="accent1">
                    <a:lumMod val="75000"/>
                  </a:schemeClr>
                </a:solidFill>
              </a:rPr>
              <a:t>0101</a:t>
            </a:r>
            <a:r>
              <a:rPr lang="en-US" dirty="0" smtClean="0">
                <a:solidFill>
                  <a:schemeClr val="accent6">
                    <a:lumMod val="75000"/>
                  </a:schemeClr>
                </a:solidFill>
              </a:rPr>
              <a:t>1011</a:t>
            </a:r>
            <a:r>
              <a:rPr lang="en-US" dirty="0" smtClean="0">
                <a:solidFill>
                  <a:schemeClr val="accent2">
                    <a:lumMod val="75000"/>
                  </a:schemeClr>
                </a:solidFill>
              </a:rPr>
              <a:t>0110</a:t>
            </a:r>
            <a:r>
              <a:rPr lang="en-US" dirty="0" smtClean="0"/>
              <a:t>  </a:t>
            </a:r>
            <a:endParaRPr lang="en-US" dirty="0"/>
          </a:p>
        </p:txBody>
      </p:sp>
    </p:spTree>
    <p:extLst>
      <p:ext uri="{BB962C8B-B14F-4D97-AF65-F5344CB8AC3E}">
        <p14:creationId xmlns:p14="http://schemas.microsoft.com/office/powerpoint/2010/main" val="419346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Variable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Instruction result is stored in specified address</a:t>
                </a:r>
              </a:p>
              <a:p>
                <a:r>
                  <a:rPr lang="en-US" dirty="0" smtClean="0"/>
                  <a:t>To increase readability, we can assign names to the specific address</a:t>
                </a:r>
              </a:p>
              <a:p>
                <a:r>
                  <a:rPr lang="en-US" altLang="zh-TW" dirty="0" smtClean="0"/>
                  <a:t>E</a:t>
                </a:r>
                <a:r>
                  <a:rPr lang="en-US" dirty="0" smtClean="0"/>
                  <a:t>xample</a:t>
                </a:r>
                <a:r>
                  <a:rPr lang="zh-TW" altLang="en-US" dirty="0" smtClean="0"/>
                  <a:t> </a:t>
                </a:r>
                <a:r>
                  <a:rPr lang="en-US" altLang="zh-TW" dirty="0" smtClean="0"/>
                  <a:t>1</a:t>
                </a:r>
                <a:r>
                  <a:rPr lang="en-US" dirty="0" smtClean="0"/>
                  <a:t> </a:t>
                </a:r>
              </a:p>
              <a:p>
                <a:pPr marL="914400" lvl="1" indent="-457200">
                  <a:buFont typeface="+mj-lt"/>
                  <a:buAutoNum type="arabicPeriod"/>
                </a:pPr>
                <a:r>
                  <a:rPr lang="en-US" altLang="zh-TW" dirty="0">
                    <a:solidFill>
                      <a:srgbClr val="FF0000"/>
                    </a:solidFill>
                  </a:rPr>
                  <a:t>NCCU</a:t>
                </a:r>
                <a:r>
                  <a:rPr lang="en-US" altLang="zh-TW" dirty="0"/>
                  <a:t>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smtClean="0"/>
                  <a:t>116</a:t>
                </a:r>
                <a:r>
                  <a:rPr lang="zh-TW" altLang="en-US" dirty="0"/>
                  <a:t>台北市文山區指南路二段</a:t>
                </a:r>
                <a:r>
                  <a:rPr lang="en-US" altLang="zh-TW" dirty="0"/>
                  <a:t>64</a:t>
                </a:r>
                <a:r>
                  <a:rPr lang="zh-TW" altLang="en-US" dirty="0" smtClean="0"/>
                  <a:t>號</a:t>
                </a:r>
                <a:endParaRPr lang="en-US" altLang="zh-TW" dirty="0"/>
              </a:p>
              <a:p>
                <a:pPr marL="914400" lvl="1" indent="-457200">
                  <a:buFont typeface="+mj-lt"/>
                  <a:buAutoNum type="arabicPeriod"/>
                </a:pPr>
                <a:r>
                  <a:rPr lang="zh-TW" altLang="en-US" dirty="0" smtClean="0"/>
                  <a:t>寄信到</a:t>
                </a:r>
                <a:r>
                  <a:rPr lang="en-US" altLang="zh-TW" dirty="0" smtClean="0">
                    <a:solidFill>
                      <a:srgbClr val="FF0000"/>
                    </a:solidFill>
                  </a:rPr>
                  <a:t>NCCU</a:t>
                </a:r>
              </a:p>
              <a:p>
                <a:pPr marL="914400" lvl="1" indent="-457200">
                  <a:buFont typeface="+mj-lt"/>
                  <a:buAutoNum type="arabicPeriod"/>
                </a:pPr>
                <a:r>
                  <a:rPr lang="zh-TW" altLang="en-US" dirty="0" smtClean="0"/>
                  <a:t>到</a:t>
                </a:r>
                <a:r>
                  <a:rPr lang="en-US" altLang="zh-TW" dirty="0" smtClean="0">
                    <a:solidFill>
                      <a:srgbClr val="FF0000"/>
                    </a:solidFill>
                  </a:rPr>
                  <a:t>NCCU</a:t>
                </a:r>
                <a:r>
                  <a:rPr lang="zh-TW" altLang="en-US" dirty="0" smtClean="0"/>
                  <a:t>上課</a:t>
                </a:r>
                <a:endParaRPr lang="en-US" altLang="zh-TW"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en-US">
                    <a:noFill/>
                  </a:rPr>
                  <a:t> </a:t>
                </a:r>
              </a:p>
            </p:txBody>
          </p:sp>
        </mc:Fallback>
      </mc:AlternateContent>
    </p:spTree>
    <p:extLst>
      <p:ext uri="{BB962C8B-B14F-4D97-AF65-F5344CB8AC3E}">
        <p14:creationId xmlns:p14="http://schemas.microsoft.com/office/powerpoint/2010/main" val="276037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Variable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49" y="1825625"/>
                <a:ext cx="8334195" cy="4351338"/>
              </a:xfrm>
            </p:spPr>
            <p:txBody>
              <a:bodyPr>
                <a:normAutofit fontScale="92500" lnSpcReduction="10000"/>
              </a:bodyPr>
              <a:lstStyle/>
              <a:p>
                <a:r>
                  <a:rPr lang="en-US" dirty="0" smtClean="0"/>
                  <a:t>Example 2 (without naming)</a:t>
                </a:r>
              </a:p>
              <a:p>
                <a:pPr marL="914400" lvl="2" indent="-457200">
                  <a:spcBef>
                    <a:spcPts val="1000"/>
                  </a:spcBef>
                  <a:buFont typeface="+mj-lt"/>
                  <a:buAutoNum type="arabicPeriod"/>
                </a:pPr>
                <a:r>
                  <a:rPr lang="en-US" altLang="zh-TW" sz="2400" dirty="0"/>
                  <a:t>Store 8 + 3 to </a:t>
                </a:r>
                <a:r>
                  <a:rPr lang="en-US" sz="2400" dirty="0"/>
                  <a:t>08ac9af2</a:t>
                </a:r>
              </a:p>
              <a:p>
                <a:pPr marL="914400" lvl="2" indent="-457200">
                  <a:spcBef>
                    <a:spcPts val="1000"/>
                  </a:spcBef>
                  <a:buFont typeface="+mj-lt"/>
                  <a:buAutoNum type="arabicPeriod"/>
                </a:pPr>
                <a:r>
                  <a:rPr lang="en-US" sz="2400" dirty="0"/>
                  <a:t>Store 11*6 to 053da0f2</a:t>
                </a:r>
              </a:p>
              <a:p>
                <a:pPr marL="914400" lvl="2" indent="-457200">
                  <a:spcBef>
                    <a:spcPts val="1000"/>
                  </a:spcBef>
                  <a:buFont typeface="+mj-lt"/>
                  <a:buAutoNum type="arabicPeriod"/>
                </a:pPr>
                <a:r>
                  <a:rPr lang="en-US" sz="2400" dirty="0"/>
                  <a:t>Store (the content in 053da0f2)+(the content in 08ac9af2) to </a:t>
                </a:r>
                <a:r>
                  <a:rPr lang="en-US" sz="2400" dirty="0" smtClean="0"/>
                  <a:t>0651cd13</a:t>
                </a:r>
                <a:endParaRPr lang="en-US" dirty="0" smtClean="0"/>
              </a:p>
              <a:p>
                <a:r>
                  <a:rPr lang="en-US" sz="2800" dirty="0" smtClean="0"/>
                  <a:t>Example 3 (with naming)</a:t>
                </a:r>
              </a:p>
              <a:p>
                <a:pPr marL="914400" lvl="1" indent="-457200">
                  <a:buFont typeface="+mj-lt"/>
                  <a:buAutoNum type="arabicPeriod"/>
                </a:pPr>
                <a:r>
                  <a:rPr lang="en-US" dirty="0" smtClean="0"/>
                  <a:t>X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a:t>
                </a:r>
                <a:r>
                  <a:rPr lang="en-US" dirty="0"/>
                  <a:t>08ac9af2</a:t>
                </a:r>
              </a:p>
              <a:p>
                <a:pPr marL="914400" lvl="1" indent="-457200">
                  <a:buFont typeface="+mj-lt"/>
                  <a:buAutoNum type="arabicPeriod"/>
                </a:pPr>
                <a:r>
                  <a:rPr lang="en-US" dirty="0" smtClean="0"/>
                  <a:t>Y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053da0f2</a:t>
                </a:r>
              </a:p>
              <a:p>
                <a:pPr marL="914400" lvl="1" indent="-457200">
                  <a:buFont typeface="+mj-lt"/>
                  <a:buAutoNum type="arabicPeriod"/>
                </a:pPr>
                <a:r>
                  <a:rPr lang="en-US" dirty="0" smtClean="0"/>
                  <a:t>Z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0651cd13</a:t>
                </a:r>
              </a:p>
              <a:p>
                <a:pPr marL="914400" lvl="1" indent="-457200">
                  <a:buFont typeface="+mj-lt"/>
                  <a:buAutoNum type="arabicPeriod"/>
                </a:pPr>
                <a:r>
                  <a:rPr lang="en-US" dirty="0" smtClean="0"/>
                  <a:t>Store 8+3 to X</a:t>
                </a:r>
              </a:p>
              <a:p>
                <a:pPr marL="914400" lvl="1" indent="-457200">
                  <a:buFont typeface="+mj-lt"/>
                  <a:buAutoNum type="arabicPeriod"/>
                </a:pPr>
                <a:r>
                  <a:rPr lang="en-US" dirty="0" smtClean="0"/>
                  <a:t>Store 11*6 to Y</a:t>
                </a:r>
              </a:p>
              <a:p>
                <a:pPr marL="914400" lvl="1" indent="-457200">
                  <a:buFont typeface="+mj-lt"/>
                  <a:buAutoNum type="arabicPeriod"/>
                </a:pPr>
                <a:r>
                  <a:rPr lang="en-US" dirty="0" smtClean="0"/>
                  <a:t>Store X+Y to Z</a:t>
                </a:r>
              </a:p>
              <a:p>
                <a:pPr marL="685800" lvl="2">
                  <a:spcBef>
                    <a:spcPts val="1000"/>
                  </a:spcBef>
                </a:pPr>
                <a:endParaRPr lang="en-US" sz="2400" dirty="0"/>
              </a:p>
              <a:p>
                <a:pPr marL="457200" lvl="2" indent="0">
                  <a:spcBef>
                    <a:spcPts val="1000"/>
                  </a:spcBef>
                  <a:buNone/>
                </a:pPr>
                <a:endParaRPr lang="en-US" sz="2400" dirty="0"/>
              </a:p>
              <a:p>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49" y="1825625"/>
                <a:ext cx="8334195" cy="4351338"/>
              </a:xfrm>
              <a:blipFill>
                <a:blip r:embed="rId2"/>
                <a:stretch>
                  <a:fillRect l="-1097" t="-3081" b="-1541"/>
                </a:stretch>
              </a:blipFill>
            </p:spPr>
            <p:txBody>
              <a:bodyPr/>
              <a:lstStyle/>
              <a:p>
                <a:r>
                  <a:rPr lang="en-US">
                    <a:noFill/>
                  </a:rPr>
                  <a:t> </a:t>
                </a:r>
              </a:p>
            </p:txBody>
          </p:sp>
        </mc:Fallback>
      </mc:AlternateContent>
      <p:sp>
        <p:nvSpPr>
          <p:cNvPr id="4" name="Rectangle 3"/>
          <p:cNvSpPr/>
          <p:nvPr/>
        </p:nvSpPr>
        <p:spPr>
          <a:xfrm>
            <a:off x="4097547" y="5599345"/>
            <a:ext cx="4090222" cy="461665"/>
          </a:xfrm>
          <a:prstGeom prst="rect">
            <a:avLst/>
          </a:prstGeom>
        </p:spPr>
        <p:txBody>
          <a:bodyPr wrap="none">
            <a:spAutoFit/>
          </a:bodyPr>
          <a:lstStyle/>
          <a:p>
            <a:r>
              <a:rPr lang="en-US" sz="2400" dirty="0">
                <a:latin typeface="Cambria Math" panose="02040503050406030204" pitchFamily="18" charset="0"/>
                <a:ea typeface="Cambria Math" panose="02040503050406030204" pitchFamily="18" charset="0"/>
              </a:rPr>
              <a:t>X, Y, and Z are called variables</a:t>
            </a:r>
          </a:p>
        </p:txBody>
      </p:sp>
      <p:grpSp>
        <p:nvGrpSpPr>
          <p:cNvPr id="7" name="Group 6"/>
          <p:cNvGrpSpPr/>
          <p:nvPr/>
        </p:nvGrpSpPr>
        <p:grpSpPr>
          <a:xfrm>
            <a:off x="3476443" y="4065673"/>
            <a:ext cx="3853748" cy="1107996"/>
            <a:chOff x="3476443" y="4065673"/>
            <a:chExt cx="3853748" cy="1107996"/>
          </a:xfrm>
        </p:grpSpPr>
        <p:sp>
          <p:nvSpPr>
            <p:cNvPr id="5" name="Rectangle 4"/>
            <p:cNvSpPr/>
            <p:nvPr/>
          </p:nvSpPr>
          <p:spPr>
            <a:xfrm>
              <a:off x="4572000" y="4065673"/>
              <a:ext cx="2758191" cy="11079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r>
                <a:rPr lang="en-US" sz="2200" dirty="0" smtClean="0">
                  <a:latin typeface="Cambria Math" panose="02040503050406030204" pitchFamily="18" charset="0"/>
                  <a:ea typeface="Cambria Math" panose="02040503050406030204" pitchFamily="18" charset="0"/>
                </a:rPr>
                <a:t>These 3 lines </a:t>
              </a:r>
            </a:p>
            <a:p>
              <a:pPr algn="ctr"/>
              <a:r>
                <a:rPr lang="en-US" sz="2200" dirty="0" smtClean="0">
                  <a:latin typeface="Cambria Math" panose="02040503050406030204" pitchFamily="18" charset="0"/>
                  <a:ea typeface="Cambria Math" panose="02040503050406030204" pitchFamily="18" charset="0"/>
                </a:rPr>
                <a:t>declare and initialize </a:t>
              </a:r>
            </a:p>
            <a:p>
              <a:pPr algn="ctr"/>
              <a:r>
                <a:rPr lang="en-US" sz="2200" dirty="0" smtClean="0">
                  <a:latin typeface="Cambria Math" panose="02040503050406030204" pitchFamily="18" charset="0"/>
                  <a:ea typeface="Cambria Math" panose="02040503050406030204" pitchFamily="18" charset="0"/>
                </a:rPr>
                <a:t>the variables </a:t>
              </a:r>
              <a:endParaRPr lang="en-US" sz="2200" dirty="0">
                <a:latin typeface="Cambria Math" panose="02040503050406030204" pitchFamily="18" charset="0"/>
                <a:ea typeface="Cambria Math" panose="02040503050406030204" pitchFamily="18" charset="0"/>
              </a:endParaRPr>
            </a:p>
          </p:txBody>
        </p:sp>
        <p:sp>
          <p:nvSpPr>
            <p:cNvPr id="6" name="Right Arrow 5"/>
            <p:cNvSpPr/>
            <p:nvPr/>
          </p:nvSpPr>
          <p:spPr>
            <a:xfrm rot="10800000">
              <a:off x="3476443" y="4403792"/>
              <a:ext cx="1095556" cy="4317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2229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Instruction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Normally, the operation we want to perform may depend on the previous result</a:t>
                </a:r>
              </a:p>
              <a:p>
                <a:pPr lvl="1"/>
                <a:r>
                  <a:rPr lang="en-US" dirty="0" smtClean="0"/>
                  <a:t>For example, if the previous result </a:t>
                </a:r>
                <a14:m>
                  <m:oMath xmlns:m="http://schemas.openxmlformats.org/officeDocument/2006/math">
                    <m:r>
                      <a:rPr lang="en-US" i="1" dirty="0" smtClean="0">
                        <a:latin typeface="Cambria Math" panose="02040503050406030204" pitchFamily="18" charset="0"/>
                      </a:rPr>
                      <m:t>𝑛</m:t>
                    </m:r>
                  </m:oMath>
                </a14:m>
                <a:r>
                  <a:rPr lang="en-US" dirty="0" smtClean="0"/>
                  <a:t> is even (stored in some address X), then compute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/2</m:t>
                    </m:r>
                  </m:oMath>
                </a14:m>
                <a:r>
                  <a:rPr lang="en-US" dirty="0" smtClean="0"/>
                  <a:t>; otherwise, compute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+1)/2</m:t>
                    </m:r>
                  </m:oMath>
                </a14:m>
                <a:endParaRPr lang="en-US" dirty="0" smtClean="0"/>
              </a:p>
              <a:p>
                <a:r>
                  <a:rPr lang="en-US" dirty="0" smtClean="0"/>
                  <a:t>Recall that, a processor executes the instruction stored in a given memory address</a:t>
                </a:r>
              </a:p>
              <a:p>
                <a:r>
                  <a:rPr lang="en-US" dirty="0" smtClean="0"/>
                  <a:t>This special memory address is stored in a special place called </a:t>
                </a:r>
                <a:r>
                  <a:rPr lang="en-US" dirty="0" smtClean="0">
                    <a:solidFill>
                      <a:srgbClr val="FF0000"/>
                    </a:solidFill>
                  </a:rPr>
                  <a:t>Program Counter (PC)</a:t>
                </a:r>
              </a:p>
              <a:p>
                <a:r>
                  <a:rPr lang="en-US" dirty="0" smtClean="0"/>
                  <a:t>By changing the content of PC, we can change the instructions performed by the processor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3361" r="-1932"/>
                </a:stretch>
              </a:blipFill>
            </p:spPr>
            <p:txBody>
              <a:bodyPr/>
              <a:lstStyle/>
              <a:p>
                <a:r>
                  <a:rPr lang="en-US">
                    <a:noFill/>
                  </a:rPr>
                  <a:t> </a:t>
                </a:r>
              </a:p>
            </p:txBody>
          </p:sp>
        </mc:Fallback>
      </mc:AlternateContent>
    </p:spTree>
    <p:extLst>
      <p:ext uri="{BB962C8B-B14F-4D97-AF65-F5344CB8AC3E}">
        <p14:creationId xmlns:p14="http://schemas.microsoft.com/office/powerpoint/2010/main" val="26429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Instruction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example, if </a:t>
                </a:r>
              </a:p>
              <a:p>
                <a:pPr lvl="1"/>
                <a:r>
                  <a:rPr lang="en-US" dirty="0" smtClean="0"/>
                  <a:t>the result of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%2</m:t>
                    </m:r>
                  </m:oMath>
                </a14:m>
                <a:r>
                  <a:rPr lang="en-US" dirty="0" smtClean="0"/>
                  <a:t> is stored in X</a:t>
                </a:r>
              </a:p>
              <a:p>
                <a:pPr lvl="1"/>
                <a:r>
                  <a:rPr lang="en-US" dirty="0"/>
                  <a:t>t</a:t>
                </a:r>
                <a:r>
                  <a:rPr lang="en-US" dirty="0" smtClean="0"/>
                  <a:t>he instruction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rPr>
                      <m:t>/2</m:t>
                    </m:r>
                  </m:oMath>
                </a14:m>
                <a:r>
                  <a:rPr lang="en-US" dirty="0" smtClean="0"/>
                  <a:t> is stored in Y1</a:t>
                </a:r>
              </a:p>
              <a:p>
                <a:pPr lvl="1"/>
                <a:r>
                  <a:rPr lang="en-US" dirty="0" smtClean="0"/>
                  <a:t>the instructions </a:t>
                </a:r>
                <a14:m>
                  <m:oMath xmlns:m="http://schemas.openxmlformats.org/officeDocument/2006/math">
                    <m:r>
                      <a:rPr lang="en-US" i="1" dirty="0">
                        <a:latin typeface="Cambria Math" panose="02040503050406030204" pitchFamily="18" charset="0"/>
                      </a:rPr>
                      <m:t>𝑛</m:t>
                    </m:r>
                    <m:r>
                      <a:rPr lang="en-US" b="0" i="1" dirty="0" smtClean="0">
                        <a:latin typeface="Cambria Math" panose="02040503050406030204" pitchFamily="18" charset="0"/>
                      </a:rPr>
                      <m:t>+1</m:t>
                    </m:r>
                  </m:oMath>
                </a14:m>
                <a:r>
                  <a:rPr lang="en-US" dirty="0"/>
                  <a:t> </a:t>
                </a:r>
                <a:r>
                  <a:rPr lang="en-US" dirty="0" smtClean="0"/>
                  <a:t>and </a:t>
                </a:r>
                <a14:m>
                  <m:oMath xmlns:m="http://schemas.openxmlformats.org/officeDocument/2006/math">
                    <m:r>
                      <a:rPr lang="en-US" b="0" i="0" dirty="0" smtClean="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+1)/2</m:t>
                    </m:r>
                  </m:oMath>
                </a14:m>
                <a:r>
                  <a:rPr lang="en-US" dirty="0" smtClean="0"/>
                  <a:t> are </a:t>
                </a:r>
                <a:r>
                  <a:rPr lang="en-US" dirty="0"/>
                  <a:t>stored in </a:t>
                </a:r>
                <a:r>
                  <a:rPr lang="en-US" dirty="0" smtClean="0"/>
                  <a:t>Y2 and Y2+1, respectively</a:t>
                </a:r>
              </a:p>
              <a:p>
                <a:r>
                  <a:rPr lang="en-US" dirty="0" smtClean="0"/>
                  <a:t>We can design the following two instructions </a:t>
                </a:r>
              </a:p>
              <a:p>
                <a:pPr marL="914400" lvl="1" indent="-457200">
                  <a:buFont typeface="+mj-lt"/>
                  <a:buAutoNum type="arabicPeriod"/>
                </a:pPr>
                <a:r>
                  <a:rPr lang="en-US" dirty="0" smtClean="0"/>
                  <a:t>If the content stored in X is 0, set PC to Y1</a:t>
                </a:r>
              </a:p>
              <a:p>
                <a:pPr marL="914400" lvl="1" indent="-457200">
                  <a:buFont typeface="+mj-lt"/>
                  <a:buAutoNum type="arabicPeriod"/>
                </a:pPr>
                <a:r>
                  <a:rPr lang="en-US" dirty="0" smtClean="0"/>
                  <a:t>Set PC to Y2</a:t>
                </a: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381" r="-77"/>
                </a:stretch>
              </a:blipFill>
            </p:spPr>
            <p:txBody>
              <a:bodyPr/>
              <a:lstStyle/>
              <a:p>
                <a:r>
                  <a:rPr lang="en-US">
                    <a:noFill/>
                  </a:rPr>
                  <a:t> </a:t>
                </a:r>
              </a:p>
            </p:txBody>
          </p:sp>
        </mc:Fallback>
      </mc:AlternateContent>
    </p:spTree>
    <p:extLst>
      <p:ext uri="{BB962C8B-B14F-4D97-AF65-F5344CB8AC3E}">
        <p14:creationId xmlns:p14="http://schemas.microsoft.com/office/powerpoint/2010/main" val="331789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Interpretation of Memory Content</a:t>
            </a:r>
            <a:endParaRPr lang="zh-TW" altLang="en-US" dirty="0"/>
          </a:p>
        </p:txBody>
      </p:sp>
      <p:sp>
        <p:nvSpPr>
          <p:cNvPr id="3" name="內容版面配置區 2"/>
          <p:cNvSpPr>
            <a:spLocks noGrp="1"/>
          </p:cNvSpPr>
          <p:nvPr>
            <p:ph idx="1"/>
          </p:nvPr>
        </p:nvSpPr>
        <p:spPr/>
        <p:txBody>
          <a:bodyPr/>
          <a:lstStyle/>
          <a:p>
            <a:r>
              <a:rPr lang="en-US" altLang="zh-TW" dirty="0" smtClean="0"/>
              <a:t>Say 2 (as an integer) is stored as 00000010</a:t>
            </a:r>
          </a:p>
          <a:p>
            <a:r>
              <a:rPr lang="en-US" altLang="zh-TW" dirty="0" smtClean="0"/>
              <a:t>1.8 is also stored as 00000010</a:t>
            </a:r>
            <a:br>
              <a:rPr lang="en-US" altLang="zh-TW" dirty="0" smtClean="0"/>
            </a:br>
            <a:r>
              <a:rPr lang="en-US" altLang="zh-TW" dirty="0" smtClean="0"/>
              <a:t>(2 as a floating point may be stored as 00001010)</a:t>
            </a:r>
          </a:p>
          <a:p>
            <a:r>
              <a:rPr lang="en-US" altLang="zh-TW" dirty="0" smtClean="0"/>
              <a:t>If address X stores 00000010, </a:t>
            </a:r>
            <a:br>
              <a:rPr lang="en-US" altLang="zh-TW" dirty="0" smtClean="0"/>
            </a:br>
            <a:r>
              <a:rPr lang="en-US" altLang="zh-TW" dirty="0" smtClean="0"/>
              <a:t>how to compute 2+2 and 1.8+1.8?</a:t>
            </a:r>
          </a:p>
          <a:p>
            <a:r>
              <a:rPr lang="en-US" altLang="zh-TW" dirty="0" smtClean="0"/>
              <a:t>We have two types of addition, one for integer, and one for floating point</a:t>
            </a:r>
          </a:p>
          <a:p>
            <a:r>
              <a:rPr lang="en-US" altLang="zh-TW" dirty="0" smtClean="0"/>
              <a:t>The interpretation of the memory content depends on the instruction</a:t>
            </a:r>
            <a:endParaRPr lang="zh-TW" altLang="en-US" dirty="0"/>
          </a:p>
        </p:txBody>
      </p:sp>
    </p:spTree>
    <p:extLst>
      <p:ext uri="{BB962C8B-B14F-4D97-AF65-F5344CB8AC3E}">
        <p14:creationId xmlns:p14="http://schemas.microsoft.com/office/powerpoint/2010/main" val="39199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Computer Program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program is a sequence of instructions</a:t>
            </a:r>
          </a:p>
          <a:p>
            <a:r>
              <a:rPr lang="en-US" dirty="0" smtClean="0"/>
              <a:t>What is programming (coding)?</a:t>
            </a:r>
          </a:p>
          <a:p>
            <a:r>
              <a:rPr lang="en-US" dirty="0" smtClean="0"/>
              <a:t>Design a sequence of instructions to obtain the desired output</a:t>
            </a:r>
          </a:p>
          <a:p>
            <a:r>
              <a:rPr lang="en-US" dirty="0" smtClean="0"/>
              <a:t>Luckily, we do not need to program at the instruction level nowadays</a:t>
            </a:r>
          </a:p>
          <a:p>
            <a:r>
              <a:rPr lang="en-US" dirty="0" smtClean="0"/>
              <a:t>We can program in user-friendly language and then use some translator to translate our code to instructions</a:t>
            </a:r>
          </a:p>
          <a:p>
            <a:pPr lvl="1"/>
            <a:r>
              <a:rPr lang="en-US" dirty="0" smtClean="0"/>
              <a:t>These translators are called compilers or interpreters</a:t>
            </a:r>
          </a:p>
          <a:p>
            <a:pPr lvl="1"/>
            <a:r>
              <a:rPr lang="en-US" dirty="0" smtClean="0"/>
              <a:t>Different languages have different translators  </a:t>
            </a:r>
          </a:p>
        </p:txBody>
      </p:sp>
    </p:spTree>
    <p:extLst>
      <p:ext uri="{BB962C8B-B14F-4D97-AF65-F5344CB8AC3E}">
        <p14:creationId xmlns:p14="http://schemas.microsoft.com/office/powerpoint/2010/main" val="341961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Structure</a:t>
            </a:r>
            <a:endParaRPr lang="zh-TW" altLang="en-US" dirty="0"/>
          </a:p>
        </p:txBody>
      </p:sp>
      <p:sp>
        <p:nvSpPr>
          <p:cNvPr id="3" name="內容版面配置區 2"/>
          <p:cNvSpPr>
            <a:spLocks noGrp="1"/>
          </p:cNvSpPr>
          <p:nvPr>
            <p:ph idx="1"/>
          </p:nvPr>
        </p:nvSpPr>
        <p:spPr>
          <a:xfrm>
            <a:off x="628650" y="1825625"/>
            <a:ext cx="8308316" cy="4351338"/>
          </a:xfrm>
        </p:spPr>
        <p:txBody>
          <a:bodyPr/>
          <a:lstStyle/>
          <a:p>
            <a:r>
              <a:rPr lang="en-US" altLang="zh-TW" dirty="0" smtClean="0"/>
              <a:t>How to store information in memory?</a:t>
            </a:r>
          </a:p>
          <a:p>
            <a:pPr lvl="1"/>
            <a:r>
              <a:rPr lang="en-US" altLang="zh-TW" dirty="0" smtClean="0"/>
              <a:t>The less space the better</a:t>
            </a:r>
          </a:p>
          <a:p>
            <a:r>
              <a:rPr lang="en-US" altLang="zh-TW" dirty="0" smtClean="0"/>
              <a:t>How to access and manipulate the stored data?</a:t>
            </a:r>
          </a:p>
          <a:p>
            <a:pPr lvl="1"/>
            <a:r>
              <a:rPr lang="en-US" altLang="zh-TW" dirty="0" smtClean="0"/>
              <a:t>The faster the better</a:t>
            </a:r>
          </a:p>
          <a:p>
            <a:r>
              <a:rPr lang="en-US" altLang="zh-TW" dirty="0" smtClean="0"/>
              <a:t>Different applications need different data structures</a:t>
            </a:r>
          </a:p>
        </p:txBody>
      </p:sp>
    </p:spTree>
    <p:extLst>
      <p:ext uri="{BB962C8B-B14F-4D97-AF65-F5344CB8AC3E}">
        <p14:creationId xmlns:p14="http://schemas.microsoft.com/office/powerpoint/2010/main" val="407501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122363"/>
            <a:ext cx="7772400" cy="3588182"/>
          </a:xfrm>
        </p:spPr>
        <p:txBody>
          <a:bodyPr>
            <a:normAutofit/>
          </a:bodyPr>
          <a:lstStyle/>
          <a:p>
            <a:r>
              <a:rPr lang="en-US" altLang="zh-TW" dirty="0" smtClean="0"/>
              <a:t>Basic C Programming</a:t>
            </a:r>
            <a:endParaRPr lang="zh-TW" altLang="en-US" sz="4000"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035762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Basic C Programming</a:t>
            </a:r>
            <a:endParaRPr lang="zh-TW" altLang="en-US" dirty="0"/>
          </a:p>
        </p:txBody>
      </p:sp>
      <p:sp>
        <p:nvSpPr>
          <p:cNvPr id="3" name="內容版面配置區 2"/>
          <p:cNvSpPr>
            <a:spLocks noGrp="1"/>
          </p:cNvSpPr>
          <p:nvPr>
            <p:ph idx="1"/>
          </p:nvPr>
        </p:nvSpPr>
        <p:spPr>
          <a:xfrm>
            <a:off x="628649" y="1825625"/>
            <a:ext cx="8136659" cy="4749346"/>
          </a:xfrm>
        </p:spPr>
        <p:txBody>
          <a:bodyPr>
            <a:normAutofit/>
          </a:bodyPr>
          <a:lstStyle/>
          <a:p>
            <a:r>
              <a:rPr lang="en-US" altLang="zh-TW" dirty="0" smtClean="0">
                <a:ea typeface="Cambria Math" panose="02040503050406030204" pitchFamily="18" charset="0"/>
                <a:cs typeface="Consolas" panose="020B0609020204030204" pitchFamily="49" charset="0"/>
              </a:rPr>
              <a:t>In instructions, variables store memory address</a:t>
            </a:r>
          </a:p>
          <a:p>
            <a:r>
              <a:rPr lang="en-US" altLang="zh-TW" dirty="0" smtClean="0">
                <a:ea typeface="Cambria Math" panose="02040503050406030204" pitchFamily="18" charset="0"/>
                <a:cs typeface="Consolas" panose="020B0609020204030204" pitchFamily="49" charset="0"/>
              </a:rPr>
              <a:t>In C (and other high-level language), </a:t>
            </a:r>
            <a:r>
              <a:rPr lang="en-US" altLang="zh-TW" b="1" dirty="0" smtClean="0">
                <a:solidFill>
                  <a:srgbClr val="FF0000"/>
                </a:solidFill>
                <a:ea typeface="Cambria Math" panose="02040503050406030204" pitchFamily="18" charset="0"/>
                <a:cs typeface="Consolas" panose="020B0609020204030204" pitchFamily="49" charset="0"/>
              </a:rPr>
              <a:t>variables </a:t>
            </a:r>
            <a:r>
              <a:rPr lang="en-US" altLang="zh-TW" dirty="0" smtClean="0">
                <a:ea typeface="Cambria Math" panose="02040503050406030204" pitchFamily="18" charset="0"/>
                <a:cs typeface="Consolas" panose="020B0609020204030204" pitchFamily="49" charset="0"/>
              </a:rPr>
              <a:t>store content (e.g., 123, “hello”)</a:t>
            </a:r>
          </a:p>
          <a:p>
            <a:pPr lvl="1"/>
            <a:r>
              <a:rPr lang="en-US" altLang="zh-TW" smtClean="0">
                <a:ea typeface="Cambria Math" panose="02040503050406030204" pitchFamily="18" charset="0"/>
                <a:cs typeface="Consolas" panose="020B0609020204030204" pitchFamily="49" charset="0"/>
              </a:rPr>
              <a:t>Recall that compiler </a:t>
            </a:r>
            <a:r>
              <a:rPr lang="en-US" altLang="zh-TW" dirty="0" smtClean="0">
                <a:ea typeface="Cambria Math" panose="02040503050406030204" pitchFamily="18" charset="0"/>
                <a:cs typeface="Consolas" panose="020B0609020204030204" pitchFamily="49" charset="0"/>
              </a:rPr>
              <a:t>will do the translation</a:t>
            </a:r>
          </a:p>
          <a:p>
            <a:r>
              <a:rPr lang="en-US" altLang="zh-TW" dirty="0" smtClean="0"/>
              <a:t>Different </a:t>
            </a:r>
            <a:r>
              <a:rPr lang="en-US" altLang="zh-TW" dirty="0"/>
              <a:t>variables </a:t>
            </a:r>
            <a:r>
              <a:rPr lang="en-US" altLang="zh-TW" dirty="0" smtClean="0"/>
              <a:t>have </a:t>
            </a:r>
            <a:r>
              <a:rPr lang="en-US" altLang="zh-TW" dirty="0"/>
              <a:t>different </a:t>
            </a:r>
            <a:r>
              <a:rPr lang="en-US" altLang="zh-TW" b="1" dirty="0" smtClean="0">
                <a:solidFill>
                  <a:srgbClr val="FF0000"/>
                </a:solidFill>
              </a:rPr>
              <a:t>types</a:t>
            </a:r>
            <a:r>
              <a:rPr lang="en-US" altLang="zh-TW" dirty="0" smtClean="0"/>
              <a:t> (and thus different sizes)</a:t>
            </a:r>
            <a:endParaRPr lang="en-US" altLang="zh-TW" dirty="0"/>
          </a:p>
          <a:p>
            <a:pPr lvl="1"/>
            <a:r>
              <a:rPr lang="en-US" altLang="zh-TW" dirty="0" smtClean="0"/>
              <a:t>C has </a:t>
            </a:r>
            <a:r>
              <a:rPr lang="en-US" altLang="zh-TW" dirty="0" err="1" smtClean="0">
                <a:latin typeface="Consolas" panose="020B0609020204030204" pitchFamily="49" charset="0"/>
                <a:cs typeface="Consolas" panose="020B0609020204030204" pitchFamily="49" charset="0"/>
              </a:rPr>
              <a:t>int</a:t>
            </a:r>
            <a:r>
              <a:rPr lang="en-US" altLang="zh-TW" dirty="0" smtClean="0">
                <a:latin typeface="Consolas" panose="020B0609020204030204" pitchFamily="49" charset="0"/>
                <a:cs typeface="Consolas" panose="020B0609020204030204" pitchFamily="49" charset="0"/>
              </a:rPr>
              <a:t>, double, char, …</a:t>
            </a:r>
          </a:p>
          <a:p>
            <a:r>
              <a:rPr lang="en-US" altLang="zh-TW" dirty="0" smtClean="0">
                <a:ea typeface="Cambria Math" panose="02040503050406030204" pitchFamily="18" charset="0"/>
                <a:cs typeface="Consolas" panose="020B0609020204030204" pitchFamily="49" charset="0"/>
              </a:rPr>
              <a:t>Always give your variables reasonable names</a:t>
            </a:r>
          </a:p>
        </p:txBody>
      </p:sp>
    </p:spTree>
    <p:extLst>
      <p:ext uri="{BB962C8B-B14F-4D97-AF65-F5344CB8AC3E}">
        <p14:creationId xmlns:p14="http://schemas.microsoft.com/office/powerpoint/2010/main" val="372680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Basic C Programming</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Function</a:t>
            </a:r>
          </a:p>
          <a:p>
            <a:pPr lvl="1"/>
            <a:r>
              <a:rPr lang="en-US" altLang="zh-TW" dirty="0" smtClean="0"/>
              <a:t>Given inputs, a function returns one output</a:t>
            </a:r>
          </a:p>
          <a:p>
            <a:pPr lvl="1"/>
            <a:r>
              <a:rPr lang="en-US" altLang="zh-TW" dirty="0" smtClean="0"/>
              <a:t>You can implement your own function</a:t>
            </a:r>
          </a:p>
          <a:p>
            <a:pPr marL="457200" lvl="1" indent="0">
              <a:buNone/>
            </a:pPr>
            <a:r>
              <a:rPr lang="en-US" altLang="zh-TW" dirty="0" err="1" smtClean="0">
                <a:latin typeface="Consolas" panose="020B0609020204030204" pitchFamily="49" charset="0"/>
                <a:cs typeface="Consolas" panose="020B0609020204030204" pitchFamily="49" charset="0"/>
              </a:rPr>
              <a:t>int</a:t>
            </a:r>
            <a:r>
              <a:rPr lang="en-US" altLang="zh-TW" dirty="0" smtClean="0">
                <a:latin typeface="Consolas" panose="020B0609020204030204" pitchFamily="49" charset="0"/>
                <a:cs typeface="Consolas" panose="020B0609020204030204" pitchFamily="49" charset="0"/>
              </a:rPr>
              <a:t> Add(</a:t>
            </a:r>
            <a:r>
              <a:rPr lang="en-US" altLang="zh-TW" dirty="0" err="1" smtClean="0">
                <a:latin typeface="Consolas" panose="020B0609020204030204" pitchFamily="49" charset="0"/>
                <a:cs typeface="Consolas" panose="020B0609020204030204" pitchFamily="49" charset="0"/>
              </a:rPr>
              <a:t>int</a:t>
            </a:r>
            <a:r>
              <a:rPr lang="en-US" altLang="zh-TW" dirty="0" smtClean="0">
                <a:latin typeface="Consolas" panose="020B0609020204030204" pitchFamily="49" charset="0"/>
                <a:cs typeface="Consolas" panose="020B0609020204030204" pitchFamily="49" charset="0"/>
              </a:rPr>
              <a:t> a, </a:t>
            </a:r>
            <a:r>
              <a:rPr lang="en-US" altLang="zh-TW" dirty="0" err="1" smtClean="0">
                <a:latin typeface="Consolas" panose="020B0609020204030204" pitchFamily="49" charset="0"/>
                <a:cs typeface="Consolas" panose="020B0609020204030204" pitchFamily="49" charset="0"/>
              </a:rPr>
              <a:t>int</a:t>
            </a:r>
            <a:r>
              <a:rPr lang="en-US" altLang="zh-TW" dirty="0" smtClean="0">
                <a:latin typeface="Consolas" panose="020B0609020204030204" pitchFamily="49" charset="0"/>
                <a:cs typeface="Consolas" panose="020B0609020204030204" pitchFamily="49" charset="0"/>
              </a:rPr>
              <a:t> b){</a:t>
            </a:r>
          </a:p>
          <a:p>
            <a:pPr marL="457200" lvl="1" indent="0">
              <a:buNone/>
            </a:pPr>
            <a:r>
              <a:rPr lang="en-US" altLang="zh-TW" dirty="0" smtClean="0">
                <a:latin typeface="Consolas" panose="020B0609020204030204" pitchFamily="49" charset="0"/>
                <a:cs typeface="Consolas" panose="020B0609020204030204" pitchFamily="49" charset="0"/>
              </a:rPr>
              <a:t>  return </a:t>
            </a:r>
            <a:r>
              <a:rPr lang="en-US" altLang="zh-TW" dirty="0" err="1" smtClean="0">
                <a:latin typeface="Consolas" panose="020B0609020204030204" pitchFamily="49" charset="0"/>
                <a:cs typeface="Consolas" panose="020B0609020204030204" pitchFamily="49" charset="0"/>
              </a:rPr>
              <a:t>a+b</a:t>
            </a:r>
            <a:r>
              <a:rPr lang="en-US" altLang="zh-TW" dirty="0" smtClean="0">
                <a:latin typeface="Consolas" panose="020B0609020204030204" pitchFamily="49" charset="0"/>
                <a:cs typeface="Consolas" panose="020B0609020204030204" pitchFamily="49" charset="0"/>
              </a:rPr>
              <a:t>;</a:t>
            </a:r>
          </a:p>
          <a:p>
            <a:pPr marL="457200" lvl="1" indent="0">
              <a:buNone/>
            </a:pPr>
            <a:r>
              <a:rPr lang="en-US" altLang="zh-TW" dirty="0" smtClean="0">
                <a:latin typeface="Consolas" panose="020B0609020204030204" pitchFamily="49" charset="0"/>
                <a:cs typeface="Consolas" panose="020B0609020204030204" pitchFamily="49" charset="0"/>
              </a:rPr>
              <a:t>}</a:t>
            </a:r>
          </a:p>
          <a:p>
            <a:pPr lvl="1"/>
            <a:r>
              <a:rPr lang="en-US" altLang="zh-TW" dirty="0" smtClean="0">
                <a:ea typeface="Cambria Math" panose="02040503050406030204" pitchFamily="18" charset="0"/>
                <a:cs typeface="Consolas" panose="020B0609020204030204" pitchFamily="49" charset="0"/>
              </a:rPr>
              <a:t>You can call a function like </a:t>
            </a:r>
          </a:p>
          <a:p>
            <a:pPr marL="457200" lvl="1" indent="0">
              <a:buNone/>
            </a:pPr>
            <a:r>
              <a:rPr lang="en-US" altLang="zh-TW" dirty="0" err="1" smtClean="0">
                <a:latin typeface="Consolas" panose="020B0609020204030204" pitchFamily="49" charset="0"/>
                <a:cs typeface="Consolas" panose="020B0609020204030204" pitchFamily="49" charset="0"/>
              </a:rPr>
              <a:t>int</a:t>
            </a:r>
            <a:r>
              <a:rPr lang="en-US" altLang="zh-TW" dirty="0" smtClean="0">
                <a:latin typeface="Consolas" panose="020B0609020204030204" pitchFamily="49" charset="0"/>
                <a:cs typeface="Consolas" panose="020B0609020204030204" pitchFamily="49" charset="0"/>
              </a:rPr>
              <a:t> x;</a:t>
            </a:r>
          </a:p>
          <a:p>
            <a:pPr marL="457200" lvl="1" indent="0">
              <a:buNone/>
            </a:pPr>
            <a:r>
              <a:rPr lang="en-US" altLang="zh-TW" dirty="0" smtClean="0">
                <a:latin typeface="Consolas" panose="020B0609020204030204" pitchFamily="49" charset="0"/>
                <a:cs typeface="Consolas" panose="020B0609020204030204" pitchFamily="49" charset="0"/>
              </a:rPr>
              <a:t>x = Add(3,4);</a:t>
            </a:r>
          </a:p>
          <a:p>
            <a:pPr lvl="1"/>
            <a:r>
              <a:rPr lang="en-US" altLang="zh-TW" dirty="0" smtClean="0">
                <a:ea typeface="Cambria Math" panose="02040503050406030204" pitchFamily="18" charset="0"/>
                <a:cs typeface="Consolas" panose="020B0609020204030204" pitchFamily="49" charset="0"/>
              </a:rPr>
              <a:t>Can we modify the input variable?</a:t>
            </a:r>
          </a:p>
          <a:p>
            <a:pPr lvl="1"/>
            <a:r>
              <a:rPr lang="en-US" altLang="zh-TW" dirty="0" smtClean="0">
                <a:ea typeface="Cambria Math" panose="02040503050406030204" pitchFamily="18" charset="0"/>
                <a:cs typeface="Consolas" panose="020B0609020204030204" pitchFamily="49" charset="0"/>
              </a:rPr>
              <a:t>C has many built-in functions</a:t>
            </a:r>
            <a:r>
              <a:rPr lang="en-US" altLang="zh-TW" dirty="0" smtClean="0">
                <a:cs typeface="Consolas" panose="020B0609020204030204" pitchFamily="49" charset="0"/>
              </a:rPr>
              <a:t>. How to call them?</a:t>
            </a:r>
          </a:p>
        </p:txBody>
      </p:sp>
    </p:spTree>
    <p:extLst>
      <p:ext uri="{BB962C8B-B14F-4D97-AF65-F5344CB8AC3E}">
        <p14:creationId xmlns:p14="http://schemas.microsoft.com/office/powerpoint/2010/main" val="119245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Basic C Programming</a:t>
            </a:r>
            <a:endParaRPr lang="zh-TW" altLang="en-US" dirty="0"/>
          </a:p>
        </p:txBody>
      </p:sp>
      <p:sp>
        <p:nvSpPr>
          <p:cNvPr id="3" name="內容版面配置區 2"/>
          <p:cNvSpPr>
            <a:spLocks noGrp="1"/>
          </p:cNvSpPr>
          <p:nvPr>
            <p:ph idx="1"/>
          </p:nvPr>
        </p:nvSpPr>
        <p:spPr/>
        <p:txBody>
          <a:bodyPr/>
          <a:lstStyle/>
          <a:p>
            <a:r>
              <a:rPr lang="en-US" altLang="zh-TW" dirty="0" smtClean="0"/>
              <a:t>To call </a:t>
            </a:r>
            <a:r>
              <a:rPr lang="en-US" altLang="zh-TW" dirty="0"/>
              <a:t>a function, say </a:t>
            </a:r>
            <a:r>
              <a:rPr lang="en-US" altLang="zh-TW" dirty="0">
                <a:latin typeface="Consolas" panose="020B0609020204030204" pitchFamily="49" charset="0"/>
                <a:cs typeface="Consolas" panose="020B0609020204030204" pitchFamily="49" charset="0"/>
              </a:rPr>
              <a:t>double </a:t>
            </a:r>
            <a:r>
              <a:rPr lang="en-US" altLang="zh-TW" dirty="0" smtClean="0">
                <a:latin typeface="Consolas" panose="020B0609020204030204" pitchFamily="49" charset="0"/>
                <a:cs typeface="Consolas" panose="020B0609020204030204" pitchFamily="49" charset="0"/>
              </a:rPr>
              <a:t>x = log(30.1);</a:t>
            </a:r>
          </a:p>
          <a:p>
            <a:r>
              <a:rPr lang="en-US" altLang="zh-TW" dirty="0" smtClean="0">
                <a:ea typeface="Cambria Math" panose="02040503050406030204" pitchFamily="18" charset="0"/>
                <a:cs typeface="Consolas" panose="020B0609020204030204" pitchFamily="49" charset="0"/>
              </a:rPr>
              <a:t>The computer needs to know: </a:t>
            </a:r>
          </a:p>
          <a:p>
            <a:pPr marL="514350" indent="-514350">
              <a:buFont typeface="+mj-lt"/>
              <a:buAutoNum type="arabicPeriod"/>
            </a:pPr>
            <a:r>
              <a:rPr lang="en-US" altLang="zh-TW" dirty="0" smtClean="0">
                <a:ea typeface="Cambria Math" panose="02040503050406030204" pitchFamily="18" charset="0"/>
                <a:cs typeface="Consolas" panose="020B0609020204030204" pitchFamily="49" charset="0"/>
              </a:rPr>
              <a:t>Does </a:t>
            </a:r>
            <a:r>
              <a:rPr lang="en-US" altLang="zh-TW" dirty="0" smtClean="0">
                <a:latin typeface="Consolas" panose="020B0609020204030204" pitchFamily="49" charset="0"/>
                <a:cs typeface="Consolas" panose="020B0609020204030204" pitchFamily="49" charset="0"/>
              </a:rPr>
              <a:t>double log(double)</a:t>
            </a:r>
            <a:r>
              <a:rPr lang="en-US" altLang="zh-TW" dirty="0" smtClean="0">
                <a:ea typeface="Cambria Math" panose="02040503050406030204" pitchFamily="18" charset="0"/>
                <a:cs typeface="Consolas" panose="020B0609020204030204" pitchFamily="49" charset="0"/>
              </a:rPr>
              <a:t> exist?</a:t>
            </a:r>
          </a:p>
          <a:p>
            <a:pPr marL="514350" indent="-514350">
              <a:buFont typeface="+mj-lt"/>
              <a:buAutoNum type="arabicPeriod"/>
            </a:pPr>
            <a:r>
              <a:rPr lang="en-US" altLang="zh-TW" dirty="0" smtClean="0">
                <a:ea typeface="Cambria Math" panose="02040503050406030204" pitchFamily="18" charset="0"/>
                <a:cs typeface="Consolas" panose="020B0609020204030204" pitchFamily="49" charset="0"/>
              </a:rPr>
              <a:t>How to implement </a:t>
            </a:r>
            <a:r>
              <a:rPr lang="en-US" altLang="zh-TW" dirty="0" smtClean="0">
                <a:latin typeface="Consolas" panose="020B0609020204030204" pitchFamily="49" charset="0"/>
                <a:cs typeface="Consolas" panose="020B0609020204030204" pitchFamily="49" charset="0"/>
              </a:rPr>
              <a:t>log?</a:t>
            </a:r>
            <a:endParaRPr lang="zh-TW" altLang="en-US" dirty="0">
              <a:cs typeface="Consolas" panose="020B0609020204030204" pitchFamily="49" charset="0"/>
            </a:endParaRPr>
          </a:p>
        </p:txBody>
      </p:sp>
    </p:spTree>
    <p:extLst>
      <p:ext uri="{BB962C8B-B14F-4D97-AF65-F5344CB8AC3E}">
        <p14:creationId xmlns:p14="http://schemas.microsoft.com/office/powerpoint/2010/main" val="246251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Basic C Programming</a:t>
            </a:r>
            <a:endParaRPr lang="zh-TW" altLang="en-US" dirty="0"/>
          </a:p>
        </p:txBody>
      </p:sp>
      <p:sp>
        <p:nvSpPr>
          <p:cNvPr id="3" name="內容版面配置區 2"/>
          <p:cNvSpPr>
            <a:spLocks noGrp="1"/>
          </p:cNvSpPr>
          <p:nvPr>
            <p:ph idx="1"/>
          </p:nvPr>
        </p:nvSpPr>
        <p:spPr>
          <a:xfrm>
            <a:off x="628650" y="1825625"/>
            <a:ext cx="8199664" cy="4351338"/>
          </a:xfrm>
        </p:spPr>
        <p:txBody>
          <a:bodyPr>
            <a:normAutofit lnSpcReduction="10000"/>
          </a:bodyPr>
          <a:lstStyle/>
          <a:p>
            <a:r>
              <a:rPr lang="en-US" altLang="zh-TW" dirty="0">
                <a:ea typeface="Cambria Math" panose="02040503050406030204" pitchFamily="18" charset="0"/>
                <a:cs typeface="Consolas" panose="020B0609020204030204" pitchFamily="49" charset="0"/>
              </a:rPr>
              <a:t>Does </a:t>
            </a:r>
            <a:r>
              <a:rPr lang="en-US" altLang="zh-TW" dirty="0">
                <a:latin typeface="Consolas" panose="020B0609020204030204" pitchFamily="49" charset="0"/>
                <a:cs typeface="Consolas" panose="020B0609020204030204" pitchFamily="49" charset="0"/>
              </a:rPr>
              <a:t>double </a:t>
            </a:r>
            <a:r>
              <a:rPr lang="en-US" altLang="zh-TW" dirty="0" smtClean="0">
                <a:latin typeface="Consolas" panose="020B0609020204030204" pitchFamily="49" charset="0"/>
                <a:cs typeface="Consolas" panose="020B0609020204030204" pitchFamily="49" charset="0"/>
              </a:rPr>
              <a:t>log(double</a:t>
            </a:r>
            <a:r>
              <a:rPr lang="en-US" altLang="zh-TW" dirty="0">
                <a:latin typeface="Consolas" panose="020B0609020204030204" pitchFamily="49" charset="0"/>
                <a:cs typeface="Consolas" panose="020B0609020204030204" pitchFamily="49" charset="0"/>
              </a:rPr>
              <a:t>)</a:t>
            </a:r>
            <a:r>
              <a:rPr lang="en-US" altLang="zh-TW" dirty="0">
                <a:ea typeface="Cambria Math" panose="02040503050406030204" pitchFamily="18" charset="0"/>
                <a:cs typeface="Consolas" panose="020B0609020204030204" pitchFamily="49" charset="0"/>
              </a:rPr>
              <a:t> exist?</a:t>
            </a:r>
          </a:p>
          <a:p>
            <a:r>
              <a:rPr lang="en-US" altLang="zh-TW" dirty="0" smtClean="0"/>
              <a:t>In the code, you need to specify the file that contains the declaration of </a:t>
            </a:r>
            <a:r>
              <a:rPr lang="en-US" altLang="zh-TW" dirty="0">
                <a:latin typeface="Consolas" panose="020B0609020204030204" pitchFamily="49" charset="0"/>
                <a:cs typeface="Consolas" panose="020B0609020204030204" pitchFamily="49" charset="0"/>
              </a:rPr>
              <a:t>double </a:t>
            </a:r>
            <a:r>
              <a:rPr lang="en-US" altLang="zh-TW" dirty="0" smtClean="0">
                <a:latin typeface="Consolas" panose="020B0609020204030204" pitchFamily="49" charset="0"/>
                <a:cs typeface="Consolas" panose="020B0609020204030204" pitchFamily="49" charset="0"/>
              </a:rPr>
              <a:t>log(double)</a:t>
            </a:r>
          </a:p>
          <a:p>
            <a:r>
              <a:rPr lang="en-US" altLang="zh-TW" dirty="0" smtClean="0">
                <a:ea typeface="Cambria Math" panose="02040503050406030204" pitchFamily="18" charset="0"/>
                <a:cs typeface="Consolas" panose="020B0609020204030204" pitchFamily="49" charset="0"/>
              </a:rPr>
              <a:t>This type of files, which contains function declaration, is called </a:t>
            </a:r>
            <a:r>
              <a:rPr lang="en-US" altLang="zh-TW" b="1" dirty="0" smtClean="0">
                <a:ea typeface="Cambria Math" panose="02040503050406030204" pitchFamily="18" charset="0"/>
                <a:cs typeface="Consolas" panose="020B0609020204030204" pitchFamily="49" charset="0"/>
              </a:rPr>
              <a:t>header file</a:t>
            </a:r>
          </a:p>
          <a:p>
            <a:r>
              <a:rPr lang="en-US" altLang="zh-TW" dirty="0" smtClean="0">
                <a:ea typeface="Cambria Math" panose="02040503050406030204" pitchFamily="18" charset="0"/>
                <a:cs typeface="Consolas" panose="020B0609020204030204" pitchFamily="49" charset="0"/>
              </a:rPr>
              <a:t>For example, </a:t>
            </a:r>
            <a:r>
              <a:rPr lang="en-US" altLang="zh-TW" dirty="0" smtClean="0">
                <a:latin typeface="Consolas" panose="020B0609020204030204" pitchFamily="49" charset="0"/>
                <a:cs typeface="Consolas" panose="020B0609020204030204" pitchFamily="49" charset="0"/>
              </a:rPr>
              <a:t>double </a:t>
            </a:r>
            <a:r>
              <a:rPr lang="en-US" altLang="zh-TW" dirty="0">
                <a:latin typeface="Consolas" panose="020B0609020204030204" pitchFamily="49" charset="0"/>
                <a:cs typeface="Consolas" panose="020B0609020204030204" pitchFamily="49" charset="0"/>
              </a:rPr>
              <a:t>log2(double</a:t>
            </a:r>
            <a:r>
              <a:rPr lang="en-US" altLang="zh-TW" dirty="0" smtClean="0">
                <a:latin typeface="Consolas" panose="020B0609020204030204" pitchFamily="49" charset="0"/>
                <a:cs typeface="Consolas" panose="020B0609020204030204" pitchFamily="49" charset="0"/>
              </a:rPr>
              <a:t>)</a:t>
            </a:r>
            <a:r>
              <a:rPr lang="en-US" altLang="zh-TW" dirty="0" smtClean="0">
                <a:ea typeface="Cambria Math" panose="02040503050406030204" pitchFamily="18" charset="0"/>
                <a:cs typeface="Consolas" panose="020B0609020204030204" pitchFamily="49" charset="0"/>
              </a:rPr>
              <a:t> is in </a:t>
            </a:r>
            <a:r>
              <a:rPr lang="en-US" altLang="zh-TW" dirty="0" err="1" smtClean="0">
                <a:ea typeface="Cambria Math" panose="02040503050406030204" pitchFamily="18" charset="0"/>
                <a:cs typeface="Consolas" panose="020B0609020204030204" pitchFamily="49" charset="0"/>
              </a:rPr>
              <a:t>math.h</a:t>
            </a:r>
            <a:endParaRPr lang="en-US" altLang="zh-TW" dirty="0" smtClean="0">
              <a:ea typeface="Cambria Math" panose="02040503050406030204" pitchFamily="18" charset="0"/>
              <a:cs typeface="Consolas" panose="020B0609020204030204" pitchFamily="49" charset="0"/>
            </a:endParaRPr>
          </a:p>
          <a:p>
            <a:r>
              <a:rPr lang="en-US" altLang="zh-TW" dirty="0" smtClean="0">
                <a:latin typeface="Consolas" panose="020B0609020204030204" pitchFamily="49" charset="0"/>
                <a:ea typeface="Cambria Math" panose="02040503050406030204" pitchFamily="18" charset="0"/>
                <a:cs typeface="Consolas" panose="020B0609020204030204" pitchFamily="49" charset="0"/>
              </a:rPr>
              <a:t>#include&lt;</a:t>
            </a:r>
            <a:r>
              <a:rPr lang="en-US" altLang="zh-TW" dirty="0" err="1" smtClean="0">
                <a:latin typeface="Consolas" panose="020B0609020204030204" pitchFamily="49" charset="0"/>
                <a:ea typeface="Cambria Math" panose="02040503050406030204" pitchFamily="18" charset="0"/>
                <a:cs typeface="Consolas" panose="020B0609020204030204" pitchFamily="49" charset="0"/>
              </a:rPr>
              <a:t>math.h</a:t>
            </a:r>
            <a:r>
              <a:rPr lang="en-US" altLang="zh-TW" dirty="0" smtClean="0">
                <a:latin typeface="Consolas" panose="020B0609020204030204" pitchFamily="49" charset="0"/>
                <a:ea typeface="Cambria Math" panose="02040503050406030204" pitchFamily="18" charset="0"/>
                <a:cs typeface="Consolas" panose="020B0609020204030204" pitchFamily="49" charset="0"/>
              </a:rPr>
              <a:t>&gt;</a:t>
            </a:r>
          </a:p>
          <a:p>
            <a:r>
              <a:rPr lang="en-US" altLang="zh-TW" dirty="0" smtClean="0">
                <a:latin typeface="Consolas" panose="020B0609020204030204" pitchFamily="49" charset="0"/>
                <a:ea typeface="Cambria Math" panose="02040503050406030204" pitchFamily="18" charset="0"/>
                <a:cs typeface="Consolas" panose="020B0609020204030204" pitchFamily="49" charset="0"/>
              </a:rPr>
              <a:t>#include</a:t>
            </a:r>
            <a:r>
              <a:rPr lang="en-US" altLang="zh-TW" dirty="0" smtClean="0">
                <a:ea typeface="Cambria Math" panose="02040503050406030204" pitchFamily="18" charset="0"/>
                <a:cs typeface="Consolas" panose="020B0609020204030204" pitchFamily="49" charset="0"/>
              </a:rPr>
              <a:t> simply copy-paste the file</a:t>
            </a:r>
          </a:p>
          <a:p>
            <a:r>
              <a:rPr lang="en-US" altLang="zh-TW" dirty="0" smtClean="0">
                <a:ea typeface="Cambria Math" panose="02040503050406030204" pitchFamily="18" charset="0"/>
                <a:cs typeface="Consolas" panose="020B0609020204030204" pitchFamily="49" charset="0"/>
              </a:rPr>
              <a:t>Once you include the file, the computer will find the implementation automatically</a:t>
            </a:r>
          </a:p>
          <a:p>
            <a:endParaRPr lang="zh-TW" altLang="en-US" dirty="0">
              <a:cs typeface="Consolas" panose="020B0609020204030204" pitchFamily="49" charset="0"/>
            </a:endParaRPr>
          </a:p>
        </p:txBody>
      </p:sp>
    </p:spTree>
    <p:extLst>
      <p:ext uri="{BB962C8B-B14F-4D97-AF65-F5344CB8AC3E}">
        <p14:creationId xmlns:p14="http://schemas.microsoft.com/office/powerpoint/2010/main" val="143188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Basic C Programming</a:t>
            </a:r>
            <a:endParaRPr lang="zh-TW" altLang="en-US" dirty="0"/>
          </a:p>
        </p:txBody>
      </p:sp>
      <p:sp>
        <p:nvSpPr>
          <p:cNvPr id="3" name="內容版面配置區 2"/>
          <p:cNvSpPr>
            <a:spLocks noGrp="1"/>
          </p:cNvSpPr>
          <p:nvPr>
            <p:ph idx="1"/>
          </p:nvPr>
        </p:nvSpPr>
        <p:spPr>
          <a:xfrm>
            <a:off x="522514" y="1825625"/>
            <a:ext cx="8621485" cy="4351338"/>
          </a:xfrm>
        </p:spPr>
        <p:txBody>
          <a:bodyPr/>
          <a:lstStyle/>
          <a:p>
            <a:r>
              <a:rPr lang="en-US" altLang="zh-TW" dirty="0" smtClean="0"/>
              <a:t>The collection of built-in functions in C is called </a:t>
            </a:r>
            <a:br>
              <a:rPr lang="en-US" altLang="zh-TW" dirty="0" smtClean="0"/>
            </a:br>
            <a:r>
              <a:rPr lang="en-US" altLang="zh-TW" dirty="0" smtClean="0"/>
              <a:t>C standard library</a:t>
            </a:r>
          </a:p>
          <a:p>
            <a:r>
              <a:rPr lang="en-US" altLang="zh-TW" dirty="0" smtClean="0"/>
              <a:t>You can also create your own library</a:t>
            </a:r>
          </a:p>
          <a:p>
            <a:pPr lvl="1"/>
            <a:r>
              <a:rPr lang="en-US" altLang="zh-TW" dirty="0" smtClean="0"/>
              <a:t>Create header file, e.g., </a:t>
            </a:r>
            <a:r>
              <a:rPr lang="en-US" altLang="zh-TW" dirty="0" err="1" smtClean="0">
                <a:latin typeface="Consolas" panose="020B0609020204030204" pitchFamily="49" charset="0"/>
                <a:cs typeface="Consolas" panose="020B0609020204030204" pitchFamily="49" charset="0"/>
              </a:rPr>
              <a:t>lib.h</a:t>
            </a:r>
            <a:endParaRPr lang="en-US" altLang="zh-TW" dirty="0" smtClean="0">
              <a:latin typeface="Consolas" panose="020B0609020204030204" pitchFamily="49" charset="0"/>
              <a:cs typeface="Consolas" panose="020B0609020204030204" pitchFamily="49" charset="0"/>
            </a:endParaRPr>
          </a:p>
          <a:p>
            <a:pPr lvl="1"/>
            <a:r>
              <a:rPr lang="en-US" altLang="zh-TW" dirty="0" smtClean="0"/>
              <a:t>Create implementation file, e.g., </a:t>
            </a:r>
            <a:r>
              <a:rPr lang="en-US" altLang="zh-TW" dirty="0" err="1" smtClean="0">
                <a:latin typeface="Consolas" panose="020B0609020204030204" pitchFamily="49" charset="0"/>
                <a:cs typeface="Consolas" panose="020B0609020204030204" pitchFamily="49" charset="0"/>
              </a:rPr>
              <a:t>libImplmentation.c</a:t>
            </a:r>
            <a:endParaRPr lang="en-US" altLang="zh-TW" dirty="0"/>
          </a:p>
          <a:p>
            <a:pPr lvl="1"/>
            <a:r>
              <a:rPr lang="en-US" altLang="zh-TW" dirty="0" smtClean="0"/>
              <a:t>Say </a:t>
            </a:r>
            <a:r>
              <a:rPr lang="en-US" altLang="zh-TW" dirty="0" err="1" smtClean="0"/>
              <a:t>a.c</a:t>
            </a:r>
            <a:r>
              <a:rPr lang="en-US" altLang="zh-TW" dirty="0" smtClean="0"/>
              <a:t> calls a function declared in </a:t>
            </a:r>
            <a:r>
              <a:rPr lang="en-US" altLang="zh-TW" dirty="0" err="1" smtClean="0">
                <a:latin typeface="Consolas" panose="020B0609020204030204" pitchFamily="49" charset="0"/>
                <a:cs typeface="Consolas" panose="020B0609020204030204" pitchFamily="49" charset="0"/>
              </a:rPr>
              <a:t>lib.h</a:t>
            </a:r>
            <a:r>
              <a:rPr lang="en-US" altLang="zh-TW" dirty="0" smtClean="0"/>
              <a:t> </a:t>
            </a:r>
          </a:p>
          <a:p>
            <a:pPr lvl="1"/>
            <a:r>
              <a:rPr lang="en-US" altLang="zh-TW" dirty="0" smtClean="0">
                <a:ea typeface="Cambria Math" panose="02040503050406030204" pitchFamily="18" charset="0"/>
                <a:cs typeface="Consolas" panose="020B0609020204030204" pitchFamily="49" charset="0"/>
              </a:rPr>
              <a:t>In</a:t>
            </a:r>
            <a:r>
              <a:rPr lang="en-US" altLang="zh-TW" dirty="0"/>
              <a:t> </a:t>
            </a:r>
            <a:r>
              <a:rPr lang="en-US" altLang="zh-TW" dirty="0" err="1" smtClean="0"/>
              <a:t>a.c</a:t>
            </a:r>
            <a:r>
              <a:rPr lang="en-US" altLang="zh-TW" dirty="0" smtClean="0"/>
              <a:t>,</a:t>
            </a:r>
            <a:r>
              <a:rPr lang="en-US" altLang="zh-TW" dirty="0" smtClean="0">
                <a:latin typeface="Consolas" panose="020B0609020204030204" pitchFamily="49" charset="0"/>
                <a:cs typeface="Consolas" panose="020B0609020204030204" pitchFamily="49" charset="0"/>
              </a:rPr>
              <a:t> #include “</a:t>
            </a:r>
            <a:r>
              <a:rPr lang="en-US" altLang="zh-TW" dirty="0" err="1" smtClean="0">
                <a:latin typeface="Consolas" panose="020B0609020204030204" pitchFamily="49" charset="0"/>
                <a:cs typeface="Consolas" panose="020B0609020204030204" pitchFamily="49" charset="0"/>
              </a:rPr>
              <a:t>lib.h</a:t>
            </a:r>
            <a:r>
              <a:rPr lang="en-US" altLang="zh-TW" dirty="0" smtClean="0">
                <a:latin typeface="Consolas" panose="020B0609020204030204" pitchFamily="49" charset="0"/>
                <a:cs typeface="Consolas" panose="020B0609020204030204" pitchFamily="49" charset="0"/>
              </a:rPr>
              <a:t>”</a:t>
            </a:r>
          </a:p>
          <a:p>
            <a:pPr lvl="1"/>
            <a:r>
              <a:rPr lang="en-US" altLang="zh-TW" dirty="0" smtClean="0">
                <a:ea typeface="Cambria Math" panose="02040503050406030204" pitchFamily="18" charset="0"/>
                <a:cs typeface="Consolas" panose="020B0609020204030204" pitchFamily="49" charset="0"/>
              </a:rPr>
              <a:t>Tell the compiler where </a:t>
            </a:r>
            <a:r>
              <a:rPr lang="en-US" altLang="zh-TW" dirty="0" err="1" smtClean="0">
                <a:latin typeface="Consolas" panose="020B0609020204030204" pitchFamily="49" charset="0"/>
                <a:cs typeface="Consolas" panose="020B0609020204030204" pitchFamily="49" charset="0"/>
              </a:rPr>
              <a:t>lib</a:t>
            </a:r>
            <a:r>
              <a:rPr lang="en-US" altLang="zh-TW" dirty="0" err="1">
                <a:latin typeface="Consolas" panose="020B0609020204030204" pitchFamily="49" charset="0"/>
                <a:cs typeface="Consolas" panose="020B0609020204030204" pitchFamily="49" charset="0"/>
              </a:rPr>
              <a:t>Implmentation</a:t>
            </a:r>
            <a:r>
              <a:rPr lang="en-US" altLang="zh-TW" dirty="0" err="1" smtClean="0">
                <a:latin typeface="Consolas" panose="020B0609020204030204" pitchFamily="49" charset="0"/>
                <a:cs typeface="Consolas" panose="020B0609020204030204" pitchFamily="49" charset="0"/>
              </a:rPr>
              <a:t>.c</a:t>
            </a:r>
            <a:r>
              <a:rPr lang="en-US" altLang="zh-TW" dirty="0" smtClean="0">
                <a:latin typeface="Consolas" panose="020B0609020204030204" pitchFamily="49" charset="0"/>
                <a:cs typeface="Consolas" panose="020B0609020204030204" pitchFamily="49" charset="0"/>
              </a:rPr>
              <a:t> </a:t>
            </a:r>
            <a:r>
              <a:rPr lang="en-US" altLang="zh-TW" dirty="0" err="1" smtClean="0">
                <a:latin typeface="Consolas" panose="020B0609020204030204" pitchFamily="49" charset="0"/>
                <a:cs typeface="Consolas" panose="020B0609020204030204" pitchFamily="49" charset="0"/>
              </a:rPr>
              <a:t>lib.h</a:t>
            </a:r>
            <a:r>
              <a:rPr lang="en-US" altLang="zh-TW" dirty="0" smtClean="0">
                <a:ea typeface="Cambria Math" panose="02040503050406030204" pitchFamily="18" charset="0"/>
                <a:cs typeface="Consolas" panose="020B0609020204030204" pitchFamily="49" charset="0"/>
              </a:rPr>
              <a:t> are</a:t>
            </a:r>
          </a:p>
        </p:txBody>
      </p:sp>
    </p:spTree>
    <p:extLst>
      <p:ext uri="{BB962C8B-B14F-4D97-AF65-F5344CB8AC3E}">
        <p14:creationId xmlns:p14="http://schemas.microsoft.com/office/powerpoint/2010/main" val="112294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Basic C Programming</a:t>
            </a:r>
            <a:endParaRPr lang="zh-TW" altLang="en-US" dirty="0"/>
          </a:p>
        </p:txBody>
      </p:sp>
      <p:sp>
        <p:nvSpPr>
          <p:cNvPr id="3" name="內容版面配置區 2"/>
          <p:cNvSpPr>
            <a:spLocks noGrp="1"/>
          </p:cNvSpPr>
          <p:nvPr>
            <p:ph idx="1"/>
          </p:nvPr>
        </p:nvSpPr>
        <p:spPr>
          <a:xfrm>
            <a:off x="628650" y="1825625"/>
            <a:ext cx="8286750" cy="4351338"/>
          </a:xfrm>
        </p:spPr>
        <p:txBody>
          <a:bodyPr/>
          <a:lstStyle/>
          <a:p>
            <a:r>
              <a:rPr lang="en-US" altLang="zh-TW" dirty="0" smtClean="0"/>
              <a:t>Flow control</a:t>
            </a:r>
          </a:p>
          <a:p>
            <a:pPr lvl="1"/>
            <a:r>
              <a:rPr lang="en-US" altLang="zh-TW" dirty="0" smtClean="0"/>
              <a:t>if, else if, else</a:t>
            </a:r>
          </a:p>
          <a:p>
            <a:pPr lvl="1"/>
            <a:r>
              <a:rPr lang="en-US" altLang="zh-TW" dirty="0" smtClean="0"/>
              <a:t>while</a:t>
            </a:r>
          </a:p>
          <a:p>
            <a:pPr lvl="1"/>
            <a:r>
              <a:rPr lang="en-US" altLang="zh-TW" dirty="0" smtClean="0"/>
              <a:t>for</a:t>
            </a:r>
          </a:p>
          <a:p>
            <a:pPr lvl="1"/>
            <a:r>
              <a:rPr lang="en-US" altLang="zh-TW" dirty="0"/>
              <a:t>c</a:t>
            </a:r>
            <a:r>
              <a:rPr lang="en-US" altLang="zh-TW" dirty="0" smtClean="0"/>
              <a:t>ontinue</a:t>
            </a:r>
          </a:p>
          <a:p>
            <a:pPr lvl="1"/>
            <a:r>
              <a:rPr lang="en-US" altLang="zh-TW" dirty="0" smtClean="0"/>
              <a:t>break</a:t>
            </a:r>
          </a:p>
          <a:p>
            <a:r>
              <a:rPr lang="en-US" altLang="zh-TW" dirty="0" smtClean="0"/>
              <a:t>Scope of variables</a:t>
            </a:r>
          </a:p>
          <a:p>
            <a:r>
              <a:rPr lang="en-US" altLang="zh-TW" dirty="0" smtClean="0"/>
              <a:t>Example: find next prime, find next perfect number, calculate pi</a:t>
            </a:r>
          </a:p>
          <a:p>
            <a:pPr marL="457200" lvl="1" indent="0">
              <a:buNone/>
            </a:pPr>
            <a:endParaRPr lang="en-US" altLang="zh-TW" dirty="0" smtClean="0"/>
          </a:p>
          <a:p>
            <a:pPr lvl="1"/>
            <a:endParaRPr lang="zh-TW" altLang="en-US" dirty="0"/>
          </a:p>
        </p:txBody>
      </p:sp>
    </p:spTree>
    <p:extLst>
      <p:ext uri="{BB962C8B-B14F-4D97-AF65-F5344CB8AC3E}">
        <p14:creationId xmlns:p14="http://schemas.microsoft.com/office/powerpoint/2010/main" val="155117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Basic C Programming</a:t>
            </a:r>
            <a:endParaRPr lang="zh-TW" altLang="en-US" dirty="0"/>
          </a:p>
        </p:txBody>
      </p:sp>
      <p:sp>
        <p:nvSpPr>
          <p:cNvPr id="3" name="內容版面配置區 2"/>
          <p:cNvSpPr>
            <a:spLocks noGrp="1"/>
          </p:cNvSpPr>
          <p:nvPr>
            <p:ph idx="1"/>
          </p:nvPr>
        </p:nvSpPr>
        <p:spPr/>
        <p:txBody>
          <a:bodyPr/>
          <a:lstStyle/>
          <a:p>
            <a:r>
              <a:rPr lang="en-US" altLang="zh-TW" dirty="0" smtClean="0"/>
              <a:t>==, &gt;=, &lt;=, !=, &gt;, &lt;</a:t>
            </a:r>
          </a:p>
          <a:p>
            <a:r>
              <a:rPr lang="en-US" altLang="zh-TW" dirty="0" smtClean="0"/>
              <a:t>&amp;&amp;, ||, !</a:t>
            </a:r>
          </a:p>
          <a:p>
            <a:r>
              <a:rPr lang="en-US" altLang="zh-TW" dirty="0" smtClean="0"/>
              <a:t>Variables </a:t>
            </a:r>
            <a:r>
              <a:rPr lang="en-US" altLang="zh-TW" dirty="0"/>
              <a:t>to store true or </a:t>
            </a:r>
            <a:r>
              <a:rPr lang="en-US" altLang="zh-TW" dirty="0" smtClean="0"/>
              <a:t>false</a:t>
            </a:r>
          </a:p>
          <a:p>
            <a:pPr lvl="1"/>
            <a:r>
              <a:rPr lang="en-US" altLang="zh-TW" dirty="0" smtClean="0"/>
              <a:t>If the value is equal to 0, it is false</a:t>
            </a:r>
          </a:p>
          <a:p>
            <a:pPr lvl="1"/>
            <a:r>
              <a:rPr lang="en-US" altLang="zh-TW" dirty="0" smtClean="0"/>
              <a:t>Otherwise, it is true</a:t>
            </a:r>
            <a:endParaRPr lang="en-US" altLang="zh-TW" dirty="0"/>
          </a:p>
          <a:p>
            <a:endParaRPr lang="zh-TW" altLang="en-US" dirty="0"/>
          </a:p>
        </p:txBody>
      </p:sp>
    </p:spTree>
    <p:extLst>
      <p:ext uri="{BB962C8B-B14F-4D97-AF65-F5344CB8AC3E}">
        <p14:creationId xmlns:p14="http://schemas.microsoft.com/office/powerpoint/2010/main" val="342383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Basic C Programming</a:t>
            </a:r>
            <a:endParaRPr lang="zh-TW" altLang="en-US" dirty="0"/>
          </a:p>
        </p:txBody>
      </p:sp>
      <p:sp>
        <p:nvSpPr>
          <p:cNvPr id="3" name="內容版面配置區 2"/>
          <p:cNvSpPr>
            <a:spLocks noGrp="1"/>
          </p:cNvSpPr>
          <p:nvPr>
            <p:ph idx="1"/>
          </p:nvPr>
        </p:nvSpPr>
        <p:spPr/>
        <p:txBody>
          <a:bodyPr>
            <a:normAutofit/>
          </a:bodyPr>
          <a:lstStyle/>
          <a:p>
            <a:r>
              <a:rPr lang="en-US" altLang="zh-TW" dirty="0" smtClean="0"/>
              <a:t>Structure</a:t>
            </a:r>
          </a:p>
          <a:p>
            <a:pPr lvl="1"/>
            <a:r>
              <a:rPr lang="en-US" altLang="zh-TW" dirty="0" smtClean="0"/>
              <a:t>Combine primitive data type into one data type</a:t>
            </a:r>
          </a:p>
          <a:p>
            <a:pPr lvl="1"/>
            <a:r>
              <a:rPr lang="en-US" altLang="zh-TW" dirty="0" smtClean="0"/>
              <a:t>For example, a circle specified by the coordinate of the center and radius</a:t>
            </a:r>
          </a:p>
          <a:p>
            <a:pPr lvl="1"/>
            <a:r>
              <a:rPr lang="en-US" altLang="zh-TW" dirty="0" err="1" smtClean="0"/>
              <a:t>typedef</a:t>
            </a:r>
            <a:endParaRPr lang="en-US" altLang="zh-TW" dirty="0" smtClean="0"/>
          </a:p>
          <a:p>
            <a:pPr lvl="1"/>
            <a:r>
              <a:rPr lang="en-US" altLang="zh-TW" dirty="0" smtClean="0"/>
              <a:t>Memory layout</a:t>
            </a:r>
          </a:p>
        </p:txBody>
      </p:sp>
    </p:spTree>
    <p:extLst>
      <p:ext uri="{BB962C8B-B14F-4D97-AF65-F5344CB8AC3E}">
        <p14:creationId xmlns:p14="http://schemas.microsoft.com/office/powerpoint/2010/main" val="327579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Basic C Programming</a:t>
            </a:r>
            <a:endParaRPr lang="zh-TW" altLang="en-US" dirty="0"/>
          </a:p>
        </p:txBody>
      </p:sp>
      <p:sp>
        <p:nvSpPr>
          <p:cNvPr id="3" name="內容版面配置區 2"/>
          <p:cNvSpPr>
            <a:spLocks noGrp="1"/>
          </p:cNvSpPr>
          <p:nvPr>
            <p:ph idx="1"/>
          </p:nvPr>
        </p:nvSpPr>
        <p:spPr/>
        <p:txBody>
          <a:bodyPr>
            <a:normAutofit/>
          </a:bodyPr>
          <a:lstStyle/>
          <a:p>
            <a:r>
              <a:rPr lang="en-US" altLang="zh-TW" dirty="0" smtClean="0"/>
              <a:t>Array</a:t>
            </a:r>
          </a:p>
          <a:p>
            <a:pPr lvl="1"/>
            <a:r>
              <a:rPr lang="en-US" altLang="zh-TW" dirty="0" smtClean="0"/>
              <a:t>Example: sum of an array</a:t>
            </a:r>
          </a:p>
          <a:p>
            <a:pPr lvl="1"/>
            <a:r>
              <a:rPr lang="en-US" altLang="zh-TW" dirty="0" smtClean="0"/>
              <a:t>Write codes to find out the address</a:t>
            </a:r>
          </a:p>
          <a:p>
            <a:pPr lvl="1"/>
            <a:r>
              <a:rPr lang="en-US" altLang="zh-TW" dirty="0" smtClean="0"/>
              <a:t>Can be multi-dimensional</a:t>
            </a:r>
          </a:p>
          <a:p>
            <a:pPr lvl="1"/>
            <a:r>
              <a:rPr lang="en-US" altLang="zh-TW" dirty="0"/>
              <a:t>Memory </a:t>
            </a:r>
            <a:r>
              <a:rPr lang="en-US" altLang="zh-TW" dirty="0" smtClean="0"/>
              <a:t>layout</a:t>
            </a:r>
          </a:p>
          <a:p>
            <a:pPr lvl="1"/>
            <a:r>
              <a:rPr lang="en-US" altLang="zh-TW" dirty="0" smtClean="0"/>
              <a:t>Index starts from 0</a:t>
            </a:r>
          </a:p>
          <a:p>
            <a:pPr lvl="1"/>
            <a:r>
              <a:rPr lang="en-US" altLang="zh-TW" dirty="0" err="1" smtClean="0">
                <a:latin typeface="Consolas" panose="020B0609020204030204" pitchFamily="49" charset="0"/>
                <a:cs typeface="Consolas" panose="020B0609020204030204" pitchFamily="49" charset="0"/>
              </a:rPr>
              <a:t>int</a:t>
            </a:r>
            <a:r>
              <a:rPr lang="en-US" altLang="zh-TW" dirty="0" smtClean="0">
                <a:latin typeface="Consolas" panose="020B0609020204030204" pitchFamily="49" charset="0"/>
                <a:cs typeface="Consolas" panose="020B0609020204030204" pitchFamily="49" charset="0"/>
              </a:rPr>
              <a:t> matrix[5][2];</a:t>
            </a:r>
          </a:p>
          <a:p>
            <a:pPr lvl="1"/>
            <a:r>
              <a:rPr lang="en-US" altLang="zh-TW" dirty="0" smtClean="0">
                <a:latin typeface="Consolas" panose="020B0609020204030204" pitchFamily="49" charset="0"/>
                <a:cs typeface="Consolas" panose="020B0609020204030204" pitchFamily="49" charset="0"/>
              </a:rPr>
              <a:t>matrix[3][1] = 6, matrix[5][1] = 10;</a:t>
            </a:r>
            <a:endParaRPr lang="en-US" altLang="zh-TW" dirty="0" smtClean="0">
              <a:ea typeface="Cambria Math" panose="02040503050406030204" pitchFamily="18" charset="0"/>
              <a:cs typeface="Consolas" panose="020B0609020204030204" pitchFamily="49" charset="0"/>
            </a:endParaRPr>
          </a:p>
          <a:p>
            <a:endParaRPr lang="zh-TW" altLang="en-US" dirty="0"/>
          </a:p>
        </p:txBody>
      </p:sp>
    </p:spTree>
    <p:extLst>
      <p:ext uri="{BB962C8B-B14F-4D97-AF65-F5344CB8AC3E}">
        <p14:creationId xmlns:p14="http://schemas.microsoft.com/office/powerpoint/2010/main" val="147115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Objectives</a:t>
            </a:r>
            <a:endParaRPr lang="zh-TW" altLang="en-US" dirty="0"/>
          </a:p>
        </p:txBody>
      </p:sp>
      <p:sp>
        <p:nvSpPr>
          <p:cNvPr id="3" name="內容版面配置區 2"/>
          <p:cNvSpPr>
            <a:spLocks noGrp="1"/>
          </p:cNvSpPr>
          <p:nvPr>
            <p:ph idx="1"/>
          </p:nvPr>
        </p:nvSpPr>
        <p:spPr/>
        <p:txBody>
          <a:bodyPr/>
          <a:lstStyle/>
          <a:p>
            <a:pPr marL="514350" indent="-514350">
              <a:buFont typeface="+mj-lt"/>
              <a:buAutoNum type="arabicPeriod"/>
            </a:pPr>
            <a:r>
              <a:rPr lang="en-US" altLang="zh-TW" dirty="0" smtClean="0"/>
              <a:t>How to implement data structures?</a:t>
            </a:r>
          </a:p>
          <a:p>
            <a:pPr marL="514350" indent="-514350">
              <a:buFont typeface="+mj-lt"/>
              <a:buAutoNum type="arabicPeriod"/>
            </a:pPr>
            <a:r>
              <a:rPr lang="en-US" altLang="zh-TW" dirty="0" smtClean="0"/>
              <a:t>How to analyze data structures?</a:t>
            </a:r>
          </a:p>
          <a:p>
            <a:pPr marL="514350" indent="-514350">
              <a:buFont typeface="+mj-lt"/>
              <a:buAutoNum type="arabicPeriod"/>
            </a:pPr>
            <a:r>
              <a:rPr lang="en-US" altLang="zh-TW" dirty="0" smtClean="0"/>
              <a:t>How to apply data structures?</a:t>
            </a:r>
          </a:p>
          <a:p>
            <a:pPr lvl="1"/>
            <a:r>
              <a:rPr lang="en-US" altLang="zh-TW" dirty="0" smtClean="0"/>
              <a:t>How to design algorithms (write code) with the help of data structures?</a:t>
            </a:r>
          </a:p>
          <a:p>
            <a:pPr marL="514350" indent="-514350">
              <a:buFont typeface="+mj-lt"/>
              <a:buAutoNum type="arabicPeriod"/>
            </a:pPr>
            <a:r>
              <a:rPr lang="en-US" altLang="zh-TW" dirty="0" smtClean="0"/>
              <a:t>How to analyze algorithms?</a:t>
            </a:r>
            <a:endParaRPr lang="zh-TW" altLang="en-US" dirty="0"/>
          </a:p>
        </p:txBody>
      </p:sp>
    </p:spTree>
    <p:extLst>
      <p:ext uri="{BB962C8B-B14F-4D97-AF65-F5344CB8AC3E}">
        <p14:creationId xmlns:p14="http://schemas.microsoft.com/office/powerpoint/2010/main" val="9066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Basic C Programming</a:t>
            </a:r>
            <a:endParaRPr lang="zh-TW" altLang="en-US" dirty="0"/>
          </a:p>
        </p:txBody>
      </p:sp>
      <p:sp>
        <p:nvSpPr>
          <p:cNvPr id="3" name="內容版面配置區 2"/>
          <p:cNvSpPr>
            <a:spLocks noGrp="1"/>
          </p:cNvSpPr>
          <p:nvPr>
            <p:ph idx="1"/>
          </p:nvPr>
        </p:nvSpPr>
        <p:spPr/>
        <p:txBody>
          <a:bodyPr/>
          <a:lstStyle/>
          <a:p>
            <a:r>
              <a:rPr lang="en-US" altLang="zh-TW" dirty="0" smtClean="0"/>
              <a:t>String</a:t>
            </a:r>
          </a:p>
          <a:p>
            <a:r>
              <a:rPr lang="en-US" altLang="zh-TW" dirty="0" smtClean="0">
                <a:ea typeface="Cambria Math" panose="02040503050406030204" pitchFamily="18" charset="0"/>
                <a:cs typeface="Consolas" panose="020B0609020204030204" pitchFamily="49" charset="0"/>
              </a:rPr>
              <a:t>Array </a:t>
            </a:r>
            <a:r>
              <a:rPr lang="en-US" altLang="zh-TW" dirty="0">
                <a:ea typeface="Cambria Math" panose="02040503050406030204" pitchFamily="18" charset="0"/>
                <a:cs typeface="Consolas" panose="020B0609020204030204" pitchFamily="49" charset="0"/>
              </a:rPr>
              <a:t>of characters. End with ‘\0’.</a:t>
            </a:r>
          </a:p>
          <a:p>
            <a:r>
              <a:rPr lang="en-US" altLang="zh-TW" dirty="0" smtClean="0"/>
              <a:t>Length of a string</a:t>
            </a:r>
          </a:p>
          <a:p>
            <a:r>
              <a:rPr lang="en-US" altLang="zh-TW" dirty="0" smtClean="0"/>
              <a:t>String copy</a:t>
            </a:r>
          </a:p>
          <a:p>
            <a:r>
              <a:rPr lang="en-US" altLang="zh-TW" dirty="0" smtClean="0"/>
              <a:t>String concatenation</a:t>
            </a:r>
          </a:p>
          <a:p>
            <a:r>
              <a:rPr lang="en-US" altLang="zh-TW" dirty="0" smtClean="0"/>
              <a:t>String comparison</a:t>
            </a:r>
          </a:p>
          <a:p>
            <a:r>
              <a:rPr lang="en-US" altLang="zh-TW" dirty="0" err="1" smtClean="0"/>
              <a:t>Const</a:t>
            </a:r>
            <a:endParaRPr lang="en-US" altLang="zh-TW" dirty="0" smtClean="0"/>
          </a:p>
          <a:p>
            <a:r>
              <a:rPr lang="en-US" altLang="zh-TW" dirty="0" smtClean="0"/>
              <a:t>char* vs. char []</a:t>
            </a:r>
          </a:p>
          <a:p>
            <a:endParaRPr lang="zh-TW" altLang="en-US" dirty="0"/>
          </a:p>
        </p:txBody>
      </p:sp>
    </p:spTree>
    <p:extLst>
      <p:ext uri="{BB962C8B-B14F-4D97-AF65-F5344CB8AC3E}">
        <p14:creationId xmlns:p14="http://schemas.microsoft.com/office/powerpoint/2010/main" val="2008618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Tips to Write Code</a:t>
            </a:r>
            <a:endParaRPr lang="zh-TW" altLang="en-US" dirty="0"/>
          </a:p>
        </p:txBody>
      </p:sp>
      <p:sp>
        <p:nvSpPr>
          <p:cNvPr id="3" name="內容版面配置區 2"/>
          <p:cNvSpPr>
            <a:spLocks noGrp="1"/>
          </p:cNvSpPr>
          <p:nvPr>
            <p:ph idx="1"/>
          </p:nvPr>
        </p:nvSpPr>
        <p:spPr>
          <a:xfrm>
            <a:off x="628649" y="1825624"/>
            <a:ext cx="8377327" cy="4497537"/>
          </a:xfrm>
        </p:spPr>
        <p:txBody>
          <a:bodyPr>
            <a:normAutofit fontScale="92500" lnSpcReduction="10000"/>
          </a:bodyPr>
          <a:lstStyle/>
          <a:p>
            <a:pPr marL="514350" indent="-514350">
              <a:buFont typeface="+mj-lt"/>
              <a:buAutoNum type="arabicPeriod"/>
            </a:pPr>
            <a:r>
              <a:rPr lang="en-US" altLang="zh-TW" dirty="0" smtClean="0"/>
              <a:t>Copy &amp; Paste is GOOD!</a:t>
            </a:r>
          </a:p>
          <a:p>
            <a:pPr marL="514350" indent="-514350">
              <a:buFont typeface="+mj-lt"/>
              <a:buAutoNum type="arabicPeriod"/>
            </a:pPr>
            <a:r>
              <a:rPr lang="en-US" altLang="zh-TW" dirty="0" smtClean="0"/>
              <a:t>Make sure you understand the code: Use </a:t>
            </a:r>
            <a:r>
              <a:rPr lang="en-US" altLang="zh-TW" dirty="0" err="1" smtClean="0"/>
              <a:t>printf</a:t>
            </a:r>
            <a:endParaRPr lang="en-US" altLang="zh-TW" dirty="0" smtClean="0"/>
          </a:p>
          <a:p>
            <a:pPr lvl="1"/>
            <a:r>
              <a:rPr lang="en-US" altLang="zh-TW" dirty="0">
                <a:hlinkClick r:id="rId2"/>
              </a:rPr>
              <a:t>http://a7419.pixnet.net/blog/post/97517305-c-%</a:t>
            </a:r>
            <a:r>
              <a:rPr lang="en-US" altLang="zh-TW" dirty="0" smtClean="0">
                <a:hlinkClick r:id="rId2"/>
              </a:rPr>
              <a:t>E5%9B%A0%E6%95%B8%E5%88%86%E8%A7%A3</a:t>
            </a:r>
            <a:r>
              <a:rPr lang="zh-TW" altLang="en-US" dirty="0" smtClean="0"/>
              <a:t> </a:t>
            </a:r>
            <a:endParaRPr lang="en-US" altLang="zh-TW" dirty="0" smtClean="0"/>
          </a:p>
          <a:p>
            <a:pPr marL="514350" indent="-514350">
              <a:buFont typeface="+mj-lt"/>
              <a:buAutoNum type="arabicPeriod"/>
            </a:pPr>
            <a:r>
              <a:rPr lang="en-US" altLang="zh-TW" dirty="0" smtClean="0"/>
              <a:t>Keep every function small! (e.g., &lt; 20 lines)</a:t>
            </a:r>
          </a:p>
          <a:p>
            <a:pPr lvl="1"/>
            <a:r>
              <a:rPr lang="en-US" altLang="zh-TW" dirty="0"/>
              <a:t>To do so, you have to divide a task into several smaller tasks: Divide and </a:t>
            </a:r>
            <a:r>
              <a:rPr lang="en-US" altLang="zh-TW" dirty="0" smtClean="0"/>
              <a:t>conquer</a:t>
            </a:r>
          </a:p>
          <a:p>
            <a:pPr lvl="1"/>
            <a:r>
              <a:rPr lang="en-US" altLang="zh-TW" dirty="0" smtClean="0"/>
              <a:t>Feel free to create lots of functions</a:t>
            </a:r>
            <a:endParaRPr lang="en-US" altLang="zh-TW" dirty="0"/>
          </a:p>
          <a:p>
            <a:pPr lvl="1"/>
            <a:r>
              <a:rPr lang="en-US" altLang="zh-TW" dirty="0"/>
              <a:t>Keep the main function extremely small</a:t>
            </a:r>
            <a:r>
              <a:rPr lang="en-US" altLang="zh-TW" dirty="0" smtClean="0"/>
              <a:t>!</a:t>
            </a:r>
          </a:p>
          <a:p>
            <a:pPr marL="0" indent="0" algn="ctr">
              <a:buNone/>
            </a:pPr>
            <a:endParaRPr lang="en-US" altLang="zh-TW" dirty="0" smtClean="0"/>
          </a:p>
          <a:p>
            <a:pPr marL="0" indent="0" algn="ctr">
              <a:buNone/>
            </a:pPr>
            <a:r>
              <a:rPr lang="en-US" altLang="zh-TW" dirty="0" smtClean="0"/>
              <a:t>No matter what code you write, </a:t>
            </a:r>
            <a:br>
              <a:rPr lang="en-US" altLang="zh-TW" dirty="0" smtClean="0"/>
            </a:br>
            <a:r>
              <a:rPr lang="en-US" altLang="zh-TW" dirty="0" smtClean="0"/>
              <a:t>your computer will not explode</a:t>
            </a:r>
          </a:p>
        </p:txBody>
      </p:sp>
    </p:spTree>
    <p:extLst>
      <p:ext uri="{BB962C8B-B14F-4D97-AF65-F5344CB8AC3E}">
        <p14:creationId xmlns:p14="http://schemas.microsoft.com/office/powerpoint/2010/main" val="228703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What is Constant?</a:t>
            </a:r>
            <a:endParaRPr lang="en-US" dirty="0"/>
          </a:p>
        </p:txBody>
      </p:sp>
      <p:sp>
        <p:nvSpPr>
          <p:cNvPr id="3" name="Content Placeholder 2"/>
          <p:cNvSpPr>
            <a:spLocks noGrp="1"/>
          </p:cNvSpPr>
          <p:nvPr>
            <p:ph idx="1"/>
          </p:nvPr>
        </p:nvSpPr>
        <p:spPr/>
        <p:txBody>
          <a:bodyPr/>
          <a:lstStyle/>
          <a:p>
            <a:r>
              <a:rPr lang="en-US" dirty="0" smtClean="0"/>
              <a:t>If a number does not change as the input changes, then the number is a constant</a:t>
            </a:r>
          </a:p>
          <a:p>
            <a:r>
              <a:rPr lang="en-US" dirty="0" smtClean="0"/>
              <a:t>For example, 3n, </a:t>
            </a:r>
            <a:r>
              <a:rPr lang="en-US" dirty="0" err="1" smtClean="0"/>
              <a:t>nlogn</a:t>
            </a:r>
            <a:r>
              <a:rPr lang="en-US" dirty="0" smtClean="0"/>
              <a:t>, and the time to compute </a:t>
            </a:r>
            <a:r>
              <a:rPr lang="en-US" dirty="0" err="1" smtClean="0"/>
              <a:t>n^n</a:t>
            </a:r>
            <a:r>
              <a:rPr lang="zh-TW" altLang="en-US" dirty="0" smtClean="0"/>
              <a:t> </a:t>
            </a:r>
            <a:r>
              <a:rPr lang="en-US" altLang="zh-TW" dirty="0" smtClean="0"/>
              <a:t>are not constant</a:t>
            </a:r>
          </a:p>
          <a:p>
            <a:r>
              <a:rPr lang="en-US" dirty="0" smtClean="0"/>
              <a:t>0, 2^100, n^0, and the time to compute n*n are constant</a:t>
            </a:r>
            <a:endParaRPr lang="en-US" dirty="0"/>
          </a:p>
        </p:txBody>
      </p:sp>
    </p:spTree>
    <p:extLst>
      <p:ext uri="{BB962C8B-B14F-4D97-AF65-F5344CB8AC3E}">
        <p14:creationId xmlns:p14="http://schemas.microsoft.com/office/powerpoint/2010/main" val="3806605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Analysis</a:t>
            </a:r>
            <a:endParaRPr lang="en-US" dirty="0"/>
          </a:p>
        </p:txBody>
      </p:sp>
      <p:sp>
        <p:nvSpPr>
          <p:cNvPr id="3" name="Content Placeholder 2"/>
          <p:cNvSpPr>
            <a:spLocks noGrp="1"/>
          </p:cNvSpPr>
          <p:nvPr>
            <p:ph idx="1"/>
          </p:nvPr>
        </p:nvSpPr>
        <p:spPr>
          <a:xfrm>
            <a:off x="628649" y="1825625"/>
            <a:ext cx="8368701" cy="4635560"/>
          </a:xfrm>
        </p:spPr>
        <p:txBody>
          <a:bodyPr>
            <a:normAutofit fontScale="92500" lnSpcReduction="20000"/>
          </a:bodyPr>
          <a:lstStyle/>
          <a:p>
            <a:r>
              <a:rPr lang="en-US" dirty="0" smtClean="0"/>
              <a:t>Why should we care about it?</a:t>
            </a:r>
          </a:p>
          <a:p>
            <a:r>
              <a:rPr lang="en-US" dirty="0" smtClean="0"/>
              <a:t>To predict running time, especially for large input</a:t>
            </a:r>
          </a:p>
          <a:p>
            <a:r>
              <a:rPr lang="en-US" dirty="0" smtClean="0"/>
              <a:t>1</a:t>
            </a:r>
            <a:r>
              <a:rPr lang="en-US" baseline="30000" dirty="0" smtClean="0"/>
              <a:t>st</a:t>
            </a:r>
            <a:r>
              <a:rPr lang="en-US" dirty="0" smtClean="0"/>
              <a:t> Goal: Given an algorithm and input size, predict the running time in seconds</a:t>
            </a:r>
          </a:p>
          <a:p>
            <a:r>
              <a:rPr lang="en-US" dirty="0" smtClean="0"/>
              <a:t>Unfortunately, the goal is not realistic, since the running time changes as the content of the input changes</a:t>
            </a:r>
          </a:p>
          <a:p>
            <a:r>
              <a:rPr lang="en-US" dirty="0" smtClean="0"/>
              <a:t>For example: what is the best case running time of insertion sort? </a:t>
            </a:r>
            <a:r>
              <a:rPr lang="en-US" dirty="0"/>
              <a:t>what is the </a:t>
            </a:r>
            <a:r>
              <a:rPr lang="en-US" dirty="0" smtClean="0"/>
              <a:t>worst </a:t>
            </a:r>
            <a:r>
              <a:rPr lang="en-US" dirty="0"/>
              <a:t>case running time of insertion sort?</a:t>
            </a:r>
            <a:endParaRPr lang="en-US" dirty="0" smtClean="0"/>
          </a:p>
          <a:p>
            <a:r>
              <a:rPr lang="en-US" dirty="0" smtClean="0"/>
              <a:t>What is the running time of insertion sort if the input is almost sorted, i.e., only a constant number of elements in the array are not in the correct position</a:t>
            </a:r>
          </a:p>
          <a:p>
            <a:r>
              <a:rPr lang="en-US" dirty="0" smtClean="0"/>
              <a:t>What is the best case running time of merge sort?</a:t>
            </a:r>
            <a:endParaRPr lang="en-US" dirty="0"/>
          </a:p>
        </p:txBody>
      </p:sp>
    </p:spTree>
    <p:extLst>
      <p:ext uri="{BB962C8B-B14F-4D97-AF65-F5344CB8AC3E}">
        <p14:creationId xmlns:p14="http://schemas.microsoft.com/office/powerpoint/2010/main" val="3558675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Analysis</a:t>
            </a:r>
          </a:p>
        </p:txBody>
      </p:sp>
      <p:sp>
        <p:nvSpPr>
          <p:cNvPr id="3" name="Content Placeholder 2"/>
          <p:cNvSpPr>
            <a:spLocks noGrp="1"/>
          </p:cNvSpPr>
          <p:nvPr>
            <p:ph idx="1"/>
          </p:nvPr>
        </p:nvSpPr>
        <p:spPr/>
        <p:txBody>
          <a:bodyPr/>
          <a:lstStyle/>
          <a:p>
            <a:r>
              <a:rPr lang="en-US" dirty="0" smtClean="0"/>
              <a:t>2</a:t>
            </a:r>
            <a:r>
              <a:rPr lang="en-US" baseline="30000" dirty="0" smtClean="0"/>
              <a:t>nd</a:t>
            </a:r>
            <a:r>
              <a:rPr lang="en-US" dirty="0" smtClean="0"/>
              <a:t> goal: </a:t>
            </a:r>
            <a:r>
              <a:rPr lang="en-US" dirty="0"/>
              <a:t>Given an algorithm and input size, predict the </a:t>
            </a:r>
            <a:r>
              <a:rPr lang="en-US" dirty="0" smtClean="0"/>
              <a:t>worst case running </a:t>
            </a:r>
            <a:r>
              <a:rPr lang="en-US" dirty="0"/>
              <a:t>time in </a:t>
            </a:r>
            <a:r>
              <a:rPr lang="en-US" dirty="0" smtClean="0"/>
              <a:t>seconds</a:t>
            </a:r>
          </a:p>
          <a:p>
            <a:r>
              <a:rPr lang="en-US" dirty="0" smtClean="0"/>
              <a:t>We would like to say something like “the running time is no more than XXX sec”</a:t>
            </a:r>
          </a:p>
          <a:p>
            <a:r>
              <a:rPr lang="en-US" dirty="0" smtClean="0"/>
              <a:t>For example, the running time is no more than 3.19*n^2+6.43n+0.48 sec</a:t>
            </a:r>
          </a:p>
          <a:p>
            <a:r>
              <a:rPr lang="en-US" dirty="0" smtClean="0"/>
              <a:t>That is, </a:t>
            </a:r>
            <a:r>
              <a:rPr lang="en-US" dirty="0"/>
              <a:t>w</a:t>
            </a:r>
            <a:r>
              <a:rPr lang="en-US" dirty="0" smtClean="0"/>
              <a:t>e need an upper bound</a:t>
            </a:r>
          </a:p>
          <a:p>
            <a:r>
              <a:rPr lang="en-US" dirty="0" smtClean="0"/>
              <a:t>However, it is difficult to predict the constant coefficients in the upper bound</a:t>
            </a:r>
          </a:p>
          <a:p>
            <a:endParaRPr lang="en-US" dirty="0"/>
          </a:p>
          <a:p>
            <a:endParaRPr lang="en-US" dirty="0"/>
          </a:p>
        </p:txBody>
      </p:sp>
    </p:spTree>
    <p:extLst>
      <p:ext uri="{BB962C8B-B14F-4D97-AF65-F5344CB8AC3E}">
        <p14:creationId xmlns:p14="http://schemas.microsoft.com/office/powerpoint/2010/main" val="3906306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Analysis</a:t>
            </a:r>
          </a:p>
        </p:txBody>
      </p:sp>
      <p:sp>
        <p:nvSpPr>
          <p:cNvPr id="3" name="Content Placeholder 2"/>
          <p:cNvSpPr>
            <a:spLocks noGrp="1"/>
          </p:cNvSpPr>
          <p:nvPr>
            <p:ph idx="1"/>
          </p:nvPr>
        </p:nvSpPr>
        <p:spPr/>
        <p:txBody>
          <a:bodyPr/>
          <a:lstStyle/>
          <a:p>
            <a:r>
              <a:rPr lang="en-US" dirty="0" smtClean="0"/>
              <a:t>3</a:t>
            </a:r>
            <a:r>
              <a:rPr lang="en-US" baseline="30000" dirty="0" smtClean="0"/>
              <a:t>rd</a:t>
            </a:r>
            <a:r>
              <a:rPr lang="en-US" dirty="0" smtClean="0"/>
              <a:t> Goal: We would like to say something like “the running time </a:t>
            </a:r>
            <a:r>
              <a:rPr lang="en-US" dirty="0" smtClean="0">
                <a:solidFill>
                  <a:srgbClr val="FF0000"/>
                </a:solidFill>
              </a:rPr>
              <a:t>grows</a:t>
            </a:r>
            <a:r>
              <a:rPr lang="en-US" dirty="0" smtClean="0"/>
              <a:t> linearly (or </a:t>
            </a:r>
            <a:r>
              <a:rPr lang="en-US" dirty="0" err="1" smtClean="0"/>
              <a:t>polynomially</a:t>
            </a:r>
            <a:r>
              <a:rPr lang="en-US" dirty="0" smtClean="0"/>
              <a:t>, or exponentially) as the input size grows”</a:t>
            </a:r>
          </a:p>
          <a:p>
            <a:r>
              <a:rPr lang="en-US" dirty="0" smtClean="0"/>
              <a:t>For example, say we apply an algorithm on an input of size 20 and find out that the running time is 0.5 sec. If the running time grows linearly, then the running time for input size 20*50 is roughly 0.5*50 sec</a:t>
            </a:r>
          </a:p>
          <a:p>
            <a:r>
              <a:rPr lang="en-US" dirty="0" smtClean="0"/>
              <a:t>KEY: We do not care about constants</a:t>
            </a:r>
            <a:endParaRPr lang="en-US" dirty="0"/>
          </a:p>
        </p:txBody>
      </p:sp>
    </p:spTree>
    <p:extLst>
      <p:ext uri="{BB962C8B-B14F-4D97-AF65-F5344CB8AC3E}">
        <p14:creationId xmlns:p14="http://schemas.microsoft.com/office/powerpoint/2010/main" val="3392863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Analysis</a:t>
            </a:r>
          </a:p>
        </p:txBody>
      </p:sp>
      <p:sp>
        <p:nvSpPr>
          <p:cNvPr id="3" name="Content Placeholder 2"/>
          <p:cNvSpPr>
            <a:spLocks noGrp="1"/>
          </p:cNvSpPr>
          <p:nvPr>
            <p:ph idx="1"/>
          </p:nvPr>
        </p:nvSpPr>
        <p:spPr>
          <a:xfrm>
            <a:off x="0" y="1825625"/>
            <a:ext cx="9144000" cy="4351338"/>
          </a:xfrm>
        </p:spPr>
        <p:txBody>
          <a:bodyPr/>
          <a:lstStyle/>
          <a:p>
            <a:r>
              <a:rPr lang="en-US" dirty="0" smtClean="0"/>
              <a:t>4</a:t>
            </a:r>
            <a:r>
              <a:rPr lang="en-US" baseline="30000" dirty="0" smtClean="0"/>
              <a:t>th</a:t>
            </a:r>
            <a:r>
              <a:rPr lang="en-US" dirty="0" smtClean="0"/>
              <a:t> goal: </a:t>
            </a:r>
            <a:r>
              <a:rPr lang="en-US" dirty="0"/>
              <a:t>We would like to say something like </a:t>
            </a:r>
            <a:r>
              <a:rPr lang="en-US" dirty="0" smtClean="0"/>
              <a:t/>
            </a:r>
            <a:br>
              <a:rPr lang="en-US" dirty="0" smtClean="0"/>
            </a:br>
            <a:r>
              <a:rPr lang="en-US" dirty="0" smtClean="0"/>
              <a:t>“</a:t>
            </a:r>
            <a:r>
              <a:rPr lang="en-US" dirty="0"/>
              <a:t>the running time is no more than </a:t>
            </a:r>
            <a:r>
              <a:rPr lang="en-US" dirty="0" smtClean="0"/>
              <a:t>c</a:t>
            </a:r>
            <a:r>
              <a:rPr lang="en-US" baseline="-25000" dirty="0" smtClean="0"/>
              <a:t>1</a:t>
            </a:r>
            <a:r>
              <a:rPr lang="en-US" dirty="0" smtClean="0"/>
              <a:t>n^2+c</a:t>
            </a:r>
            <a:r>
              <a:rPr lang="en-US" baseline="-25000" dirty="0" smtClean="0"/>
              <a:t>2</a:t>
            </a:r>
            <a:r>
              <a:rPr lang="en-US" dirty="0" smtClean="0"/>
              <a:t>n+c</a:t>
            </a:r>
            <a:r>
              <a:rPr lang="en-US" baseline="-25000" dirty="0" smtClean="0"/>
              <a:t>3 </a:t>
            </a:r>
            <a:r>
              <a:rPr lang="en-US" dirty="0" smtClean="0"/>
              <a:t>sec, for some constants c</a:t>
            </a:r>
            <a:r>
              <a:rPr lang="en-US" baseline="-25000" dirty="0" smtClean="0"/>
              <a:t>1</a:t>
            </a:r>
            <a:r>
              <a:rPr lang="en-US" dirty="0" smtClean="0"/>
              <a:t>, c</a:t>
            </a:r>
            <a:r>
              <a:rPr lang="en-US" baseline="-25000" dirty="0" smtClean="0"/>
              <a:t>2</a:t>
            </a:r>
            <a:r>
              <a:rPr lang="en-US" dirty="0" smtClean="0"/>
              <a:t>, and c</a:t>
            </a:r>
            <a:r>
              <a:rPr lang="en-US" baseline="-25000" dirty="0" smtClean="0"/>
              <a:t>3 </a:t>
            </a:r>
            <a:r>
              <a:rPr lang="en-US" dirty="0" smtClean="0"/>
              <a:t>that I really don’t care. BTW, this is true no matter how large n is”</a:t>
            </a:r>
          </a:p>
          <a:p>
            <a:r>
              <a:rPr lang="en-US" dirty="0" smtClean="0"/>
              <a:t>This sentence is too long. I will simply write </a:t>
            </a:r>
            <a:br>
              <a:rPr lang="en-US" dirty="0" smtClean="0"/>
            </a:br>
            <a:r>
              <a:rPr lang="en-US" dirty="0" smtClean="0"/>
              <a:t>“the running time is UB(n^2+n+1)” to hide the constants</a:t>
            </a:r>
          </a:p>
          <a:p>
            <a:r>
              <a:rPr lang="en-US" dirty="0" smtClean="0"/>
              <a:t>Since n^2 dominates n and 1, I will simply write </a:t>
            </a:r>
            <a:br>
              <a:rPr lang="en-US" dirty="0" smtClean="0"/>
            </a:br>
            <a:r>
              <a:rPr lang="en-US" dirty="0" smtClean="0"/>
              <a:t>“</a:t>
            </a:r>
            <a:r>
              <a:rPr lang="en-US" dirty="0"/>
              <a:t>the running time is </a:t>
            </a:r>
            <a:r>
              <a:rPr lang="en-US" dirty="0" smtClean="0"/>
              <a:t>UB(n^2)”  </a:t>
            </a:r>
            <a:endParaRPr lang="en-US" dirty="0"/>
          </a:p>
        </p:txBody>
      </p:sp>
    </p:spTree>
    <p:extLst>
      <p:ext uri="{BB962C8B-B14F-4D97-AF65-F5344CB8AC3E}">
        <p14:creationId xmlns:p14="http://schemas.microsoft.com/office/powerpoint/2010/main" val="475111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49" y="1825625"/>
                <a:ext cx="8196173" cy="4351338"/>
              </a:xfrm>
            </p:spPr>
            <p:txBody>
              <a:bodyPr>
                <a:normAutofit/>
              </a:bodyPr>
              <a:lstStyle/>
              <a:p>
                <a:r>
                  <a:rPr lang="en-US" dirty="0" smtClean="0"/>
                  <a:t>“the running time is UB(n^2)”  </a:t>
                </a:r>
              </a:p>
              <a:p>
                <a:r>
                  <a:rPr lang="en-US" dirty="0" smtClean="0"/>
                  <a:t>1</a:t>
                </a:r>
                <a:r>
                  <a:rPr lang="en-US" baseline="30000" dirty="0" smtClean="0"/>
                  <a:t>st</a:t>
                </a:r>
                <a:r>
                  <a:rPr lang="en-US" dirty="0" smtClean="0"/>
                  <a:t> Definition: a function f(n) is UB(g(n)) if there is a constant c &gt; 0 such that c</a:t>
                </a:r>
                <a:r>
                  <a:rPr lang="en-US" dirty="0"/>
                  <a:t>g(n</a:t>
                </a:r>
                <a:r>
                  <a:rPr lang="en-US" dirty="0" smtClean="0"/>
                  <a:t>) </a:t>
                </a:r>
                <a14:m>
                  <m:oMath xmlns:m="http://schemas.openxmlformats.org/officeDocument/2006/math">
                    <m:r>
                      <a:rPr lang="en-US" b="0" i="1" smtClean="0">
                        <a:latin typeface="Cambria Math" panose="02040503050406030204" pitchFamily="18" charset="0"/>
                      </a:rPr>
                      <m:t>≥</m:t>
                    </m:r>
                  </m:oMath>
                </a14:m>
                <a:r>
                  <a:rPr lang="en-US" dirty="0" smtClean="0"/>
                  <a:t> f(n) for any n&gt;0</a:t>
                </a:r>
              </a:p>
              <a:p>
                <a:r>
                  <a:rPr lang="en-US" dirty="0" smtClean="0"/>
                  <a:t>Can we say “n^2 is UB(2n^2-2)”?</a:t>
                </a:r>
              </a:p>
              <a:p>
                <a:r>
                  <a:rPr lang="en-US" dirty="0" smtClean="0"/>
                  <a:t>Intuitively, the answer should be YES</a:t>
                </a:r>
              </a:p>
              <a:p>
                <a:r>
                  <a:rPr lang="en-US" dirty="0" smtClean="0"/>
                  <a:t>However, by definition, the answer is NO</a:t>
                </a:r>
              </a:p>
              <a:p>
                <a:r>
                  <a:rPr lang="en-US" dirty="0" smtClean="0"/>
                  <a:t>You cannot find a constant c &gt; 0 for n = 1 </a:t>
                </a:r>
                <a:br>
                  <a:rPr lang="en-US" dirty="0" smtClean="0"/>
                </a:br>
                <a:r>
                  <a:rPr lang="en-US" dirty="0" smtClean="0"/>
                  <a:t>such that c*1</a:t>
                </a:r>
                <a:r>
                  <a:rPr lang="en-US" altLang="zh-TW" dirty="0" smtClean="0"/>
                  <a:t>^2</a:t>
                </a:r>
                <a:r>
                  <a:rPr lang="en-US" dirty="0" smtClean="0"/>
                  <a:t> = c </a:t>
                </a:r>
                <a14:m>
                  <m:oMath xmlns:m="http://schemas.openxmlformats.org/officeDocument/2006/math">
                    <m:r>
                      <a:rPr lang="en-US" b="0" i="1" smtClean="0">
                        <a:latin typeface="Cambria Math" panose="02040503050406030204" pitchFamily="18" charset="0"/>
                      </a:rPr>
                      <m:t>≤</m:t>
                    </m:r>
                  </m:oMath>
                </a14:m>
                <a:r>
                  <a:rPr lang="en-US" dirty="0" smtClean="0"/>
                  <a:t> 2*(1^2)-</a:t>
                </a:r>
                <a:r>
                  <a:rPr lang="en-US" altLang="zh-TW" dirty="0" smtClean="0"/>
                  <a:t>2</a:t>
                </a:r>
                <a:r>
                  <a:rPr lang="en-US" dirty="0" smtClean="0"/>
                  <a:t> = 0</a:t>
                </a:r>
              </a:p>
              <a:p>
                <a:r>
                  <a:rPr lang="en-US" dirty="0" smtClean="0"/>
                  <a:t>The intuition is good, but the definition is bad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49" y="1825625"/>
                <a:ext cx="8196173" cy="4351338"/>
              </a:xfrm>
              <a:blipFill>
                <a:blip r:embed="rId2"/>
                <a:stretch>
                  <a:fillRect l="-1338" t="-2381" r="-967" b="-2941"/>
                </a:stretch>
              </a:blipFill>
            </p:spPr>
            <p:txBody>
              <a:bodyPr/>
              <a:lstStyle/>
              <a:p>
                <a:r>
                  <a:rPr lang="en-US">
                    <a:noFill/>
                  </a:rPr>
                  <a:t> </a:t>
                </a:r>
              </a:p>
            </p:txBody>
          </p:sp>
        </mc:Fallback>
      </mc:AlternateContent>
    </p:spTree>
    <p:extLst>
      <p:ext uri="{BB962C8B-B14F-4D97-AF65-F5344CB8AC3E}">
        <p14:creationId xmlns:p14="http://schemas.microsoft.com/office/powerpoint/2010/main" val="282234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 running time is UB(n^2)”  </a:t>
                </a:r>
                <a:endParaRPr lang="en-US" dirty="0" smtClean="0"/>
              </a:p>
              <a:p>
                <a:r>
                  <a:rPr lang="en-US" dirty="0" smtClean="0"/>
                  <a:t>Key idea: we don’t care about small input</a:t>
                </a:r>
                <a:endParaRPr lang="en-US" dirty="0"/>
              </a:p>
              <a:p>
                <a:r>
                  <a:rPr lang="en-US" dirty="0" smtClean="0"/>
                  <a:t>2</a:t>
                </a:r>
                <a:r>
                  <a:rPr lang="en-US" baseline="30000" dirty="0" smtClean="0"/>
                  <a:t>nd</a:t>
                </a:r>
                <a:r>
                  <a:rPr lang="en-US" dirty="0" smtClean="0"/>
                  <a:t> Definition</a:t>
                </a:r>
                <a:r>
                  <a:rPr lang="en-US" dirty="0"/>
                  <a:t>: a function f(n) is UB(g(n)) if there is a constant </a:t>
                </a:r>
                <a:r>
                  <a:rPr lang="en-US" dirty="0" smtClean="0"/>
                  <a:t>c&gt;0 and n</a:t>
                </a:r>
                <a:r>
                  <a:rPr lang="en-US" baseline="-25000" dirty="0" smtClean="0"/>
                  <a:t>0</a:t>
                </a:r>
                <a:r>
                  <a:rPr lang="en-US" dirty="0" smtClean="0"/>
                  <a:t>&gt;0 such </a:t>
                </a:r>
                <a:r>
                  <a:rPr lang="en-US" dirty="0"/>
                  <a:t>that cg(n) </a:t>
                </a:r>
                <a14:m>
                  <m:oMath xmlns:m="http://schemas.openxmlformats.org/officeDocument/2006/math">
                    <m:r>
                      <a:rPr lang="en-US" i="1">
                        <a:latin typeface="Cambria Math" panose="02040503050406030204" pitchFamily="18" charset="0"/>
                      </a:rPr>
                      <m:t>≥</m:t>
                    </m:r>
                  </m:oMath>
                </a14:m>
                <a:r>
                  <a:rPr lang="en-US" dirty="0"/>
                  <a:t> f(n) for any </a:t>
                </a:r>
                <a:r>
                  <a:rPr lang="en-US" dirty="0" smtClean="0"/>
                  <a:t>n</a:t>
                </a:r>
                <a:r>
                  <a:rPr lang="en-US" dirty="0"/>
                  <a:t> </a:t>
                </a:r>
                <a14:m>
                  <m:oMath xmlns:m="http://schemas.openxmlformats.org/officeDocument/2006/math">
                    <m:r>
                      <a:rPr lang="en-US" i="1">
                        <a:latin typeface="Cambria Math" panose="02040503050406030204" pitchFamily="18" charset="0"/>
                      </a:rPr>
                      <m:t>≥ </m:t>
                    </m:r>
                  </m:oMath>
                </a14:m>
                <a:r>
                  <a:rPr lang="en-US" dirty="0" smtClean="0"/>
                  <a:t>n</a:t>
                </a:r>
                <a:r>
                  <a:rPr lang="en-US" altLang="zh-TW" baseline="-25000" dirty="0" smtClean="0"/>
                  <a:t>0</a:t>
                </a:r>
                <a:r>
                  <a:rPr lang="en-US" altLang="zh-TW" dirty="0" smtClean="0"/>
                  <a:t>         </a:t>
                </a:r>
                <a:endParaRPr lang="en-US" baseline="-25000" dirty="0"/>
              </a:p>
              <a:p>
                <a:r>
                  <a:rPr lang="en-US" dirty="0" smtClean="0"/>
                  <a:t>Now we can say “</a:t>
                </a:r>
                <a:r>
                  <a:rPr lang="en-US" dirty="0"/>
                  <a:t>n^2 is UB(2n^2-2)</a:t>
                </a:r>
                <a:r>
                  <a:rPr lang="en-US" dirty="0" smtClean="0"/>
                  <a:t>”</a:t>
                </a:r>
              </a:p>
              <a:p>
                <a:r>
                  <a:rPr lang="en-US" dirty="0" smtClean="0"/>
                  <a:t>As you already know, </a:t>
                </a:r>
                <a:br>
                  <a:rPr lang="en-US" dirty="0" smtClean="0"/>
                </a:br>
                <a:r>
                  <a:rPr lang="en-US" dirty="0" smtClean="0"/>
                  <a:t>we write O(n^2) instead of UB(n^2)</a:t>
                </a:r>
              </a:p>
              <a:p>
                <a:r>
                  <a:rPr lang="en-US" dirty="0" smtClean="0"/>
                  <a:t>Definition: “f(n)=O(g(n))” if “f(n) </a:t>
                </a:r>
                <a:r>
                  <a:rPr lang="en-US" dirty="0"/>
                  <a:t>is </a:t>
                </a:r>
                <a:r>
                  <a:rPr lang="en-US" dirty="0" smtClean="0"/>
                  <a:t>O(g(n))”</a:t>
                </a:r>
              </a:p>
              <a:p>
                <a:r>
                  <a:rPr lang="en-US" dirty="0" smtClean="0"/>
                  <a:t>Any constant = O(1)</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3361" r="-1855" b="-1961"/>
                </a:stretch>
              </a:blipFill>
            </p:spPr>
            <p:txBody>
              <a:bodyPr/>
              <a:lstStyle/>
              <a:p>
                <a:r>
                  <a:rPr lang="en-US">
                    <a:noFill/>
                  </a:rPr>
                  <a:t> </a:t>
                </a:r>
              </a:p>
            </p:txBody>
          </p:sp>
        </mc:Fallback>
      </mc:AlternateContent>
    </p:spTree>
    <p:extLst>
      <p:ext uri="{BB962C8B-B14F-4D97-AF65-F5344CB8AC3E}">
        <p14:creationId xmlns:p14="http://schemas.microsoft.com/office/powerpoint/2010/main" val="2843929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Merge Sort With Slow Merge </a:t>
            </a:r>
            <a:br>
              <a:rPr lang="en-US" dirty="0" smtClean="0"/>
            </a:br>
            <a:r>
              <a:rPr lang="en-US" dirty="0" smtClean="0"/>
              <a:t>(but no additional space is needed)</a:t>
            </a:r>
            <a:endParaRPr lang="en-US" dirty="0"/>
          </a:p>
        </p:txBody>
      </p:sp>
      <p:sp>
        <p:nvSpPr>
          <p:cNvPr id="3" name="Content Placeholder 2"/>
          <p:cNvSpPr>
            <a:spLocks noGrp="1"/>
          </p:cNvSpPr>
          <p:nvPr>
            <p:ph idx="1"/>
          </p:nvPr>
        </p:nvSpPr>
        <p:spPr/>
        <p:txBody>
          <a:bodyPr/>
          <a:lstStyle/>
          <a:p>
            <a:r>
              <a:rPr lang="en-US" dirty="0" smtClean="0"/>
              <a:t>Question: Given an array </a:t>
            </a:r>
            <a:r>
              <a:rPr lang="en-US" dirty="0" err="1" smtClean="0"/>
              <a:t>arr</a:t>
            </a:r>
            <a:r>
              <a:rPr lang="en-US" dirty="0" smtClean="0"/>
              <a:t>[0…n-1], </a:t>
            </a:r>
            <a:br>
              <a:rPr lang="en-US" dirty="0" smtClean="0"/>
            </a:br>
            <a:r>
              <a:rPr lang="en-US" dirty="0" smtClean="0"/>
              <a:t>such that </a:t>
            </a:r>
            <a:r>
              <a:rPr lang="en-US" dirty="0" err="1" smtClean="0"/>
              <a:t>arr</a:t>
            </a:r>
            <a:r>
              <a:rPr lang="en-US" dirty="0" smtClean="0"/>
              <a:t>[0…n/2-1] and </a:t>
            </a:r>
            <a:r>
              <a:rPr lang="en-US" dirty="0" err="1" smtClean="0"/>
              <a:t>arr</a:t>
            </a:r>
            <a:r>
              <a:rPr lang="en-US" dirty="0" smtClean="0"/>
              <a:t>[n/2…-1] are sorted, sort the array arr. </a:t>
            </a:r>
            <a:br>
              <a:rPr lang="en-US" dirty="0" smtClean="0"/>
            </a:br>
            <a:r>
              <a:rPr lang="en-US" dirty="0" smtClean="0"/>
              <a:t>That is, merge </a:t>
            </a:r>
            <a:r>
              <a:rPr lang="en-US" dirty="0" err="1"/>
              <a:t>arr</a:t>
            </a:r>
            <a:r>
              <a:rPr lang="en-US" dirty="0"/>
              <a:t>[0…n/2-1] and </a:t>
            </a:r>
            <a:r>
              <a:rPr lang="en-US" dirty="0" err="1"/>
              <a:t>arr</a:t>
            </a:r>
            <a:r>
              <a:rPr lang="en-US" dirty="0"/>
              <a:t>[n/2…-1</a:t>
            </a:r>
            <a:r>
              <a:rPr lang="en-US" dirty="0" smtClean="0"/>
              <a:t>]</a:t>
            </a:r>
          </a:p>
          <a:p>
            <a:r>
              <a:rPr lang="en-US" dirty="0" smtClean="0"/>
              <a:t>We already know how to do it in O(n) time with O(n) additional space</a:t>
            </a:r>
          </a:p>
          <a:p>
            <a:r>
              <a:rPr lang="en-US" dirty="0" smtClean="0"/>
              <a:t>Apply the same idea: maintain two read positions and compare the two readings</a:t>
            </a:r>
          </a:p>
          <a:p>
            <a:r>
              <a:rPr lang="en-US" dirty="0" smtClean="0"/>
              <a:t>New key idea: Swap and insert</a:t>
            </a:r>
          </a:p>
          <a:p>
            <a:pPr marL="0" indent="0">
              <a:buNone/>
            </a:pPr>
            <a:endParaRPr lang="en-US" dirty="0" smtClean="0"/>
          </a:p>
          <a:p>
            <a:endParaRPr lang="en-US" dirty="0"/>
          </a:p>
        </p:txBody>
      </p:sp>
    </p:spTree>
    <p:extLst>
      <p:ext uri="{BB962C8B-B14F-4D97-AF65-F5344CB8AC3E}">
        <p14:creationId xmlns:p14="http://schemas.microsoft.com/office/powerpoint/2010/main" val="361579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Programming</a:t>
            </a:r>
            <a:endParaRPr lang="zh-TW" altLang="en-US" dirty="0"/>
          </a:p>
        </p:txBody>
      </p:sp>
      <p:sp>
        <p:nvSpPr>
          <p:cNvPr id="3" name="內容版面配置區 2"/>
          <p:cNvSpPr>
            <a:spLocks noGrp="1"/>
          </p:cNvSpPr>
          <p:nvPr>
            <p:ph idx="1"/>
          </p:nvPr>
        </p:nvSpPr>
        <p:spPr>
          <a:xfrm>
            <a:off x="628649" y="1825625"/>
            <a:ext cx="8319407" cy="4351338"/>
          </a:xfrm>
        </p:spPr>
        <p:txBody>
          <a:bodyPr/>
          <a:lstStyle/>
          <a:p>
            <a:r>
              <a:rPr lang="en-US" altLang="zh-TW" dirty="0" smtClean="0"/>
              <a:t>Do I have to write code?</a:t>
            </a:r>
          </a:p>
          <a:p>
            <a:pPr lvl="1"/>
            <a:r>
              <a:rPr lang="en-US" altLang="zh-TW" dirty="0" smtClean="0"/>
              <a:t>Yes</a:t>
            </a:r>
          </a:p>
          <a:p>
            <a:r>
              <a:rPr lang="en-US" altLang="zh-TW" dirty="0" smtClean="0"/>
              <a:t>If I do not know programming, can I take this course?</a:t>
            </a:r>
          </a:p>
          <a:p>
            <a:pPr lvl="1"/>
            <a:r>
              <a:rPr lang="en-US" altLang="zh-TW" dirty="0" smtClean="0"/>
              <a:t>Yes</a:t>
            </a:r>
          </a:p>
          <a:p>
            <a:r>
              <a:rPr lang="en-US" altLang="zh-TW" dirty="0" smtClean="0"/>
              <a:t>Learn programming through the process of learning data structure</a:t>
            </a:r>
          </a:p>
          <a:p>
            <a:r>
              <a:rPr lang="en-US" altLang="zh-TW" dirty="0" smtClean="0"/>
              <a:t>In this course, we will use C</a:t>
            </a:r>
            <a:r>
              <a:rPr lang="zh-TW" altLang="en-US" dirty="0" smtClean="0"/>
              <a:t> </a:t>
            </a:r>
            <a:r>
              <a:rPr lang="en-US" altLang="zh-TW" dirty="0" smtClean="0"/>
              <a:t>(and some C++)</a:t>
            </a:r>
            <a:endParaRPr lang="en-US" altLang="zh-TW" dirty="0"/>
          </a:p>
          <a:p>
            <a:endParaRPr lang="zh-TW" altLang="en-US" dirty="0"/>
          </a:p>
        </p:txBody>
      </p:sp>
    </p:spTree>
    <p:extLst>
      <p:ext uri="{BB962C8B-B14F-4D97-AF65-F5344CB8AC3E}">
        <p14:creationId xmlns:p14="http://schemas.microsoft.com/office/powerpoint/2010/main" val="387106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 With Slow Merge </a:t>
            </a:r>
            <a:br>
              <a:rPr lang="en-US" dirty="0"/>
            </a:br>
            <a:r>
              <a:rPr lang="en-US" dirty="0"/>
              <a:t>(but no additional space is needed)</a:t>
            </a:r>
          </a:p>
        </p:txBody>
      </p:sp>
      <p:sp>
        <p:nvSpPr>
          <p:cNvPr id="3" name="Content Placeholder 2"/>
          <p:cNvSpPr>
            <a:spLocks noGrp="1"/>
          </p:cNvSpPr>
          <p:nvPr>
            <p:ph idx="1"/>
          </p:nvPr>
        </p:nvSpPr>
        <p:spPr>
          <a:xfrm>
            <a:off x="628650" y="1825625"/>
            <a:ext cx="8308316" cy="4351338"/>
          </a:xfrm>
        </p:spPr>
        <p:txBody>
          <a:bodyPr>
            <a:normAutofit/>
          </a:bodyPr>
          <a:lstStyle/>
          <a:p>
            <a:r>
              <a:rPr lang="en-US" dirty="0" err="1" smtClean="0"/>
              <a:t>Arr</a:t>
            </a:r>
            <a:r>
              <a:rPr lang="en-US" dirty="0" smtClean="0"/>
              <a:t> = [</a:t>
            </a:r>
            <a:r>
              <a:rPr lang="en-US" dirty="0" smtClean="0">
                <a:solidFill>
                  <a:srgbClr val="FF0000"/>
                </a:solidFill>
              </a:rPr>
              <a:t>5</a:t>
            </a:r>
            <a:r>
              <a:rPr lang="en-US" dirty="0" smtClean="0"/>
              <a:t> 6 7 8 </a:t>
            </a:r>
            <a:r>
              <a:rPr lang="en-US" dirty="0" smtClean="0">
                <a:solidFill>
                  <a:srgbClr val="FF0000"/>
                </a:solidFill>
              </a:rPr>
              <a:t>1</a:t>
            </a:r>
            <a:r>
              <a:rPr lang="en-US" dirty="0" smtClean="0"/>
              <a:t> 2 3 4]</a:t>
            </a:r>
          </a:p>
          <a:p>
            <a:r>
              <a:rPr lang="en-US" dirty="0" smtClean="0"/>
              <a:t>Compare the left reading 5 and the right reading 1</a:t>
            </a:r>
          </a:p>
          <a:p>
            <a:r>
              <a:rPr lang="en-US" dirty="0" smtClean="0"/>
              <a:t>The left reading is bigger, which is bad.</a:t>
            </a:r>
          </a:p>
          <a:p>
            <a:r>
              <a:rPr lang="en-US" dirty="0" smtClean="0"/>
              <a:t>Swap the left reading and the right reading</a:t>
            </a:r>
          </a:p>
          <a:p>
            <a:r>
              <a:rPr lang="en-US" dirty="0" err="1"/>
              <a:t>Arr</a:t>
            </a:r>
            <a:r>
              <a:rPr lang="en-US" dirty="0"/>
              <a:t> = </a:t>
            </a:r>
            <a:r>
              <a:rPr lang="en-US" dirty="0" smtClean="0"/>
              <a:t>[</a:t>
            </a:r>
            <a:r>
              <a:rPr lang="en-US" dirty="0" smtClean="0">
                <a:solidFill>
                  <a:srgbClr val="FF0000"/>
                </a:solidFill>
              </a:rPr>
              <a:t>1</a:t>
            </a:r>
            <a:r>
              <a:rPr lang="en-US" dirty="0" smtClean="0"/>
              <a:t> </a:t>
            </a:r>
            <a:r>
              <a:rPr lang="en-US" dirty="0"/>
              <a:t>6 7 8 </a:t>
            </a:r>
            <a:r>
              <a:rPr lang="en-US" dirty="0" smtClean="0">
                <a:solidFill>
                  <a:srgbClr val="FF0000"/>
                </a:solidFill>
              </a:rPr>
              <a:t>5</a:t>
            </a:r>
            <a:r>
              <a:rPr lang="en-US" dirty="0" smtClean="0"/>
              <a:t> </a:t>
            </a:r>
            <a:r>
              <a:rPr lang="en-US" dirty="0"/>
              <a:t>2 3 4</a:t>
            </a:r>
            <a:r>
              <a:rPr lang="en-US" dirty="0" smtClean="0"/>
              <a:t>]</a:t>
            </a:r>
          </a:p>
          <a:p>
            <a:r>
              <a:rPr lang="en-US" dirty="0" smtClean="0"/>
              <a:t>Insert 5 to the correct position</a:t>
            </a:r>
          </a:p>
          <a:p>
            <a:r>
              <a:rPr lang="en-US" dirty="0" err="1"/>
              <a:t>Arr</a:t>
            </a:r>
            <a:r>
              <a:rPr lang="en-US" dirty="0"/>
              <a:t> = [</a:t>
            </a:r>
            <a:r>
              <a:rPr lang="en-US" dirty="0">
                <a:solidFill>
                  <a:srgbClr val="FF0000"/>
                </a:solidFill>
              </a:rPr>
              <a:t>1</a:t>
            </a:r>
            <a:r>
              <a:rPr lang="en-US" dirty="0"/>
              <a:t> 6 7 8 </a:t>
            </a:r>
            <a:r>
              <a:rPr lang="en-US" dirty="0" smtClean="0"/>
              <a:t>2 </a:t>
            </a:r>
            <a:r>
              <a:rPr lang="en-US" dirty="0"/>
              <a:t>3 </a:t>
            </a:r>
            <a:r>
              <a:rPr lang="en-US" dirty="0" smtClean="0"/>
              <a:t>4 </a:t>
            </a:r>
            <a:r>
              <a:rPr lang="en-US" dirty="0" smtClean="0">
                <a:solidFill>
                  <a:srgbClr val="FF0000"/>
                </a:solidFill>
              </a:rPr>
              <a:t>5</a:t>
            </a:r>
            <a:r>
              <a:rPr lang="en-US" dirty="0" smtClean="0"/>
              <a:t>]</a:t>
            </a:r>
          </a:p>
          <a:p>
            <a:r>
              <a:rPr lang="en-US" dirty="0" smtClean="0"/>
              <a:t>The left reading position++</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758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 With Slow Merge </a:t>
            </a:r>
            <a:br>
              <a:rPr lang="en-US" dirty="0"/>
            </a:br>
            <a:r>
              <a:rPr lang="en-US" dirty="0"/>
              <a:t>(but no additional space is needed)</a:t>
            </a:r>
          </a:p>
        </p:txBody>
      </p:sp>
      <p:sp>
        <p:nvSpPr>
          <p:cNvPr id="3" name="Content Placeholder 2"/>
          <p:cNvSpPr>
            <a:spLocks noGrp="1"/>
          </p:cNvSpPr>
          <p:nvPr>
            <p:ph idx="1"/>
          </p:nvPr>
        </p:nvSpPr>
        <p:spPr>
          <a:xfrm>
            <a:off x="628650" y="1825625"/>
            <a:ext cx="8256558" cy="4351338"/>
          </a:xfrm>
        </p:spPr>
        <p:txBody>
          <a:bodyPr/>
          <a:lstStyle/>
          <a:p>
            <a:r>
              <a:rPr lang="en-US" dirty="0" err="1" smtClean="0"/>
              <a:t>Arr</a:t>
            </a:r>
            <a:r>
              <a:rPr lang="en-US" dirty="0" smtClean="0"/>
              <a:t> </a:t>
            </a:r>
            <a:r>
              <a:rPr lang="en-US" dirty="0"/>
              <a:t>= [1 </a:t>
            </a:r>
            <a:r>
              <a:rPr lang="en-US" dirty="0">
                <a:solidFill>
                  <a:srgbClr val="FF0000"/>
                </a:solidFill>
              </a:rPr>
              <a:t>6</a:t>
            </a:r>
            <a:r>
              <a:rPr lang="en-US" dirty="0"/>
              <a:t> 7 8 </a:t>
            </a:r>
            <a:r>
              <a:rPr lang="en-US" dirty="0" smtClean="0">
                <a:solidFill>
                  <a:srgbClr val="FF0000"/>
                </a:solidFill>
              </a:rPr>
              <a:t>2</a:t>
            </a:r>
            <a:r>
              <a:rPr lang="en-US" dirty="0" smtClean="0"/>
              <a:t> </a:t>
            </a:r>
            <a:r>
              <a:rPr lang="en-US" dirty="0"/>
              <a:t>3 </a:t>
            </a:r>
            <a:r>
              <a:rPr lang="en-US" dirty="0" smtClean="0"/>
              <a:t>4 5]</a:t>
            </a:r>
            <a:endParaRPr lang="en-US" dirty="0"/>
          </a:p>
          <a:p>
            <a:r>
              <a:rPr lang="en-US" dirty="0"/>
              <a:t>Compare the left reading </a:t>
            </a:r>
            <a:r>
              <a:rPr lang="en-US" dirty="0" smtClean="0"/>
              <a:t>6 </a:t>
            </a:r>
            <a:r>
              <a:rPr lang="en-US" dirty="0"/>
              <a:t>and the right reading </a:t>
            </a:r>
            <a:r>
              <a:rPr lang="en-US" dirty="0" smtClean="0"/>
              <a:t>2</a:t>
            </a:r>
            <a:endParaRPr lang="en-US" dirty="0"/>
          </a:p>
          <a:p>
            <a:r>
              <a:rPr lang="en-US" dirty="0"/>
              <a:t>The left reading is </a:t>
            </a:r>
            <a:r>
              <a:rPr lang="en-US" dirty="0" smtClean="0"/>
              <a:t>bigger, </a:t>
            </a:r>
            <a:r>
              <a:rPr lang="en-US" dirty="0"/>
              <a:t>which is bad.</a:t>
            </a:r>
          </a:p>
          <a:p>
            <a:r>
              <a:rPr lang="en-US" dirty="0"/>
              <a:t>Swap the left reading and the right </a:t>
            </a:r>
            <a:r>
              <a:rPr lang="en-US" dirty="0" smtClean="0"/>
              <a:t>reading</a:t>
            </a:r>
          </a:p>
          <a:p>
            <a:r>
              <a:rPr lang="en-US" dirty="0" err="1" smtClean="0"/>
              <a:t>Arr</a:t>
            </a:r>
            <a:r>
              <a:rPr lang="en-US" dirty="0" smtClean="0"/>
              <a:t> </a:t>
            </a:r>
            <a:r>
              <a:rPr lang="en-US" dirty="0"/>
              <a:t>= [1 </a:t>
            </a:r>
            <a:r>
              <a:rPr lang="en-US" dirty="0" smtClean="0">
                <a:solidFill>
                  <a:srgbClr val="FF0000"/>
                </a:solidFill>
              </a:rPr>
              <a:t>2</a:t>
            </a:r>
            <a:r>
              <a:rPr lang="en-US" dirty="0" smtClean="0"/>
              <a:t> </a:t>
            </a:r>
            <a:r>
              <a:rPr lang="en-US" dirty="0"/>
              <a:t>7 8 </a:t>
            </a:r>
            <a:r>
              <a:rPr lang="en-US" dirty="0" smtClean="0">
                <a:solidFill>
                  <a:srgbClr val="FF0000"/>
                </a:solidFill>
              </a:rPr>
              <a:t>6</a:t>
            </a:r>
            <a:r>
              <a:rPr lang="en-US" dirty="0" smtClean="0"/>
              <a:t> </a:t>
            </a:r>
            <a:r>
              <a:rPr lang="en-US" dirty="0"/>
              <a:t>3 4 5</a:t>
            </a:r>
            <a:r>
              <a:rPr lang="en-US" dirty="0" smtClean="0"/>
              <a:t>]</a:t>
            </a:r>
          </a:p>
          <a:p>
            <a:r>
              <a:rPr lang="en-US" dirty="0" smtClean="0"/>
              <a:t>Insert 6 to the correct position</a:t>
            </a:r>
          </a:p>
          <a:p>
            <a:r>
              <a:rPr lang="en-US" dirty="0" err="1"/>
              <a:t>Arr</a:t>
            </a:r>
            <a:r>
              <a:rPr lang="en-US" dirty="0"/>
              <a:t> = [1 </a:t>
            </a:r>
            <a:r>
              <a:rPr lang="en-US" dirty="0">
                <a:solidFill>
                  <a:srgbClr val="FF0000"/>
                </a:solidFill>
              </a:rPr>
              <a:t>2</a:t>
            </a:r>
            <a:r>
              <a:rPr lang="en-US" dirty="0"/>
              <a:t> 7 8 </a:t>
            </a:r>
            <a:r>
              <a:rPr lang="en-US" dirty="0" smtClean="0"/>
              <a:t>3 </a:t>
            </a:r>
            <a:r>
              <a:rPr lang="en-US" dirty="0"/>
              <a:t>4 </a:t>
            </a:r>
            <a:r>
              <a:rPr lang="en-US" dirty="0" smtClean="0"/>
              <a:t>5 </a:t>
            </a:r>
            <a:r>
              <a:rPr lang="en-US" dirty="0" smtClean="0">
                <a:solidFill>
                  <a:srgbClr val="FF0000"/>
                </a:solidFill>
              </a:rPr>
              <a:t>6</a:t>
            </a:r>
            <a:r>
              <a:rPr lang="en-US" dirty="0" smtClean="0"/>
              <a:t>]</a:t>
            </a:r>
          </a:p>
          <a:p>
            <a:r>
              <a:rPr lang="en-US" dirty="0"/>
              <a:t>The left reading position</a:t>
            </a:r>
            <a:r>
              <a:rPr lang="en-US" dirty="0" smtClean="0"/>
              <a:t>++</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3644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 With Slow Merge </a:t>
            </a:r>
            <a:br>
              <a:rPr lang="en-US" dirty="0"/>
            </a:br>
            <a:r>
              <a:rPr lang="en-US" dirty="0"/>
              <a:t>(but no additional space is needed)</a:t>
            </a:r>
          </a:p>
        </p:txBody>
      </p:sp>
      <p:sp>
        <p:nvSpPr>
          <p:cNvPr id="3" name="Content Placeholder 2"/>
          <p:cNvSpPr>
            <a:spLocks noGrp="1"/>
          </p:cNvSpPr>
          <p:nvPr>
            <p:ph idx="1"/>
          </p:nvPr>
        </p:nvSpPr>
        <p:spPr>
          <a:xfrm>
            <a:off x="628650" y="1825625"/>
            <a:ext cx="8429086" cy="4351338"/>
          </a:xfrm>
        </p:spPr>
        <p:txBody>
          <a:bodyPr/>
          <a:lstStyle/>
          <a:p>
            <a:r>
              <a:rPr lang="en-US" dirty="0" smtClean="0"/>
              <a:t>Time complexity to merge:</a:t>
            </a:r>
          </a:p>
          <a:p>
            <a:r>
              <a:rPr lang="en-US" dirty="0" smtClean="0"/>
              <a:t>In worst case, we need to swap and insert 0.5n = O(n) times</a:t>
            </a:r>
          </a:p>
          <a:p>
            <a:r>
              <a:rPr lang="en-US" dirty="0" smtClean="0"/>
              <a:t>In worst case, each insert needs 0.5n = O(n) time</a:t>
            </a:r>
          </a:p>
          <a:p>
            <a:r>
              <a:rPr lang="en-US" dirty="0" smtClean="0"/>
              <a:t>Overall time complexity: O(n^2)</a:t>
            </a:r>
            <a:endParaRPr lang="en-US" dirty="0"/>
          </a:p>
        </p:txBody>
      </p:sp>
    </p:spTree>
    <p:extLst>
      <p:ext uri="{BB962C8B-B14F-4D97-AF65-F5344CB8AC3E}">
        <p14:creationId xmlns:p14="http://schemas.microsoft.com/office/powerpoint/2010/main" val="161533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 With Slow Merge </a:t>
            </a:r>
            <a:br>
              <a:rPr lang="en-US" dirty="0"/>
            </a:br>
            <a:r>
              <a:rPr lang="en-US" dirty="0"/>
              <a:t>(but no additional space is needed)</a:t>
            </a:r>
          </a:p>
        </p:txBody>
      </p:sp>
      <p:sp>
        <p:nvSpPr>
          <p:cNvPr id="3" name="Content Placeholder 2"/>
          <p:cNvSpPr>
            <a:spLocks noGrp="1"/>
          </p:cNvSpPr>
          <p:nvPr>
            <p:ph idx="1"/>
          </p:nvPr>
        </p:nvSpPr>
        <p:spPr/>
        <p:txBody>
          <a:bodyPr/>
          <a:lstStyle/>
          <a:p>
            <a:r>
              <a:rPr lang="en-US" dirty="0" smtClean="0"/>
              <a:t>Time complexity of merge sort if this merge algorithm is used:</a:t>
            </a:r>
          </a:p>
          <a:p>
            <a:r>
              <a:rPr lang="en-US" altLang="zh-TW" dirty="0" smtClean="0"/>
              <a:t>Let T(n) be the worst case running time </a:t>
            </a:r>
            <a:br>
              <a:rPr lang="en-US" altLang="zh-TW" dirty="0" smtClean="0"/>
            </a:br>
            <a:r>
              <a:rPr lang="en-US" altLang="zh-TW" dirty="0" smtClean="0"/>
              <a:t>of input size n</a:t>
            </a:r>
          </a:p>
          <a:p>
            <a:r>
              <a:rPr lang="en-US" dirty="0" smtClean="0"/>
              <a:t>T(n) = 2*T(0.5n)+O(n^2)</a:t>
            </a:r>
          </a:p>
          <a:p>
            <a:r>
              <a:rPr lang="en-US" dirty="0" smtClean="0"/>
              <a:t>T(n) = O(n^2)</a:t>
            </a:r>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397729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p:sp>
        <p:nvSpPr>
          <p:cNvPr id="3" name="Content Placeholder 2"/>
          <p:cNvSpPr>
            <a:spLocks noGrp="1"/>
          </p:cNvSpPr>
          <p:nvPr>
            <p:ph idx="1"/>
          </p:nvPr>
        </p:nvSpPr>
        <p:spPr>
          <a:xfrm>
            <a:off x="1" y="1825625"/>
            <a:ext cx="9144000" cy="4351338"/>
          </a:xfrm>
        </p:spPr>
        <p:txBody>
          <a:bodyPr/>
          <a:lstStyle/>
          <a:p>
            <a:r>
              <a:rPr lang="en-US" dirty="0" smtClean="0"/>
              <a:t>Step 1: Pick a random element p in the array</a:t>
            </a:r>
          </a:p>
          <a:p>
            <a:r>
              <a:rPr lang="en-US" dirty="0" smtClean="0"/>
              <a:t>Step 2: Examine every elements in the array. </a:t>
            </a:r>
            <a:br>
              <a:rPr lang="en-US" dirty="0" smtClean="0"/>
            </a:br>
            <a:r>
              <a:rPr lang="en-US" dirty="0" smtClean="0"/>
              <a:t>If the element is &lt; p, store the element in array LESS.</a:t>
            </a:r>
            <a:br>
              <a:rPr lang="en-US" dirty="0" smtClean="0"/>
            </a:br>
            <a:r>
              <a:rPr lang="en-US" dirty="0"/>
              <a:t>If the element is </a:t>
            </a:r>
            <a:r>
              <a:rPr lang="en-US" dirty="0" smtClean="0"/>
              <a:t>&gt; </a:t>
            </a:r>
            <a:r>
              <a:rPr lang="en-US" dirty="0"/>
              <a:t>p, store the element in array </a:t>
            </a:r>
            <a:r>
              <a:rPr lang="en-US" dirty="0" smtClean="0"/>
              <a:t>GREATER</a:t>
            </a:r>
            <a:br>
              <a:rPr lang="en-US" dirty="0" smtClean="0"/>
            </a:br>
            <a:r>
              <a:rPr lang="en-US" dirty="0" smtClean="0"/>
              <a:t>Otherwise, store the element in array EQ</a:t>
            </a:r>
          </a:p>
          <a:p>
            <a:r>
              <a:rPr lang="en-US" dirty="0" smtClean="0"/>
              <a:t>Step 3: Sort LESS and GREATER by quick sort</a:t>
            </a:r>
          </a:p>
          <a:p>
            <a:r>
              <a:rPr lang="en-US" dirty="0" smtClean="0"/>
              <a:t>Step 4: Concatenate </a:t>
            </a:r>
            <a:r>
              <a:rPr lang="en-US" dirty="0"/>
              <a:t>LESS</a:t>
            </a:r>
            <a:r>
              <a:rPr lang="en-US" dirty="0" smtClean="0"/>
              <a:t>, EQ, and </a:t>
            </a:r>
            <a:r>
              <a:rPr lang="en-US" dirty="0"/>
              <a:t>GREATER</a:t>
            </a:r>
            <a:br>
              <a:rPr lang="en-US" dirty="0"/>
            </a:br>
            <a:r>
              <a:rPr lang="en-US" dirty="0" smtClean="0"/>
              <a:t> and store the result in the input array</a:t>
            </a:r>
            <a:endParaRPr lang="en-US" dirty="0"/>
          </a:p>
        </p:txBody>
      </p:sp>
    </p:spTree>
    <p:extLst>
      <p:ext uri="{BB962C8B-B14F-4D97-AF65-F5344CB8AC3E}">
        <p14:creationId xmlns:p14="http://schemas.microsoft.com/office/powerpoint/2010/main" val="1069765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p:sp>
        <p:nvSpPr>
          <p:cNvPr id="3" name="Content Placeholder 2"/>
          <p:cNvSpPr>
            <a:spLocks noGrp="1"/>
          </p:cNvSpPr>
          <p:nvPr>
            <p:ph idx="1"/>
          </p:nvPr>
        </p:nvSpPr>
        <p:spPr>
          <a:xfrm>
            <a:off x="628649" y="1825625"/>
            <a:ext cx="8247931" cy="4351338"/>
          </a:xfrm>
        </p:spPr>
        <p:txBody>
          <a:bodyPr/>
          <a:lstStyle/>
          <a:p>
            <a:r>
              <a:rPr lang="en-US" dirty="0" smtClean="0"/>
              <a:t>What is the worst-case running time of quick sort?</a:t>
            </a:r>
          </a:p>
          <a:p>
            <a:r>
              <a:rPr lang="en-US" dirty="0" smtClean="0"/>
              <a:t>The worst case happens when the picked element is the largest one or the smallest one in the array</a:t>
            </a:r>
          </a:p>
          <a:p>
            <a:r>
              <a:rPr lang="en-US" dirty="0" smtClean="0"/>
              <a:t>T(n) = T(n-1)+O(n)</a:t>
            </a:r>
          </a:p>
          <a:p>
            <a:r>
              <a:rPr lang="en-US" dirty="0" smtClean="0"/>
              <a:t>T(n) = O(n^2)</a:t>
            </a:r>
            <a:endParaRPr lang="en-US" dirty="0"/>
          </a:p>
        </p:txBody>
      </p:sp>
    </p:spTree>
    <p:extLst>
      <p:ext uri="{BB962C8B-B14F-4D97-AF65-F5344CB8AC3E}">
        <p14:creationId xmlns:p14="http://schemas.microsoft.com/office/powerpoint/2010/main" val="2883879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p:txBody>
          <a:bodyPr/>
          <a:lstStyle/>
          <a:p>
            <a:r>
              <a:rPr lang="en-US" dirty="0" smtClean="0"/>
              <a:t>What is the expected running time of quick sort?</a:t>
            </a:r>
          </a:p>
          <a:p>
            <a:r>
              <a:rPr lang="en-US" dirty="0" smtClean="0"/>
              <a:t>That is, the average running time</a:t>
            </a:r>
          </a:p>
          <a:p>
            <a:r>
              <a:rPr lang="en-US" dirty="0" smtClean="0"/>
              <a:t>Recall that we pick the element randomly</a:t>
            </a:r>
          </a:p>
          <a:p>
            <a:r>
              <a:rPr lang="en-US" dirty="0" smtClean="0"/>
              <a:t>Key idea: the running time is dominated by the number of comparisons in Step 2</a:t>
            </a:r>
          </a:p>
          <a:p>
            <a:r>
              <a:rPr lang="en-US" dirty="0" smtClean="0"/>
              <a:t>Question: what is the expected number of comparisons of quick sort?</a:t>
            </a:r>
          </a:p>
          <a:p>
            <a:endParaRPr lang="en-US" dirty="0"/>
          </a:p>
        </p:txBody>
      </p:sp>
    </p:spTree>
    <p:extLst>
      <p:ext uri="{BB962C8B-B14F-4D97-AF65-F5344CB8AC3E}">
        <p14:creationId xmlns:p14="http://schemas.microsoft.com/office/powerpoint/2010/main" val="3784269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a:t>
            </a:r>
            <a:endParaRPr lang="en-US" dirty="0"/>
          </a:p>
        </p:txBody>
      </p:sp>
      <p:sp>
        <p:nvSpPr>
          <p:cNvPr id="3" name="Content Placeholder 2"/>
          <p:cNvSpPr>
            <a:spLocks noGrp="1"/>
          </p:cNvSpPr>
          <p:nvPr>
            <p:ph idx="1"/>
          </p:nvPr>
        </p:nvSpPr>
        <p:spPr>
          <a:xfrm>
            <a:off x="628649" y="1825625"/>
            <a:ext cx="8247931" cy="4351338"/>
          </a:xfrm>
        </p:spPr>
        <p:txBody>
          <a:bodyPr>
            <a:normAutofit fontScale="92500"/>
          </a:bodyPr>
          <a:lstStyle/>
          <a:p>
            <a:r>
              <a:rPr lang="en-US" dirty="0" smtClean="0"/>
              <a:t>Question</a:t>
            </a:r>
            <a:r>
              <a:rPr lang="en-US" altLang="zh-TW" dirty="0" smtClean="0"/>
              <a:t>:</a:t>
            </a:r>
            <a:r>
              <a:rPr lang="zh-TW" altLang="en-US" dirty="0" smtClean="0"/>
              <a:t> </a:t>
            </a:r>
            <a:r>
              <a:rPr lang="en-US" altLang="zh-TW" dirty="0" smtClean="0"/>
              <a:t>Shuffle a deck of cards. What is the expected number of cards that stay in the same position?</a:t>
            </a:r>
          </a:p>
          <a:p>
            <a:r>
              <a:rPr lang="en-US" dirty="0" smtClean="0"/>
              <a:t>Let X be the number of </a:t>
            </a:r>
            <a:r>
              <a:rPr lang="en-US" altLang="zh-TW" dirty="0"/>
              <a:t>cards that stay in the same </a:t>
            </a:r>
            <a:r>
              <a:rPr lang="en-US" altLang="zh-TW" dirty="0" smtClean="0"/>
              <a:t>position (X is a random variable)</a:t>
            </a:r>
          </a:p>
          <a:p>
            <a:r>
              <a:rPr lang="en-US" dirty="0" smtClean="0"/>
              <a:t>Let Xi = 1 if the </a:t>
            </a:r>
            <a:r>
              <a:rPr lang="en-US" dirty="0" err="1" smtClean="0"/>
              <a:t>ith</a:t>
            </a:r>
            <a:r>
              <a:rPr lang="en-US" dirty="0" smtClean="0"/>
              <a:t> card stays in the same position, and </a:t>
            </a:r>
            <a:r>
              <a:rPr lang="en-US" dirty="0"/>
              <a:t>Xi = </a:t>
            </a:r>
            <a:r>
              <a:rPr lang="en-US" dirty="0" smtClean="0"/>
              <a:t>0 otherwise</a:t>
            </a:r>
          </a:p>
          <a:p>
            <a:r>
              <a:rPr lang="en-US" dirty="0" smtClean="0"/>
              <a:t>X = X1+X2+…+X52</a:t>
            </a:r>
          </a:p>
          <a:p>
            <a:r>
              <a:rPr lang="en-US" dirty="0" smtClean="0"/>
              <a:t>E[X] = E[X1+X2+…+X52] </a:t>
            </a:r>
            <a:br>
              <a:rPr lang="en-US" dirty="0" smtClean="0"/>
            </a:br>
            <a:r>
              <a:rPr lang="en-US" dirty="0" smtClean="0"/>
              <a:t>= E[X1] + E[X2] + …+E[X52] </a:t>
            </a:r>
            <a:br>
              <a:rPr lang="en-US" dirty="0" smtClean="0"/>
            </a:br>
            <a:r>
              <a:rPr lang="en-US" dirty="0" smtClean="0"/>
              <a:t>= 1/52+1/52+1/52+…+1/52 = 52*(1/52) = 1</a:t>
            </a:r>
            <a:endParaRPr lang="en-US" dirty="0"/>
          </a:p>
        </p:txBody>
      </p:sp>
    </p:spTree>
    <p:extLst>
      <p:ext uri="{BB962C8B-B14F-4D97-AF65-F5344CB8AC3E}">
        <p14:creationId xmlns:p14="http://schemas.microsoft.com/office/powerpoint/2010/main" val="2848258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a:xfrm>
            <a:off x="172528" y="1825625"/>
            <a:ext cx="8971472" cy="4351338"/>
          </a:xfrm>
        </p:spPr>
        <p:txBody>
          <a:bodyPr>
            <a:normAutofit/>
          </a:bodyPr>
          <a:lstStyle/>
          <a:p>
            <a:r>
              <a:rPr lang="en-US" dirty="0"/>
              <a:t>Question: what is the expected number of comparisons of quick sort?</a:t>
            </a:r>
          </a:p>
          <a:p>
            <a:r>
              <a:rPr lang="en-US" dirty="0" smtClean="0"/>
              <a:t>Let </a:t>
            </a:r>
            <a:r>
              <a:rPr lang="en-US" dirty="0" err="1" smtClean="0"/>
              <a:t>ei</a:t>
            </a:r>
            <a:r>
              <a:rPr lang="en-US" dirty="0" smtClean="0"/>
              <a:t> be the </a:t>
            </a:r>
            <a:r>
              <a:rPr lang="en-US" dirty="0" err="1" smtClean="0"/>
              <a:t>ith</a:t>
            </a:r>
            <a:r>
              <a:rPr lang="en-US" dirty="0" smtClean="0"/>
              <a:t> largest element in the ORIGINAL array</a:t>
            </a:r>
          </a:p>
          <a:p>
            <a:r>
              <a:rPr lang="en-US" dirty="0" smtClean="0"/>
              <a:t>Let X be the number of </a:t>
            </a:r>
            <a:r>
              <a:rPr lang="en-US" dirty="0"/>
              <a:t>comparisons of quick </a:t>
            </a:r>
            <a:r>
              <a:rPr lang="en-US" dirty="0" smtClean="0"/>
              <a:t>sort</a:t>
            </a:r>
          </a:p>
          <a:p>
            <a:r>
              <a:rPr lang="en-US" dirty="0" smtClean="0"/>
              <a:t>Let </a:t>
            </a:r>
            <a:r>
              <a:rPr lang="en-US" dirty="0" err="1" smtClean="0"/>
              <a:t>Xij</a:t>
            </a:r>
            <a:r>
              <a:rPr lang="en-US" dirty="0" smtClean="0"/>
              <a:t> </a:t>
            </a:r>
            <a:r>
              <a:rPr lang="en-US" dirty="0"/>
              <a:t>be the </a:t>
            </a:r>
            <a:r>
              <a:rPr lang="en-US" dirty="0" smtClean="0"/>
              <a:t>number of times that we compare </a:t>
            </a:r>
            <a:r>
              <a:rPr lang="en-US" dirty="0" err="1" smtClean="0"/>
              <a:t>ei</a:t>
            </a:r>
            <a:r>
              <a:rPr lang="en-US" dirty="0" smtClean="0"/>
              <a:t> and </a:t>
            </a:r>
            <a:r>
              <a:rPr lang="en-US" dirty="0" err="1" smtClean="0"/>
              <a:t>ej</a:t>
            </a:r>
            <a:endParaRPr lang="en-US" dirty="0" smtClean="0"/>
          </a:p>
          <a:p>
            <a:r>
              <a:rPr lang="en-US" dirty="0" smtClean="0"/>
              <a:t>Key observation: we compare a pair of elements at most once</a:t>
            </a:r>
          </a:p>
          <a:p>
            <a:r>
              <a:rPr lang="en-US" dirty="0" smtClean="0"/>
              <a:t>Hence, </a:t>
            </a:r>
            <a:r>
              <a:rPr lang="en-US" dirty="0" err="1" smtClean="0"/>
              <a:t>Xij</a:t>
            </a:r>
            <a:r>
              <a:rPr lang="en-US" dirty="0" smtClean="0"/>
              <a:t> can only be 0 or 1</a:t>
            </a:r>
            <a:endParaRPr lang="en-US" dirty="0"/>
          </a:p>
        </p:txBody>
      </p:sp>
    </p:spTree>
    <p:extLst>
      <p:ext uri="{BB962C8B-B14F-4D97-AF65-F5344CB8AC3E}">
        <p14:creationId xmlns:p14="http://schemas.microsoft.com/office/powerpoint/2010/main" val="1957865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792" y="1825625"/>
                <a:ext cx="8721306" cy="4351338"/>
              </a:xfrm>
            </p:spPr>
            <p:txBody>
              <a:bodyPr>
                <a:normAutofit fontScale="77500" lnSpcReduction="20000"/>
              </a:bodyPr>
              <a:lstStyle/>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charset="0"/>
                          </a:rPr>
                        </m:ctrlPr>
                      </m:dPr>
                      <m:e>
                        <m:nary>
                          <m:naryPr>
                            <m:chr m:val="∑"/>
                            <m:ctrlPr>
                              <a:rPr lang="en-US" b="0" i="1" smtClean="0">
                                <a:latin typeface="Cambria Math"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&gt;</m:t>
                            </m:r>
                            <m:r>
                              <a:rPr lang="en-US" b="0" i="1" smtClean="0">
                                <a:latin typeface="Cambria Math" panose="02040503050406030204" pitchFamily="18" charset="0"/>
                              </a:rPr>
                              <m:t>𝑗</m:t>
                            </m:r>
                            <m:r>
                              <a:rPr lang="en-US" b="0" i="1" smtClean="0">
                                <a:latin typeface="Cambria Math" panose="02040503050406030204" pitchFamily="18" charset="0"/>
                              </a:rPr>
                              <m:t>≥1</m:t>
                            </m:r>
                          </m:sub>
                          <m:sup/>
                          <m:e>
                            <m:sSub>
                              <m:sSubPr>
                                <m:ctrlPr>
                                  <a:rPr lang="en-US" b="0" i="1" smtClean="0">
                                    <a:latin typeface="Cambria Math"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Sub>
                          </m:e>
                        </m:nary>
                      </m:e>
                    </m:d>
                    <m:r>
                      <a:rPr lang="en-US" b="0" i="1" smtClean="0">
                        <a:latin typeface="Cambria Math" panose="02040503050406030204" pitchFamily="18" charset="0"/>
                      </a:rPr>
                      <m:t>=</m:t>
                    </m:r>
                    <m:nary>
                      <m:naryPr>
                        <m:chr m:val="∑"/>
                        <m:ctrlPr>
                          <a:rPr lang="en-US" i="1">
                            <a:latin typeface="Cambria Math"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&gt;</m:t>
                        </m:r>
                        <m:r>
                          <a:rPr lang="en-US" i="1">
                            <a:latin typeface="Cambria Math" panose="02040503050406030204" pitchFamily="18" charset="0"/>
                          </a:rPr>
                          <m:t>𝑗</m:t>
                        </m:r>
                        <m:r>
                          <a:rPr lang="en-US" i="1">
                            <a:latin typeface="Cambria Math" panose="02040503050406030204" pitchFamily="18" charset="0"/>
                          </a:rPr>
                          <m:t>≥1</m:t>
                        </m:r>
                      </m:sub>
                      <m:sup/>
                      <m:e>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r>
                          <a:rPr lang="en-US" b="0" i="1" smtClean="0">
                            <a:latin typeface="Cambria Math" panose="02040503050406030204" pitchFamily="18" charset="0"/>
                          </a:rPr>
                          <m:t>]</m:t>
                        </m:r>
                      </m:e>
                    </m:nary>
                  </m:oMath>
                </a14:m>
                <a:endParaRPr lang="en-US" dirty="0" smtClean="0"/>
              </a:p>
              <a:p>
                <a14:m>
                  <m:oMath xmlns:m="http://schemas.openxmlformats.org/officeDocument/2006/math">
                    <m:r>
                      <a:rPr lang="en-US" i="1">
                        <a:latin typeface="Cambria Math" panose="02040503050406030204" pitchFamily="18" charset="0"/>
                      </a:rPr>
                      <m:t>𝐸</m:t>
                    </m:r>
                    <m:d>
                      <m:dPr>
                        <m:begChr m:val="["/>
                        <m:endChr m:val="]"/>
                        <m:ctrlPr>
                          <a:rPr lang="en-US" i="1">
                            <a:latin typeface="Cambria Math" charset="0"/>
                          </a:rPr>
                        </m:ctrlPr>
                      </m:dPr>
                      <m:e>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e>
                    </m:d>
                    <m:r>
                      <a:rPr lang="en-US" b="0" i="1" smtClean="0">
                        <a:latin typeface="Cambria Math" panose="02040503050406030204" pitchFamily="18" charset="0"/>
                      </a:rPr>
                      <m:t>=</m:t>
                    </m:r>
                    <m:r>
                      <a:rPr lang="en-US" b="0" i="1" smtClean="0">
                        <a:latin typeface="Cambria Math" panose="02040503050406030204" pitchFamily="18" charset="0"/>
                      </a:rPr>
                      <m:t>𝑃𝑟</m:t>
                    </m:r>
                    <m:d>
                      <m:dPr>
                        <m:begChr m:val="["/>
                        <m:endChr m:val="]"/>
                        <m:ctrlPr>
                          <a:rPr lang="en-US" b="0" i="1" smtClean="0">
                            <a:latin typeface="Cambria Math" charset="0"/>
                          </a:rPr>
                        </m:ctrlPr>
                      </m:dPr>
                      <m:e>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r>
                          <a:rPr lang="en-US" b="0" i="1" smtClean="0">
                            <a:latin typeface="Cambria Math" panose="02040503050406030204" pitchFamily="18" charset="0"/>
                          </a:rPr>
                          <m:t>=1</m:t>
                        </m:r>
                      </m:e>
                    </m:d>
                    <m:r>
                      <a:rPr lang="en-US" b="0" i="0" smtClean="0">
                        <a:latin typeface="Cambria Math" panose="02040503050406030204" pitchFamily="18" charset="0"/>
                      </a:rPr>
                      <m:t>≤?</m:t>
                    </m:r>
                  </m:oMath>
                </a14:m>
                <a:r>
                  <a:rPr lang="en-US" dirty="0" smtClean="0"/>
                  <a:t> (we need </a:t>
                </a:r>
                <a14:m>
                  <m:oMath xmlns:m="http://schemas.openxmlformats.org/officeDocument/2006/math">
                    <m:r>
                      <a:rPr lang="en-US">
                        <a:latin typeface="Cambria Math" panose="02040503050406030204" pitchFamily="18" charset="0"/>
                      </a:rPr>
                      <m:t>≤</m:t>
                    </m:r>
                  </m:oMath>
                </a14:m>
                <a:r>
                  <a:rPr lang="en-US" dirty="0" smtClean="0"/>
                  <a:t> here because we want to say the avg. running time is NO MORE THAN …)</a:t>
                </a:r>
              </a:p>
              <a:p>
                <a:r>
                  <a:rPr lang="en-US" dirty="0" smtClean="0"/>
                  <a:t>In quick sort, we keep dividing the array</a:t>
                </a:r>
              </a:p>
              <a:p>
                <a:r>
                  <a:rPr lang="en-US" dirty="0" smtClean="0"/>
                  <a:t>If </a:t>
                </a:r>
                <a:r>
                  <a:rPr lang="en-US" dirty="0" err="1" smtClean="0"/>
                  <a:t>ei</a:t>
                </a:r>
                <a:r>
                  <a:rPr lang="en-US" dirty="0" smtClean="0"/>
                  <a:t> and </a:t>
                </a:r>
                <a:r>
                  <a:rPr lang="en-US" dirty="0" err="1" smtClean="0"/>
                  <a:t>ej</a:t>
                </a:r>
                <a:r>
                  <a:rPr lang="en-US" dirty="0" smtClean="0"/>
                  <a:t> have been stored in different arrays, then we will not compare </a:t>
                </a:r>
                <a:r>
                  <a:rPr lang="en-US" dirty="0" err="1"/>
                  <a:t>ei</a:t>
                </a:r>
                <a:r>
                  <a:rPr lang="en-US" dirty="0"/>
                  <a:t> and </a:t>
                </a:r>
                <a:r>
                  <a:rPr lang="en-US" dirty="0" err="1"/>
                  <a:t>ej</a:t>
                </a:r>
                <a:r>
                  <a:rPr lang="en-US" dirty="0"/>
                  <a:t> </a:t>
                </a:r>
                <a:r>
                  <a:rPr lang="en-US" dirty="0" smtClean="0"/>
                  <a:t>in the future</a:t>
                </a:r>
              </a:p>
              <a:p>
                <a:r>
                  <a:rPr lang="en-US" dirty="0" smtClean="0"/>
                  <a:t>Initially, </a:t>
                </a:r>
                <a:r>
                  <a:rPr lang="en-US" dirty="0" err="1"/>
                  <a:t>ei</a:t>
                </a:r>
                <a:r>
                  <a:rPr lang="en-US" dirty="0"/>
                  <a:t> and </a:t>
                </a:r>
                <a:r>
                  <a:rPr lang="en-US" dirty="0" err="1" smtClean="0"/>
                  <a:t>ej</a:t>
                </a:r>
                <a:r>
                  <a:rPr lang="en-US" dirty="0" smtClean="0"/>
                  <a:t> are in the same array</a:t>
                </a:r>
              </a:p>
              <a:p>
                <a:r>
                  <a:rPr lang="en-US" dirty="0" smtClean="0"/>
                  <a:t>Let’s consider the last array </a:t>
                </a:r>
                <a:r>
                  <a:rPr lang="en-US" dirty="0" err="1" smtClean="0"/>
                  <a:t>arr</a:t>
                </a:r>
                <a:r>
                  <a:rPr lang="en-US" baseline="-25000" dirty="0" err="1" smtClean="0"/>
                  <a:t>last</a:t>
                </a:r>
                <a:r>
                  <a:rPr lang="en-US" dirty="0" smtClean="0"/>
                  <a:t> that contains both </a:t>
                </a:r>
                <a:r>
                  <a:rPr lang="en-US" dirty="0" err="1"/>
                  <a:t>ei</a:t>
                </a:r>
                <a:r>
                  <a:rPr lang="en-US" dirty="0"/>
                  <a:t> and </a:t>
                </a:r>
                <a:r>
                  <a:rPr lang="en-US" dirty="0" err="1" smtClean="0"/>
                  <a:t>ej</a:t>
                </a:r>
                <a:endParaRPr lang="en-US" dirty="0" smtClean="0"/>
              </a:p>
              <a:p>
                <a:r>
                  <a:rPr lang="en-US" dirty="0" smtClean="0"/>
                  <a:t>When applying quick sort on </a:t>
                </a:r>
                <a:r>
                  <a:rPr lang="en-US" dirty="0" err="1" smtClean="0"/>
                  <a:t>arr</a:t>
                </a:r>
                <a:r>
                  <a:rPr lang="en-US" baseline="-25000" dirty="0" err="1" smtClean="0"/>
                  <a:t>last</a:t>
                </a:r>
                <a:r>
                  <a:rPr lang="en-US" altLang="zh-TW" dirty="0" smtClean="0"/>
                  <a:t>, we pick an element randomly. If the picked element is </a:t>
                </a:r>
                <a:r>
                  <a:rPr lang="en-US" dirty="0" err="1"/>
                  <a:t>ei</a:t>
                </a:r>
                <a:r>
                  <a:rPr lang="en-US" dirty="0"/>
                  <a:t> </a:t>
                </a:r>
                <a:r>
                  <a:rPr lang="en-US" dirty="0" smtClean="0"/>
                  <a:t>or </a:t>
                </a:r>
                <a:r>
                  <a:rPr lang="en-US" dirty="0" err="1" smtClean="0"/>
                  <a:t>ej</a:t>
                </a:r>
                <a:r>
                  <a:rPr lang="en-US" dirty="0" smtClean="0"/>
                  <a:t>, then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r>
                      <a:rPr lang="en-US" i="1">
                        <a:latin typeface="Cambria Math" panose="02040503050406030204" pitchFamily="18" charset="0"/>
                      </a:rPr>
                      <m:t>=1</m:t>
                    </m:r>
                  </m:oMath>
                </a14:m>
                <a:r>
                  <a:rPr lang="en-US" dirty="0" smtClean="0"/>
                  <a:t>. Otherwise,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0</m:t>
                    </m:r>
                  </m:oMath>
                </a14:m>
                <a:endParaRPr lang="en-US" dirty="0" smtClean="0"/>
              </a:p>
              <a:p>
                <a:r>
                  <a:rPr lang="en-US" dirty="0" err="1" smtClean="0"/>
                  <a:t>arr</a:t>
                </a:r>
                <a:r>
                  <a:rPr lang="en-US" baseline="-25000" dirty="0" err="1" smtClean="0"/>
                  <a:t>last</a:t>
                </a:r>
                <a:r>
                  <a:rPr lang="en-US" dirty="0" smtClean="0"/>
                  <a:t> has at least i-j+1 elements. Hence </a:t>
                </a:r>
                <a14:m>
                  <m:oMath xmlns:m="http://schemas.openxmlformats.org/officeDocument/2006/math">
                    <m:r>
                      <a:rPr lang="en-US" i="1">
                        <a:latin typeface="Cambria Math" panose="02040503050406030204" pitchFamily="18" charset="0"/>
                      </a:rPr>
                      <m:t>𝑃𝑟</m:t>
                    </m:r>
                    <m:d>
                      <m:dPr>
                        <m:begChr m:val="["/>
                        <m:endChr m:val="]"/>
                        <m:ctrlPr>
                          <a:rPr lang="en-US" i="1">
                            <a:latin typeface="Cambria Math" charset="0"/>
                          </a:rPr>
                        </m:ctrlPr>
                      </m:dPr>
                      <m:e>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r>
                          <a:rPr lang="en-US" i="1">
                            <a:latin typeface="Cambria Math" panose="02040503050406030204" pitchFamily="18" charset="0"/>
                          </a:rPr>
                          <m:t>=1</m:t>
                        </m:r>
                      </m:e>
                    </m:d>
                    <m:r>
                      <a:rPr lang="en-US" b="0" i="1" smtClean="0">
                        <a:latin typeface="Cambria Math" panose="02040503050406030204" pitchFamily="18" charset="0"/>
                      </a:rPr>
                      <m:t>≤2/(</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792" y="1825625"/>
                <a:ext cx="8721306" cy="4351338"/>
              </a:xfrm>
              <a:blipFill>
                <a:blip r:embed="rId2"/>
                <a:stretch>
                  <a:fillRect l="-769" r="-699"/>
                </a:stretch>
              </a:blipFill>
            </p:spPr>
            <p:txBody>
              <a:bodyPr/>
              <a:lstStyle/>
              <a:p>
                <a:r>
                  <a:rPr lang="en-US">
                    <a:noFill/>
                  </a:rPr>
                  <a:t> </a:t>
                </a:r>
              </a:p>
            </p:txBody>
          </p:sp>
        </mc:Fallback>
      </mc:AlternateContent>
    </p:spTree>
    <p:extLst>
      <p:ext uri="{BB962C8B-B14F-4D97-AF65-F5344CB8AC3E}">
        <p14:creationId xmlns:p14="http://schemas.microsoft.com/office/powerpoint/2010/main" val="308398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Grading</a:t>
            </a:r>
            <a:endParaRPr lang="zh-TW" altLang="en-US" dirty="0"/>
          </a:p>
        </p:txBody>
      </p:sp>
      <p:sp>
        <p:nvSpPr>
          <p:cNvPr id="3" name="內容版面配置區 2"/>
          <p:cNvSpPr>
            <a:spLocks noGrp="1"/>
          </p:cNvSpPr>
          <p:nvPr>
            <p:ph idx="1"/>
          </p:nvPr>
        </p:nvSpPr>
        <p:spPr>
          <a:xfrm>
            <a:off x="628649" y="1825625"/>
            <a:ext cx="8334195" cy="4351338"/>
          </a:xfrm>
        </p:spPr>
        <p:txBody>
          <a:bodyPr/>
          <a:lstStyle/>
          <a:p>
            <a:r>
              <a:rPr lang="en-US" altLang="zh-TW" dirty="0" smtClean="0"/>
              <a:t>Asking questions 10%</a:t>
            </a:r>
          </a:p>
          <a:p>
            <a:pPr lvl="1"/>
            <a:r>
              <a:rPr lang="en-US" altLang="zh-TW" dirty="0" smtClean="0"/>
              <a:t>Ask 5 questions to get 60 on this part</a:t>
            </a:r>
          </a:p>
          <a:p>
            <a:r>
              <a:rPr lang="en-US" altLang="zh-TW" dirty="0" smtClean="0"/>
              <a:t>Answering questions 10%</a:t>
            </a:r>
          </a:p>
          <a:p>
            <a:pPr lvl="1"/>
            <a:r>
              <a:rPr lang="en-US" altLang="zh-TW" dirty="0" smtClean="0"/>
              <a:t>Answer 1 question </a:t>
            </a:r>
            <a:r>
              <a:rPr lang="en-US" altLang="zh-TW" dirty="0"/>
              <a:t>to get 60 on this </a:t>
            </a:r>
            <a:r>
              <a:rPr lang="en-US" altLang="zh-TW" dirty="0" smtClean="0"/>
              <a:t>part</a:t>
            </a:r>
          </a:p>
          <a:p>
            <a:r>
              <a:rPr lang="en-US" altLang="zh-TW" dirty="0" smtClean="0"/>
              <a:t>Homework 5*10%</a:t>
            </a:r>
          </a:p>
          <a:p>
            <a:r>
              <a:rPr lang="en-US" altLang="zh-TW" dirty="0" smtClean="0"/>
              <a:t>Midterm 15%</a:t>
            </a:r>
          </a:p>
          <a:p>
            <a:r>
              <a:rPr lang="en-US" altLang="zh-TW" dirty="0" smtClean="0"/>
              <a:t>Final 15%</a:t>
            </a:r>
            <a:endParaRPr lang="zh-TW" altLang="en-US" dirty="0"/>
          </a:p>
        </p:txBody>
      </p:sp>
    </p:spTree>
    <p:extLst>
      <p:ext uri="{BB962C8B-B14F-4D97-AF65-F5344CB8AC3E}">
        <p14:creationId xmlns:p14="http://schemas.microsoft.com/office/powerpoint/2010/main" val="12953702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14:m>
                  <m:oMath xmlns:m="http://schemas.openxmlformats.org/officeDocument/2006/math">
                    <m:r>
                      <a:rPr lang="en-US" i="1" smtClean="0">
                        <a:latin typeface="Cambria Math" panose="02040503050406030204" pitchFamily="18" charset="0"/>
                      </a:rPr>
                      <m:t>𝐸</m:t>
                    </m:r>
                    <m:d>
                      <m:dPr>
                        <m:begChr m:val="["/>
                        <m:endChr m:val="]"/>
                        <m:ctrlPr>
                          <a:rPr lang="en-US" i="1">
                            <a:latin typeface="Cambria Math" charset="0"/>
                          </a:rPr>
                        </m:ctrlPr>
                      </m:dPr>
                      <m:e>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charset="0"/>
                          </a:rPr>
                        </m:ctrlPr>
                      </m:dPr>
                      <m:e>
                        <m:nary>
                          <m:naryPr>
                            <m:chr m:val="∑"/>
                            <m:ctrlPr>
                              <a:rPr lang="en-US" i="1">
                                <a:latin typeface="Cambria Math"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&gt;</m:t>
                            </m:r>
                            <m:r>
                              <a:rPr lang="en-US" i="1">
                                <a:latin typeface="Cambria Math" panose="02040503050406030204" pitchFamily="18" charset="0"/>
                              </a:rPr>
                              <m:t>𝑗</m:t>
                            </m:r>
                            <m:r>
                              <a:rPr lang="en-US" i="1">
                                <a:latin typeface="Cambria Math" panose="02040503050406030204" pitchFamily="18" charset="0"/>
                              </a:rPr>
                              <m:t>≥1</m:t>
                            </m:r>
                          </m:sub>
                          <m:sup/>
                          <m:e>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e>
                        </m:nary>
                      </m:e>
                    </m:d>
                    <m:r>
                      <a:rPr lang="en-US" i="1">
                        <a:latin typeface="Cambria Math" panose="02040503050406030204" pitchFamily="18" charset="0"/>
                      </a:rPr>
                      <m:t>=</m:t>
                    </m:r>
                    <m:nary>
                      <m:naryPr>
                        <m:chr m:val="∑"/>
                        <m:ctrlPr>
                          <a:rPr lang="en-US" i="1">
                            <a:latin typeface="Cambria Math"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&gt;</m:t>
                        </m:r>
                        <m:r>
                          <a:rPr lang="en-US" i="1">
                            <a:latin typeface="Cambria Math" panose="02040503050406030204" pitchFamily="18" charset="0"/>
                          </a:rPr>
                          <m:t>𝑗</m:t>
                        </m:r>
                        <m:r>
                          <a:rPr lang="en-US" i="1">
                            <a:latin typeface="Cambria Math" panose="02040503050406030204" pitchFamily="18" charset="0"/>
                          </a:rPr>
                          <m:t>≥1</m:t>
                        </m:r>
                      </m:sub>
                      <m:sup/>
                      <m:e>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r>
                          <a:rPr lang="en-US" i="1">
                            <a:latin typeface="Cambria Math" panose="02040503050406030204" pitchFamily="18" charset="0"/>
                          </a:rPr>
                          <m:t>]</m:t>
                        </m:r>
                      </m:e>
                    </m:nary>
                  </m:oMath>
                </a14:m>
                <a:r>
                  <a:rPr lang="en-US" i="1" dirty="0" smtClean="0"/>
                  <a:t/>
                </a:r>
                <a:br>
                  <a:rPr lang="en-US" i="1" dirty="0" smtClean="0"/>
                </a:br>
                <a14:m>
                  <m:oMath xmlns:m="http://schemas.openxmlformats.org/officeDocument/2006/math">
                    <m:r>
                      <a:rPr lang="en-US" b="0" i="1" smtClean="0">
                        <a:latin typeface="Cambria Math" panose="02040503050406030204" pitchFamily="18" charset="0"/>
                      </a:rPr>
                      <m:t>≤</m:t>
                    </m:r>
                    <m:nary>
                      <m:naryPr>
                        <m:chr m:val="∑"/>
                        <m:ctrlPr>
                          <a:rPr lang="en-US" i="1">
                            <a:latin typeface="Cambria Math"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&gt;</m:t>
                        </m:r>
                        <m:r>
                          <a:rPr lang="en-US" i="1">
                            <a:latin typeface="Cambria Math" panose="02040503050406030204" pitchFamily="18" charset="0"/>
                          </a:rPr>
                          <m:t>𝑗</m:t>
                        </m:r>
                        <m:r>
                          <a:rPr lang="en-US" i="1">
                            <a:latin typeface="Cambria Math" panose="02040503050406030204" pitchFamily="18" charset="0"/>
                          </a:rPr>
                          <m:t>≥1</m:t>
                        </m:r>
                      </m:sub>
                      <m:sup/>
                      <m:e>
                        <m:f>
                          <m:fPr>
                            <m:ctrlPr>
                              <a:rPr lang="en-US" b="0" i="1" smtClean="0">
                                <a:latin typeface="Cambria Math"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den>
                        </m:f>
                      </m:e>
                    </m:nary>
                    <m:r>
                      <a:rPr lang="en-US" b="0" i="1" smtClean="0">
                        <a:latin typeface="Cambria Math" panose="02040503050406030204" pitchFamily="18" charset="0"/>
                      </a:rPr>
                      <m:t>=2</m:t>
                    </m:r>
                    <m:d>
                      <m:dPr>
                        <m:ctrlPr>
                          <a:rPr lang="en-US" b="0" i="1" smtClean="0">
                            <a:latin typeface="Cambria Math" charset="0"/>
                          </a:rPr>
                        </m:ctrlPr>
                      </m:dPr>
                      <m:e>
                        <m:d>
                          <m:dPr>
                            <m:ctrlPr>
                              <a:rPr lang="en-US" b="0" i="1" smtClean="0">
                                <a:latin typeface="Cambria Math"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i="1">
                                <a:latin typeface="Cambria Math" panose="02040503050406030204" pitchFamily="18" charset="0"/>
                              </a:rPr>
                              <m:t>+1</m:t>
                            </m:r>
                          </m:den>
                        </m:f>
                        <m:r>
                          <a:rPr lang="en-US" altLang="zh-TW" i="1" smtClean="0">
                            <a:latin typeface="Cambria Math" panose="02040503050406030204" pitchFamily="18" charset="0"/>
                          </a:rPr>
                          <m:t>+</m:t>
                        </m:r>
                        <m:d>
                          <m:dPr>
                            <m:ctrlPr>
                              <a:rPr lang="en-US" altLang="zh-TW" i="1">
                                <a:latin typeface="Cambria Math"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−2</m:t>
                            </m:r>
                          </m:e>
                        </m:d>
                        <m:r>
                          <a:rPr lang="en-US" altLang="zh-TW" b="0" i="1" smtClean="0">
                            <a:latin typeface="Cambria Math" panose="02040503050406030204" pitchFamily="18" charset="0"/>
                          </a:rPr>
                          <m:t>∗</m:t>
                        </m:r>
                        <m:f>
                          <m:fPr>
                            <m:ctrlPr>
                              <a:rPr lang="en-US" i="1">
                                <a:latin typeface="Cambria Math"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i="1">
                                <a:latin typeface="Cambria Math" panose="02040503050406030204" pitchFamily="18" charset="0"/>
                              </a:rPr>
                              <m:t>+1</m:t>
                            </m:r>
                          </m:den>
                        </m:f>
                        <m:r>
                          <a:rPr lang="en-US" b="0" i="1" smtClean="0">
                            <a:latin typeface="Cambria Math" panose="02040503050406030204" pitchFamily="18" charset="0"/>
                          </a:rPr>
                          <m:t>+…+1∗</m:t>
                        </m:r>
                        <m:f>
                          <m:fPr>
                            <m:ctrlPr>
                              <a:rPr lang="en-US" i="1">
                                <a:latin typeface="Cambria Math" charset="0"/>
                              </a:rPr>
                            </m:ctrlPr>
                          </m:fPr>
                          <m:num>
                            <m:r>
                              <a:rPr lang="en-US" b="0" i="1" smtClean="0">
                                <a:latin typeface="Cambria Math" panose="02040503050406030204" pitchFamily="18" charset="0"/>
                              </a:rPr>
                              <m:t>1</m:t>
                            </m:r>
                          </m:num>
                          <m:den>
                            <m:d>
                              <m:dPr>
                                <m:ctrlPr>
                                  <a:rPr lang="en-US" b="0" i="1" smtClean="0">
                                    <a:latin typeface="Cambria Math"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i="1">
                                <a:latin typeface="Cambria Math" panose="02040503050406030204" pitchFamily="18" charset="0"/>
                              </a:rPr>
                              <m:t>+1</m:t>
                            </m:r>
                          </m:den>
                        </m:f>
                      </m:e>
                    </m:d>
                    <m:r>
                      <a:rPr lang="en-US" b="0" i="1" smtClean="0">
                        <a:latin typeface="Cambria Math" panose="02040503050406030204" pitchFamily="18" charset="0"/>
                      </a:rPr>
                      <m:t>≤</m:t>
                    </m:r>
                    <m:r>
                      <a:rPr lang="en-US" i="1">
                        <a:latin typeface="Cambria Math" panose="02040503050406030204" pitchFamily="18" charset="0"/>
                      </a:rPr>
                      <m:t>2</m:t>
                    </m:r>
                    <m:d>
                      <m:dPr>
                        <m:ctrlPr>
                          <a:rPr lang="en-US" i="1">
                            <a:latin typeface="Cambria Math" charset="0"/>
                          </a:rPr>
                        </m:ctrlPr>
                      </m:dPr>
                      <m:e>
                        <m:r>
                          <a:rPr lang="en-US" i="1" smtClean="0">
                            <a:latin typeface="Cambria Math" panose="02040503050406030204" pitchFamily="18" charset="0"/>
                          </a:rPr>
                          <m:t>𝑛</m:t>
                        </m:r>
                        <m:r>
                          <a:rPr lang="en-US" i="1">
                            <a:latin typeface="Cambria Math" panose="02040503050406030204" pitchFamily="18" charset="0"/>
                          </a:rPr>
                          <m:t>∗</m:t>
                        </m:r>
                        <m:f>
                          <m:fPr>
                            <m:ctrlPr>
                              <a:rPr lang="en-US" i="1">
                                <a:latin typeface="Cambria Math" charset="0"/>
                              </a:rPr>
                            </m:ctrlPr>
                          </m:fPr>
                          <m:num>
                            <m:r>
                              <a:rPr lang="en-US" b="0" i="1" smtClean="0">
                                <a:latin typeface="Cambria Math" panose="02040503050406030204" pitchFamily="18" charset="0"/>
                              </a:rPr>
                              <m:t>1</m:t>
                            </m:r>
                          </m:num>
                          <m:den>
                            <m:r>
                              <a:rPr lang="en-US" i="1">
                                <a:latin typeface="Cambria Math" panose="02040503050406030204" pitchFamily="18" charset="0"/>
                              </a:rPr>
                              <m:t>1+1</m:t>
                            </m:r>
                          </m:den>
                        </m:f>
                        <m:r>
                          <a:rPr lang="en-US" altLang="zh-TW" i="1">
                            <a:latin typeface="Cambria Math" panose="02040503050406030204" pitchFamily="18" charset="0"/>
                          </a:rPr>
                          <m:t>+</m:t>
                        </m:r>
                        <m:r>
                          <a:rPr lang="en-US" altLang="zh-TW" b="0" i="1" smtClean="0">
                            <a:latin typeface="Cambria Math" panose="02040503050406030204" pitchFamily="18" charset="0"/>
                          </a:rPr>
                          <m:t>𝑛</m:t>
                        </m:r>
                        <m:r>
                          <a:rPr lang="en-US" altLang="zh-TW" i="1">
                            <a:latin typeface="Cambria Math" panose="02040503050406030204" pitchFamily="18" charset="0"/>
                          </a:rPr>
                          <m:t>∗</m:t>
                        </m:r>
                        <m:f>
                          <m:fPr>
                            <m:ctrlPr>
                              <a:rPr lang="en-US" i="1">
                                <a:latin typeface="Cambria Math" charset="0"/>
                              </a:rPr>
                            </m:ctrlPr>
                          </m:fPr>
                          <m:num>
                            <m:r>
                              <a:rPr lang="en-US" b="0" i="1" smtClean="0">
                                <a:latin typeface="Cambria Math" panose="02040503050406030204" pitchFamily="18" charset="0"/>
                              </a:rPr>
                              <m:t>1</m:t>
                            </m:r>
                          </m:num>
                          <m:den>
                            <m:r>
                              <a:rPr lang="en-US" i="1">
                                <a:latin typeface="Cambria Math" panose="02040503050406030204" pitchFamily="18" charset="0"/>
                              </a:rPr>
                              <m:t>2+1</m:t>
                            </m:r>
                          </m:den>
                        </m:f>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f>
                          <m:fPr>
                            <m:ctrlPr>
                              <a:rPr lang="en-US" i="1">
                                <a:latin typeface="Cambria Math" charset="0"/>
                              </a:rPr>
                            </m:ctrlPr>
                          </m:fPr>
                          <m:num>
                            <m:r>
                              <a:rPr lang="en-US" b="0" i="1" smtClean="0">
                                <a:latin typeface="Cambria Math" panose="02040503050406030204" pitchFamily="18" charset="0"/>
                              </a:rPr>
                              <m:t>1</m:t>
                            </m:r>
                          </m:num>
                          <m:den>
                            <m:d>
                              <m:dPr>
                                <m:ctrlPr>
                                  <a:rPr lang="en-US" i="1">
                                    <a:latin typeface="Cambria Math"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+1</m:t>
                            </m:r>
                          </m:den>
                        </m:f>
                      </m:e>
                    </m:d>
                    <m:r>
                      <a:rPr lang="en-US" b="0" i="1" smtClean="0">
                        <a:latin typeface="Cambria Math" panose="02040503050406030204" pitchFamily="18" charset="0"/>
                      </a:rPr>
                      <m:t>=2</m:t>
                    </m:r>
                    <m:r>
                      <a:rPr lang="en-US" b="0" i="1" smtClean="0">
                        <a:latin typeface="Cambria Math" panose="02040503050406030204" pitchFamily="18" charset="0"/>
                      </a:rPr>
                      <m:t>𝑛</m:t>
                    </m:r>
                    <m:d>
                      <m:dPr>
                        <m:ctrlPr>
                          <a:rPr lang="en-US" b="0" i="1" smtClean="0">
                            <a:latin typeface="Cambria Math" charset="0"/>
                          </a:rPr>
                        </m:ctrlPr>
                      </m:dPr>
                      <m:e>
                        <m:f>
                          <m:fPr>
                            <m:ctrlPr>
                              <a:rPr lang="en-US" b="0" i="1" smtClean="0">
                                <a:latin typeface="Cambria Math"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e>
                    </m:d>
                    <m:r>
                      <a:rPr lang="en-US" b="0" i="1" smtClean="0">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charset="0"/>
                          </a:rPr>
                        </m:ctrlPr>
                      </m:dPr>
                      <m:e>
                        <m:r>
                          <a:rPr lang="en-US" b="0" i="1" smtClean="0">
                            <a:latin typeface="Cambria Math" panose="02040503050406030204" pitchFamily="18" charset="0"/>
                          </a:rPr>
                          <m:t>𝑙𝑜𝑔𝑛</m:t>
                        </m:r>
                      </m:e>
                    </m:d>
                    <m:r>
                      <a:rPr lang="en-US" b="0" i="1" smtClean="0">
                        <a:latin typeface="Cambria Math" panose="02040503050406030204" pitchFamily="18" charset="0"/>
                      </a:rPr>
                      <m:t>=</m:t>
                    </m:r>
                    <m:r>
                      <a:rPr lang="en-US" i="1">
                        <a:latin typeface="Cambria Math" panose="02040503050406030204" pitchFamily="18" charset="0"/>
                      </a:rPr>
                      <m:t>𝑂</m:t>
                    </m:r>
                    <m:d>
                      <m:dPr>
                        <m:ctrlPr>
                          <a:rPr lang="en-US" i="1">
                            <a:latin typeface="Cambria Math" charset="0"/>
                          </a:rPr>
                        </m:ctrlPr>
                      </m:dPr>
                      <m:e>
                        <m:r>
                          <a:rPr lang="en-US" b="0" i="1" smtClean="0">
                            <a:latin typeface="Cambria Math" panose="02040503050406030204" pitchFamily="18" charset="0"/>
                          </a:rPr>
                          <m:t>𝑛</m:t>
                        </m:r>
                        <m:r>
                          <a:rPr lang="en-US" i="1">
                            <a:latin typeface="Cambria Math" panose="02040503050406030204" pitchFamily="18" charset="0"/>
                          </a:rPr>
                          <m:t>𝑙𝑜𝑔𝑛</m:t>
                        </m:r>
                      </m:e>
                    </m:d>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48919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Analyze Speed (Time) </a:t>
            </a:r>
            <a:br>
              <a:rPr lang="en-US" altLang="zh-TW" dirty="0"/>
            </a:br>
            <a:r>
              <a:rPr lang="en-US" altLang="zh-TW" dirty="0"/>
              <a:t>and Space </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400" dirty="0" err="1">
                <a:solidFill>
                  <a:srgbClr val="0000FF"/>
                </a:solidFill>
                <a:latin typeface="Consolas" panose="020B0609020204030204" pitchFamily="49" charset="0"/>
              </a:rPr>
              <a:t>int</a:t>
            </a:r>
            <a:r>
              <a:rPr lang="en-US" altLang="zh-TW" sz="2400" dirty="0">
                <a:solidFill>
                  <a:srgbClr val="000000"/>
                </a:solidFill>
                <a:latin typeface="Consolas" panose="020B0609020204030204" pitchFamily="49" charset="0"/>
              </a:rPr>
              <a:t> sum(</a:t>
            </a:r>
            <a:r>
              <a:rPr lang="en-US" altLang="zh-TW" sz="2400" dirty="0" err="1">
                <a:solidFill>
                  <a:srgbClr val="0000FF"/>
                </a:solidFill>
                <a:latin typeface="Consolas" panose="020B0609020204030204" pitchFamily="49" charset="0"/>
              </a:rPr>
              <a:t>int</a:t>
            </a:r>
            <a:r>
              <a:rPr lang="en-US" altLang="zh-TW" sz="2400" dirty="0">
                <a:solidFill>
                  <a:srgbClr val="000000"/>
                </a:solidFill>
                <a:latin typeface="Consolas" panose="020B0609020204030204" pitchFamily="49" charset="0"/>
              </a:rPr>
              <a:t> </a:t>
            </a:r>
            <a:r>
              <a:rPr lang="en-US" altLang="zh-TW" sz="2400" dirty="0" err="1">
                <a:solidFill>
                  <a:srgbClr val="808080"/>
                </a:solidFill>
                <a:latin typeface="Consolas" panose="020B0609020204030204" pitchFamily="49" charset="0"/>
              </a:rPr>
              <a:t>arr</a:t>
            </a:r>
            <a:r>
              <a:rPr lang="en-US" altLang="zh-TW" sz="2400" dirty="0">
                <a:solidFill>
                  <a:srgbClr val="000000"/>
                </a:solidFill>
                <a:latin typeface="Consolas" panose="020B0609020204030204" pitchFamily="49" charset="0"/>
              </a:rPr>
              <a:t>[], </a:t>
            </a:r>
            <a:r>
              <a:rPr lang="en-US" altLang="zh-TW" sz="2400" dirty="0" err="1">
                <a:solidFill>
                  <a:srgbClr val="0000FF"/>
                </a:solidFill>
                <a:latin typeface="Consolas" panose="020B0609020204030204" pitchFamily="49" charset="0"/>
              </a:rPr>
              <a:t>int</a:t>
            </a:r>
            <a:r>
              <a:rPr lang="en-US" altLang="zh-TW" sz="2400" dirty="0">
                <a:solidFill>
                  <a:srgbClr val="000000"/>
                </a:solidFill>
                <a:latin typeface="Consolas" panose="020B0609020204030204" pitchFamily="49" charset="0"/>
              </a:rPr>
              <a:t> </a:t>
            </a:r>
            <a:r>
              <a:rPr lang="en-US" altLang="zh-TW" sz="2400" dirty="0">
                <a:solidFill>
                  <a:srgbClr val="808080"/>
                </a:solidFill>
                <a:latin typeface="Consolas" panose="020B0609020204030204" pitchFamily="49" charset="0"/>
              </a:rPr>
              <a:t>n</a:t>
            </a:r>
            <a:r>
              <a:rPr lang="en-US" altLang="zh-TW" sz="2400" dirty="0">
                <a:solidFill>
                  <a:srgbClr val="000000"/>
                </a:solidFill>
                <a:latin typeface="Consolas" panose="020B0609020204030204" pitchFamily="49" charset="0"/>
              </a:rPr>
              <a:t>) {</a:t>
            </a:r>
          </a:p>
          <a:p>
            <a:pPr marL="0" indent="0">
              <a:buNone/>
            </a:pPr>
            <a:r>
              <a:rPr lang="en-US" altLang="zh-TW" sz="2400" dirty="0" smtClean="0">
                <a:solidFill>
                  <a:srgbClr val="0000FF"/>
                </a:solidFill>
                <a:latin typeface="Consolas" panose="020B0609020204030204" pitchFamily="49" charset="0"/>
              </a:rPr>
              <a:t>	</a:t>
            </a:r>
            <a:r>
              <a:rPr lang="en-US" altLang="zh-TW" sz="2400" dirty="0" err="1" smtClean="0">
                <a:solidFill>
                  <a:srgbClr val="0000FF"/>
                </a:solidFill>
                <a:latin typeface="Consolas" panose="020B0609020204030204" pitchFamily="49" charset="0"/>
              </a:rPr>
              <a:t>int</a:t>
            </a:r>
            <a:r>
              <a:rPr lang="en-US" altLang="zh-TW" sz="2400" dirty="0" smtClean="0">
                <a:solidFill>
                  <a:srgbClr val="000000"/>
                </a:solidFill>
                <a:latin typeface="Consolas" panose="020B0609020204030204" pitchFamily="49" charset="0"/>
              </a:rPr>
              <a:t> </a:t>
            </a:r>
            <a:r>
              <a:rPr lang="en-US" altLang="zh-TW" sz="2400" dirty="0" err="1">
                <a:solidFill>
                  <a:srgbClr val="000000"/>
                </a:solidFill>
                <a:latin typeface="Consolas" panose="020B0609020204030204" pitchFamily="49" charset="0"/>
              </a:rPr>
              <a:t>ans</a:t>
            </a:r>
            <a:r>
              <a:rPr lang="en-US" altLang="zh-TW" sz="2400" dirty="0">
                <a:solidFill>
                  <a:srgbClr val="000000"/>
                </a:solidFill>
                <a:latin typeface="Consolas" panose="020B0609020204030204" pitchFamily="49" charset="0"/>
              </a:rPr>
              <a:t> = 0;</a:t>
            </a:r>
          </a:p>
          <a:p>
            <a:pPr marL="0" indent="0">
              <a:buNone/>
            </a:pPr>
            <a:r>
              <a:rPr lang="nn-NO" altLang="zh-TW" sz="2400" dirty="0" smtClean="0">
                <a:solidFill>
                  <a:srgbClr val="0000FF"/>
                </a:solidFill>
                <a:latin typeface="Consolas" panose="020B0609020204030204" pitchFamily="49" charset="0"/>
              </a:rPr>
              <a:t>	for</a:t>
            </a:r>
            <a:r>
              <a:rPr lang="nn-NO" altLang="zh-TW" sz="2400" dirty="0" smtClean="0">
                <a:solidFill>
                  <a:srgbClr val="000000"/>
                </a:solidFill>
                <a:latin typeface="Consolas" panose="020B0609020204030204" pitchFamily="49" charset="0"/>
              </a:rPr>
              <a:t> </a:t>
            </a:r>
            <a:r>
              <a:rPr lang="nn-NO" altLang="zh-TW" sz="2400" dirty="0">
                <a:solidFill>
                  <a:srgbClr val="000000"/>
                </a:solidFill>
                <a:latin typeface="Consolas" panose="020B0609020204030204" pitchFamily="49" charset="0"/>
              </a:rPr>
              <a:t>(</a:t>
            </a:r>
            <a:r>
              <a:rPr lang="nn-NO" altLang="zh-TW" sz="2400" dirty="0">
                <a:solidFill>
                  <a:srgbClr val="0000FF"/>
                </a:solidFill>
                <a:latin typeface="Consolas" panose="020B0609020204030204" pitchFamily="49" charset="0"/>
              </a:rPr>
              <a:t>int</a:t>
            </a:r>
            <a:r>
              <a:rPr lang="nn-NO" altLang="zh-TW" sz="2400" dirty="0">
                <a:solidFill>
                  <a:srgbClr val="000000"/>
                </a:solidFill>
                <a:latin typeface="Consolas" panose="020B0609020204030204" pitchFamily="49" charset="0"/>
              </a:rPr>
              <a:t> i = 0; i &lt; </a:t>
            </a:r>
            <a:r>
              <a:rPr lang="nn-NO" altLang="zh-TW" sz="2400" dirty="0">
                <a:solidFill>
                  <a:srgbClr val="808080"/>
                </a:solidFill>
                <a:latin typeface="Consolas" panose="020B0609020204030204" pitchFamily="49" charset="0"/>
              </a:rPr>
              <a:t>n</a:t>
            </a:r>
            <a:r>
              <a:rPr lang="nn-NO" altLang="zh-TW" sz="2400" dirty="0">
                <a:solidFill>
                  <a:srgbClr val="000000"/>
                </a:solidFill>
                <a:latin typeface="Consolas" panose="020B0609020204030204" pitchFamily="49" charset="0"/>
              </a:rPr>
              <a:t>; i++) {</a:t>
            </a:r>
          </a:p>
          <a:p>
            <a:pPr marL="0" indent="0">
              <a:buNone/>
            </a:pPr>
            <a:r>
              <a:rPr lang="en-US" altLang="zh-TW" sz="2400" dirty="0" smtClean="0">
                <a:solidFill>
                  <a:srgbClr val="000000"/>
                </a:solidFill>
                <a:latin typeface="Consolas" panose="020B0609020204030204" pitchFamily="49" charset="0"/>
              </a:rPr>
              <a:t>		</a:t>
            </a:r>
            <a:r>
              <a:rPr lang="en-US" altLang="zh-TW" sz="2400" dirty="0" err="1" smtClean="0">
                <a:solidFill>
                  <a:srgbClr val="000000"/>
                </a:solidFill>
                <a:latin typeface="Consolas" panose="020B0609020204030204" pitchFamily="49" charset="0"/>
              </a:rPr>
              <a:t>ans</a:t>
            </a:r>
            <a:r>
              <a:rPr lang="en-US" altLang="zh-TW" sz="2400" dirty="0" smtClean="0">
                <a:solidFill>
                  <a:srgbClr val="000000"/>
                </a:solidFill>
                <a:latin typeface="Consolas" panose="020B0609020204030204" pitchFamily="49" charset="0"/>
              </a:rPr>
              <a:t> </a:t>
            </a:r>
            <a:r>
              <a:rPr lang="en-US" altLang="zh-TW" sz="2400" dirty="0">
                <a:solidFill>
                  <a:srgbClr val="000000"/>
                </a:solidFill>
                <a:latin typeface="Consolas" panose="020B0609020204030204" pitchFamily="49" charset="0"/>
              </a:rPr>
              <a:t>+= </a:t>
            </a:r>
            <a:r>
              <a:rPr lang="en-US" altLang="zh-TW" sz="2400" dirty="0" err="1">
                <a:solidFill>
                  <a:srgbClr val="808080"/>
                </a:solidFill>
                <a:latin typeface="Consolas" panose="020B0609020204030204" pitchFamily="49" charset="0"/>
              </a:rPr>
              <a:t>arr</a:t>
            </a:r>
            <a:r>
              <a:rPr lang="en-US" altLang="zh-TW" sz="2400" dirty="0">
                <a:solidFill>
                  <a:srgbClr val="000000"/>
                </a:solidFill>
                <a:latin typeface="Consolas" panose="020B0609020204030204" pitchFamily="49" charset="0"/>
              </a:rPr>
              <a:t>[</a:t>
            </a:r>
            <a:r>
              <a:rPr lang="en-US" altLang="zh-TW" sz="2400" dirty="0" err="1">
                <a:solidFill>
                  <a:srgbClr val="000000"/>
                </a:solidFill>
                <a:latin typeface="Consolas" panose="020B0609020204030204" pitchFamily="49" charset="0"/>
              </a:rPr>
              <a:t>i</a:t>
            </a:r>
            <a:r>
              <a:rPr lang="en-US" altLang="zh-TW" sz="2400" dirty="0">
                <a:solidFill>
                  <a:srgbClr val="000000"/>
                </a:solidFill>
                <a:latin typeface="Consolas" panose="020B0609020204030204" pitchFamily="49" charset="0"/>
              </a:rPr>
              <a:t>];</a:t>
            </a:r>
          </a:p>
          <a:p>
            <a:pPr marL="0" indent="0">
              <a:buNone/>
            </a:pPr>
            <a:r>
              <a:rPr lang="en-US" altLang="zh-TW" sz="2400" dirty="0" smtClean="0">
                <a:solidFill>
                  <a:srgbClr val="000000"/>
                </a:solidFill>
                <a:latin typeface="Consolas" panose="020B0609020204030204" pitchFamily="49" charset="0"/>
              </a:rPr>
              <a:t>	}</a:t>
            </a:r>
            <a:endParaRPr lang="en-US" altLang="zh-TW" sz="2400" dirty="0">
              <a:solidFill>
                <a:srgbClr val="000000"/>
              </a:solidFill>
              <a:latin typeface="Consolas" panose="020B0609020204030204" pitchFamily="49" charset="0"/>
            </a:endParaRPr>
          </a:p>
          <a:p>
            <a:pPr marL="0" indent="0">
              <a:buNone/>
            </a:pPr>
            <a:r>
              <a:rPr lang="en-US" altLang="zh-TW" sz="2400" dirty="0" smtClean="0">
                <a:solidFill>
                  <a:srgbClr val="0000FF"/>
                </a:solidFill>
                <a:latin typeface="Consolas" panose="020B0609020204030204" pitchFamily="49" charset="0"/>
              </a:rPr>
              <a:t>	return</a:t>
            </a:r>
            <a:r>
              <a:rPr lang="en-US" altLang="zh-TW" sz="2400" dirty="0" smtClean="0">
                <a:solidFill>
                  <a:srgbClr val="000000"/>
                </a:solidFill>
                <a:latin typeface="Consolas" panose="020B0609020204030204" pitchFamily="49" charset="0"/>
              </a:rPr>
              <a:t> </a:t>
            </a:r>
            <a:r>
              <a:rPr lang="en-US" altLang="zh-TW" sz="2400" dirty="0" err="1">
                <a:solidFill>
                  <a:srgbClr val="000000"/>
                </a:solidFill>
                <a:latin typeface="Consolas" panose="020B0609020204030204" pitchFamily="49" charset="0"/>
              </a:rPr>
              <a:t>ans</a:t>
            </a:r>
            <a:r>
              <a:rPr lang="en-US" altLang="zh-TW" sz="2400" dirty="0">
                <a:solidFill>
                  <a:srgbClr val="000000"/>
                </a:solidFill>
                <a:latin typeface="Consolas" panose="020B0609020204030204" pitchFamily="49" charset="0"/>
              </a:rPr>
              <a:t>;</a:t>
            </a:r>
          </a:p>
          <a:p>
            <a:pPr marL="0" indent="0">
              <a:buNone/>
            </a:pPr>
            <a:r>
              <a:rPr lang="en-US" altLang="zh-TW" sz="2400" dirty="0">
                <a:solidFill>
                  <a:srgbClr val="000000"/>
                </a:solidFill>
                <a:latin typeface="Consolas" panose="020B0609020204030204" pitchFamily="49" charset="0"/>
              </a:rPr>
              <a:t>}</a:t>
            </a:r>
            <a:endParaRPr lang="zh-TW" altLang="en-US" sz="2400" dirty="0"/>
          </a:p>
        </p:txBody>
      </p:sp>
    </p:spTree>
    <p:extLst>
      <p:ext uri="{BB962C8B-B14F-4D97-AF65-F5344CB8AC3E}">
        <p14:creationId xmlns:p14="http://schemas.microsoft.com/office/powerpoint/2010/main" val="20011521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65126"/>
            <a:ext cx="9144000" cy="1325563"/>
          </a:xfrm>
        </p:spPr>
        <p:txBody>
          <a:bodyPr/>
          <a:lstStyle/>
          <a:p>
            <a:r>
              <a:rPr lang="en-US" altLang="zh-TW" dirty="0" smtClean="0"/>
              <a:t>How to Analyze Speed (Time) </a:t>
            </a:r>
            <a:br>
              <a:rPr lang="en-US" altLang="zh-TW" dirty="0" smtClean="0"/>
            </a:br>
            <a:r>
              <a:rPr lang="en-US" altLang="zh-TW" dirty="0" smtClean="0"/>
              <a:t>and Space </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272143" y="1825625"/>
                <a:ext cx="8719457" cy="4351338"/>
              </a:xfrm>
            </p:spPr>
            <p:txBody>
              <a:bodyPr>
                <a:normAutofit/>
              </a:bodyPr>
              <a:lstStyle/>
              <a:p>
                <a:r>
                  <a:rPr lang="en-US" altLang="zh-TW" dirty="0" smtClean="0"/>
                  <a:t>Input size (or value)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 </m:t>
                    </m:r>
                    <m:r>
                      <a:rPr lang="en-US" altLang="zh-TW" i="1" smtClean="0">
                        <a:latin typeface="Cambria Math" panose="02040503050406030204" pitchFamily="18" charset="0"/>
                        <a:ea typeface="Cambria Math" panose="02040503050406030204" pitchFamily="18" charset="0"/>
                      </a:rPr>
                      <m:t>⇒</m:t>
                    </m:r>
                  </m:oMath>
                </a14:m>
                <a:r>
                  <a:rPr lang="en-US" altLang="zh-TW" dirty="0" smtClean="0"/>
                  <a:t> space or time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endParaRPr lang="en-US" altLang="zh-TW" dirty="0" smtClean="0"/>
              </a:p>
              <a:p>
                <a:r>
                  <a:rPr lang="en-US" altLang="zh-TW" dirty="0" smtClean="0"/>
                  <a:t>Interested in the performance when the input is large</a:t>
                </a:r>
              </a:p>
              <a:p>
                <a:r>
                  <a:rPr lang="en-US" altLang="zh-TW" dirty="0" smtClean="0"/>
                  <a:t>Most of the time, we are interested in only the “order”</a:t>
                </a:r>
              </a:p>
              <a:p>
                <a:r>
                  <a:rPr lang="en-US" altLang="zh-TW" dirty="0" smtClean="0"/>
                  <a:t>For example, if the input size is </a:t>
                </a:r>
                <a14:m>
                  <m:oMath xmlns:m="http://schemas.openxmlformats.org/officeDocument/2006/math">
                    <m:r>
                      <a:rPr lang="en-US" altLang="zh-TW" i="1" dirty="0" smtClean="0">
                        <a:latin typeface="Cambria Math" panose="02040503050406030204" pitchFamily="18" charset="0"/>
                      </a:rPr>
                      <m:t>𝑛</m:t>
                    </m:r>
                  </m:oMath>
                </a14:m>
                <a:r>
                  <a:rPr lang="en-US" altLang="zh-TW" dirty="0" smtClean="0"/>
                  <a:t>, and the running time of a program is </a:t>
                </a:r>
                <a14:m>
                  <m:oMath xmlns:m="http://schemas.openxmlformats.org/officeDocument/2006/math">
                    <m:r>
                      <a:rPr lang="en-US" altLang="zh-TW" b="0" i="0" dirty="0" smtClean="0">
                        <a:latin typeface="Cambria Math" panose="02040503050406030204" pitchFamily="18" charset="0"/>
                      </a:rPr>
                      <m:t>5.2359</m:t>
                    </m:r>
                    <m:sSup>
                      <m:sSupPr>
                        <m:ctrlPr>
                          <a:rPr lang="en-US" altLang="zh-TW" b="0" i="1" dirty="0" smtClean="0">
                            <a:latin typeface="Cambria Math" charset="0"/>
                          </a:rPr>
                        </m:ctrlPr>
                      </m:sSupPr>
                      <m:e>
                        <m:r>
                          <a:rPr lang="en-US" altLang="zh-TW" b="0" i="1" dirty="0" smtClean="0">
                            <a:latin typeface="Cambria Math" panose="02040503050406030204" pitchFamily="18" charset="0"/>
                          </a:rPr>
                          <m:t>𝑛</m:t>
                        </m:r>
                      </m:e>
                      <m:sup>
                        <m:r>
                          <a:rPr lang="en-US" altLang="zh-TW" b="0" i="1" dirty="0" smtClean="0">
                            <a:latin typeface="Cambria Math" panose="02040503050406030204" pitchFamily="18" charset="0"/>
                          </a:rPr>
                          <m:t>2</m:t>
                        </m:r>
                      </m:sup>
                    </m:sSup>
                    <m:r>
                      <a:rPr lang="en-US" altLang="zh-TW" b="0" i="1" dirty="0" smtClean="0">
                        <a:latin typeface="Cambria Math" panose="02040503050406030204" pitchFamily="18" charset="0"/>
                      </a:rPr>
                      <m:t>+2.10</m:t>
                    </m:r>
                    <m:r>
                      <a:rPr lang="en-US" altLang="zh-TW" b="0" i="1" dirty="0" smtClean="0">
                        <a:latin typeface="Cambria Math" panose="02040503050406030204" pitchFamily="18" charset="0"/>
                      </a:rPr>
                      <m:t>𝑛</m:t>
                    </m:r>
                    <m:r>
                      <a:rPr lang="en-US" altLang="zh-TW" b="0" i="1" dirty="0" smtClean="0">
                        <a:latin typeface="Cambria Math" panose="02040503050406030204" pitchFamily="18" charset="0"/>
                      </a:rPr>
                      <m:t>+5.123</m:t>
                    </m:r>
                  </m:oMath>
                </a14:m>
                <a:r>
                  <a:rPr lang="en-US" altLang="zh-TW" dirty="0" smtClean="0"/>
                  <a:t> seconds</a:t>
                </a:r>
              </a:p>
              <a:p>
                <a:r>
                  <a:rPr lang="en-US" altLang="zh-TW" dirty="0" smtClean="0"/>
                  <a:t>We are only interested in </a:t>
                </a:r>
                <a14:m>
                  <m:oMath xmlns:m="http://schemas.openxmlformats.org/officeDocument/2006/math">
                    <m:sSup>
                      <m:sSupPr>
                        <m:ctrlPr>
                          <a:rPr lang="en-US" altLang="zh-TW" i="1" dirty="0">
                            <a:latin typeface="Cambria Math" charset="0"/>
                          </a:rPr>
                        </m:ctrlPr>
                      </m:sSupPr>
                      <m:e>
                        <m:r>
                          <a:rPr lang="en-US" altLang="zh-TW" i="1" dirty="0">
                            <a:latin typeface="Cambria Math" panose="02040503050406030204" pitchFamily="18" charset="0"/>
                          </a:rPr>
                          <m:t>𝑛</m:t>
                        </m:r>
                      </m:e>
                      <m:sup>
                        <m:r>
                          <a:rPr lang="en-US" altLang="zh-TW" i="1" dirty="0">
                            <a:latin typeface="Cambria Math" panose="02040503050406030204" pitchFamily="18" charset="0"/>
                          </a:rPr>
                          <m:t>2</m:t>
                        </m:r>
                      </m:sup>
                    </m:sSup>
                  </m:oMath>
                </a14:m>
                <a:r>
                  <a:rPr lang="en-US" altLang="zh-TW" dirty="0" smtClean="0"/>
                  <a:t>. Coefficients and lower-order terms do not matter</a:t>
                </a:r>
              </a:p>
              <a:p>
                <a:r>
                  <a:rPr lang="en-US" altLang="zh-TW" dirty="0" smtClean="0"/>
                  <a:t>Let’s make the idea more formal</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272143" y="1825625"/>
                <a:ext cx="8719457" cy="4351338"/>
              </a:xfrm>
              <a:blipFill rotWithShape="0">
                <a:blip r:embed="rId2"/>
                <a:stretch>
                  <a:fillRect l="-1259" t="-2381" r="-237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0422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Asymptotic Analysis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1825625"/>
                <a:ext cx="8515350" cy="4351338"/>
              </a:xfrm>
            </p:spPr>
            <p:txBody>
              <a:bodyPr/>
              <a:lstStyle/>
              <a:p>
                <a:r>
                  <a:rPr lang="en-US" altLang="zh-TW" dirty="0" smtClean="0"/>
                  <a:t>Asymptotic </a:t>
                </a:r>
                <a:r>
                  <a:rPr lang="en-US" altLang="zh-TW" dirty="0" smtClean="0">
                    <a:solidFill>
                      <a:srgbClr val="C00000"/>
                    </a:solidFill>
                  </a:rPr>
                  <a:t>upper</a:t>
                </a:r>
                <a:r>
                  <a:rPr lang="en-US" altLang="zh-TW" dirty="0" smtClean="0"/>
                  <a:t> bound of </a:t>
                </a:r>
                <a14:m>
                  <m:oMath xmlns:m="http://schemas.openxmlformats.org/officeDocument/2006/math">
                    <m:r>
                      <a:rPr lang="en-US" altLang="zh-TW" i="1">
                        <a:latin typeface="Cambria Math" panose="02040503050406030204" pitchFamily="18" charset="0"/>
                      </a:rPr>
                      <m:t>𝑓</m:t>
                    </m:r>
                    <m:d>
                      <m:dPr>
                        <m:ctrlPr>
                          <a:rPr lang="en-US" altLang="zh-TW" i="1">
                            <a:latin typeface="Cambria Math" charset="0"/>
                          </a:rPr>
                        </m:ctrlPr>
                      </m:dPr>
                      <m:e>
                        <m:r>
                          <a:rPr lang="en-US" altLang="zh-TW" i="1">
                            <a:latin typeface="Cambria Math" panose="02040503050406030204" pitchFamily="18" charset="0"/>
                          </a:rPr>
                          <m:t>𝑛</m:t>
                        </m:r>
                      </m:e>
                    </m:d>
                  </m:oMath>
                </a14:m>
                <a:endParaRPr lang="en-US" altLang="zh-TW" dirty="0" smtClean="0"/>
              </a:p>
              <a:p>
                <a:r>
                  <a:rPr lang="en-US" altLang="zh-TW" dirty="0" smtClean="0"/>
                  <a:t>We say that </a:t>
                </a:r>
                <a14:m>
                  <m:oMath xmlns:m="http://schemas.openxmlformats.org/officeDocument/2006/math">
                    <m:r>
                      <a:rPr lang="en-US" altLang="zh-TW" i="1">
                        <a:latin typeface="Cambria Math" panose="02040503050406030204" pitchFamily="18" charset="0"/>
                      </a:rPr>
                      <m:t>𝑓</m:t>
                    </m:r>
                    <m:d>
                      <m:dPr>
                        <m:ctrlPr>
                          <a:rPr lang="en-US" altLang="zh-TW" i="1">
                            <a:latin typeface="Cambria Math" charset="0"/>
                          </a:rPr>
                        </m:ctrlPr>
                      </m:dPr>
                      <m:e>
                        <m:r>
                          <a:rPr lang="en-US" altLang="zh-TW" i="1">
                            <a:latin typeface="Cambria Math" panose="02040503050406030204" pitchFamily="18" charset="0"/>
                          </a:rPr>
                          <m:t>𝑛</m:t>
                        </m:r>
                      </m:e>
                    </m:d>
                    <m:r>
                      <a:rPr lang="en-US" altLang="zh-TW" i="1">
                        <a:latin typeface="Cambria Math" panose="02040503050406030204" pitchFamily="18" charset="0"/>
                      </a:rPr>
                      <m:t>=</m:t>
                    </m:r>
                    <m:r>
                      <m:rPr>
                        <m:sty m:val="p"/>
                      </m:rPr>
                      <a:rPr lang="el-GR" altLang="zh-TW" i="1" smtClean="0">
                        <a:latin typeface="Cambria Math" panose="02040503050406030204" pitchFamily="18" charset="0"/>
                        <a:ea typeface="Cambria Math" panose="02040503050406030204" pitchFamily="18" charset="0"/>
                      </a:rPr>
                      <m:t>Ο</m:t>
                    </m:r>
                    <m:d>
                      <m:dPr>
                        <m:ctrlPr>
                          <a:rPr lang="en-US" altLang="zh-TW" i="1">
                            <a:latin typeface="Cambria Math" charset="0"/>
                          </a:rPr>
                        </m:ctrlPr>
                      </m:dPr>
                      <m:e>
                        <m:r>
                          <a:rPr lang="en-US" altLang="zh-TW" i="1">
                            <a:latin typeface="Cambria Math" panose="02040503050406030204" pitchFamily="18" charset="0"/>
                          </a:rPr>
                          <m:t>𝑔</m:t>
                        </m:r>
                        <m:d>
                          <m:dPr>
                            <m:ctrlPr>
                              <a:rPr lang="en-US" altLang="zh-TW" i="1">
                                <a:latin typeface="Cambria Math" charset="0"/>
                              </a:rPr>
                            </m:ctrlPr>
                          </m:dPr>
                          <m:e>
                            <m:r>
                              <a:rPr lang="en-US" altLang="zh-TW" i="1">
                                <a:latin typeface="Cambria Math" panose="02040503050406030204" pitchFamily="18" charset="0"/>
                              </a:rPr>
                              <m:t>𝑛</m:t>
                            </m:r>
                          </m:e>
                        </m:d>
                      </m:e>
                    </m:d>
                  </m:oMath>
                </a14:m>
                <a:r>
                  <a:rPr lang="zh-TW" altLang="en-US" dirty="0" smtClean="0"/>
                  <a:t> </a:t>
                </a:r>
                <a:r>
                  <a:rPr lang="en-US" altLang="zh-TW" dirty="0" smtClean="0"/>
                  <a:t>(Big-O)</a:t>
                </a:r>
                <a:br>
                  <a:rPr lang="en-US" altLang="zh-TW" dirty="0" smtClean="0"/>
                </a:br>
                <a:r>
                  <a:rPr lang="en-US" altLang="zh-TW" dirty="0" smtClean="0"/>
                  <a:t>if </a:t>
                </a:r>
                <a:r>
                  <a:rPr lang="en-US" altLang="zh-TW" dirty="0"/>
                  <a:t>there exist positive constants </a:t>
                </a:r>
                <a14:m>
                  <m:oMath xmlns:m="http://schemas.openxmlformats.org/officeDocument/2006/math">
                    <m:r>
                      <a:rPr lang="en-US" altLang="zh-TW" i="1" dirty="0">
                        <a:latin typeface="Cambria Math" panose="02040503050406030204" pitchFamily="18" charset="0"/>
                      </a:rPr>
                      <m:t>𝑐</m:t>
                    </m:r>
                  </m:oMath>
                </a14:m>
                <a:r>
                  <a:rPr lang="en-US" altLang="zh-TW" dirty="0"/>
                  <a:t> and </a:t>
                </a:r>
                <a14:m>
                  <m:oMath xmlns:m="http://schemas.openxmlformats.org/officeDocument/2006/math">
                    <m:sSub>
                      <m:sSubPr>
                        <m:ctrlPr>
                          <a:rPr lang="en-US" altLang="zh-TW" i="1">
                            <a:latin typeface="Cambria Math" charset="0"/>
                          </a:rPr>
                        </m:ctrlPr>
                      </m:sSubPr>
                      <m:e>
                        <m:r>
                          <a:rPr lang="en-US" altLang="zh-TW" i="1">
                            <a:latin typeface="Cambria Math" panose="02040503050406030204" pitchFamily="18" charset="0"/>
                          </a:rPr>
                          <m:t>𝑛</m:t>
                        </m:r>
                      </m:e>
                      <m:sub>
                        <m:r>
                          <a:rPr lang="en-US" altLang="zh-TW" i="1">
                            <a:latin typeface="Cambria Math" panose="02040503050406030204" pitchFamily="18" charset="0"/>
                          </a:rPr>
                          <m:t>0</m:t>
                        </m:r>
                      </m:sub>
                    </m:sSub>
                  </m:oMath>
                </a14:m>
                <a:r>
                  <a:rPr lang="en-US" altLang="zh-TW" dirty="0"/>
                  <a:t>, </a:t>
                </a:r>
                <a:r>
                  <a:rPr lang="en-US" altLang="zh-TW" dirty="0" smtClean="0"/>
                  <a:t/>
                </a:r>
                <a:br>
                  <a:rPr lang="en-US" altLang="zh-TW" dirty="0" smtClean="0"/>
                </a:br>
                <a:r>
                  <a:rPr lang="en-US" altLang="zh-TW" dirty="0" smtClean="0"/>
                  <a:t>such </a:t>
                </a:r>
                <a:r>
                  <a:rPr lang="en-US" altLang="zh-TW" dirty="0"/>
                  <a:t>that </a:t>
                </a:r>
                <a14:m>
                  <m:oMath xmlns:m="http://schemas.openxmlformats.org/officeDocument/2006/math">
                    <m:r>
                      <a:rPr lang="en-US" altLang="zh-TW" i="1">
                        <a:latin typeface="Cambria Math" panose="02040503050406030204" pitchFamily="18" charset="0"/>
                      </a:rPr>
                      <m:t>𝑓</m:t>
                    </m:r>
                    <m:d>
                      <m:dPr>
                        <m:ctrlPr>
                          <a:rPr lang="en-US" altLang="zh-TW" i="1">
                            <a:latin typeface="Cambria Math" charset="0"/>
                          </a:rPr>
                        </m:ctrlPr>
                      </m:dPr>
                      <m:e>
                        <m:r>
                          <a:rPr lang="en-US" altLang="zh-TW" i="1">
                            <a:latin typeface="Cambria Math" panose="02040503050406030204" pitchFamily="18" charset="0"/>
                          </a:rPr>
                          <m:t>𝑛</m:t>
                        </m:r>
                      </m:e>
                    </m:d>
                    <m:r>
                      <a:rPr lang="en-US" altLang="zh-TW" b="0" i="1" smtClean="0">
                        <a:solidFill>
                          <a:srgbClr val="C00000"/>
                        </a:solidFill>
                        <a:latin typeface="Cambria Math" panose="02040503050406030204" pitchFamily="18" charset="0"/>
                      </a:rPr>
                      <m:t>≤</m:t>
                    </m:r>
                    <m:r>
                      <a:rPr lang="en-US" altLang="zh-TW" i="1">
                        <a:latin typeface="Cambria Math" panose="02040503050406030204" pitchFamily="18" charset="0"/>
                      </a:rPr>
                      <m:t>𝑐𝑔</m:t>
                    </m:r>
                    <m:r>
                      <a:rPr lang="en-US" altLang="zh-TW" i="1">
                        <a:latin typeface="Cambria Math" panose="02040503050406030204" pitchFamily="18" charset="0"/>
                      </a:rPr>
                      <m:t>(</m:t>
                    </m:r>
                    <m:r>
                      <a:rPr lang="en-US" altLang="zh-TW" i="1">
                        <a:latin typeface="Cambria Math" panose="02040503050406030204" pitchFamily="18" charset="0"/>
                      </a:rPr>
                      <m:t>𝑛</m:t>
                    </m:r>
                    <m:r>
                      <a:rPr lang="en-US" altLang="zh-TW" i="1">
                        <a:latin typeface="Cambria Math" panose="02040503050406030204" pitchFamily="18" charset="0"/>
                      </a:rPr>
                      <m:t>)</m:t>
                    </m:r>
                  </m:oMath>
                </a14:m>
                <a:r>
                  <a:rPr lang="en-US" altLang="zh-TW" dirty="0"/>
                  <a:t>, for all </a:t>
                </a:r>
                <a14:m>
                  <m:oMath xmlns:m="http://schemas.openxmlformats.org/officeDocument/2006/math">
                    <m:r>
                      <a:rPr lang="en-US" altLang="zh-TW" i="1">
                        <a:latin typeface="Cambria Math" panose="02040503050406030204" pitchFamily="18" charset="0"/>
                      </a:rPr>
                      <m:t>𝑛</m:t>
                    </m:r>
                    <m:r>
                      <a:rPr lang="en-US" altLang="zh-TW" i="1">
                        <a:latin typeface="Cambria Math" panose="02040503050406030204" pitchFamily="18" charset="0"/>
                      </a:rPr>
                      <m:t>&gt;</m:t>
                    </m:r>
                    <m:sSub>
                      <m:sSubPr>
                        <m:ctrlPr>
                          <a:rPr lang="en-US" altLang="zh-TW" i="1">
                            <a:latin typeface="Cambria Math" charset="0"/>
                          </a:rPr>
                        </m:ctrlPr>
                      </m:sSubPr>
                      <m:e>
                        <m:r>
                          <a:rPr lang="en-US" altLang="zh-TW" i="1">
                            <a:latin typeface="Cambria Math" panose="02040503050406030204" pitchFamily="18" charset="0"/>
                          </a:rPr>
                          <m:t>𝑛</m:t>
                        </m:r>
                      </m:e>
                      <m:sub>
                        <m:r>
                          <a:rPr lang="en-US" altLang="zh-TW" i="1">
                            <a:latin typeface="Cambria Math" panose="02040503050406030204" pitchFamily="18" charset="0"/>
                          </a:rPr>
                          <m:t>0</m:t>
                        </m:r>
                      </m:sub>
                    </m:sSub>
                  </m:oMath>
                </a14:m>
                <a:endParaRPr lang="en-US" altLang="zh-TW" dirty="0" smtClean="0"/>
              </a:p>
              <a:p>
                <a:r>
                  <a:rPr lang="en-US" altLang="zh-TW" dirty="0"/>
                  <a:t>Intuitively, </a:t>
                </a:r>
                <a14:m>
                  <m:oMath xmlns:m="http://schemas.openxmlformats.org/officeDocument/2006/math">
                    <m:r>
                      <a:rPr lang="en-US" altLang="zh-TW" i="1">
                        <a:latin typeface="Cambria Math" panose="02040503050406030204" pitchFamily="18" charset="0"/>
                      </a:rPr>
                      <m:t>𝑓</m:t>
                    </m:r>
                  </m:oMath>
                </a14:m>
                <a:r>
                  <a:rPr lang="zh-TW" altLang="en-US" dirty="0"/>
                  <a:t> </a:t>
                </a:r>
                <a:r>
                  <a:rPr lang="en-US" altLang="zh-TW" dirty="0"/>
                  <a:t>does not grow </a:t>
                </a:r>
                <a:r>
                  <a:rPr lang="en-US" altLang="zh-TW" dirty="0" smtClean="0"/>
                  <a:t>faster </a:t>
                </a:r>
                <a:r>
                  <a:rPr lang="en-US" altLang="zh-TW" dirty="0"/>
                  <a:t>than </a:t>
                </a:r>
                <a14:m>
                  <m:oMath xmlns:m="http://schemas.openxmlformats.org/officeDocument/2006/math">
                    <m:r>
                      <a:rPr lang="en-US" altLang="zh-TW" i="1">
                        <a:latin typeface="Cambria Math" panose="02040503050406030204" pitchFamily="18" charset="0"/>
                      </a:rPr>
                      <m:t>𝑔</m:t>
                    </m:r>
                  </m:oMath>
                </a14:m>
                <a:r>
                  <a:rPr lang="zh-TW" altLang="en-US" dirty="0" smtClean="0"/>
                  <a:t> </a:t>
                </a:r>
                <a:r>
                  <a:rPr lang="en-US" altLang="zh-TW" dirty="0"/>
                  <a:t>asymptotically</a:t>
                </a:r>
              </a:p>
              <a:p>
                <a14:m>
                  <m:oMath xmlns:m="http://schemas.openxmlformats.org/officeDocument/2006/math">
                    <m:r>
                      <a:rPr lang="en-US" altLang="zh-TW" dirty="0">
                        <a:latin typeface="Cambria Math" panose="02040503050406030204" pitchFamily="18" charset="0"/>
                      </a:rPr>
                      <m:t>5.2359</m:t>
                    </m:r>
                    <m:sSup>
                      <m:sSupPr>
                        <m:ctrlPr>
                          <a:rPr lang="en-US" altLang="zh-TW" i="1" dirty="0">
                            <a:latin typeface="Cambria Math" charset="0"/>
                          </a:rPr>
                        </m:ctrlPr>
                      </m:sSupPr>
                      <m:e>
                        <m:r>
                          <a:rPr lang="en-US" altLang="zh-TW" i="1" dirty="0">
                            <a:latin typeface="Cambria Math" panose="02040503050406030204" pitchFamily="18" charset="0"/>
                          </a:rPr>
                          <m:t>𝑛</m:t>
                        </m:r>
                      </m:e>
                      <m:sup>
                        <m:r>
                          <a:rPr lang="en-US" altLang="zh-TW" i="1" dirty="0">
                            <a:latin typeface="Cambria Math" panose="02040503050406030204" pitchFamily="18" charset="0"/>
                          </a:rPr>
                          <m:t>2</m:t>
                        </m:r>
                      </m:sup>
                    </m:sSup>
                    <m:r>
                      <a:rPr lang="en-US" altLang="zh-TW" i="1" dirty="0">
                        <a:latin typeface="Cambria Math" panose="02040503050406030204" pitchFamily="18" charset="0"/>
                      </a:rPr>
                      <m:t>+2.10</m:t>
                    </m:r>
                    <m:r>
                      <a:rPr lang="en-US" altLang="zh-TW" i="1" dirty="0">
                        <a:latin typeface="Cambria Math" panose="02040503050406030204" pitchFamily="18" charset="0"/>
                      </a:rPr>
                      <m:t>𝑛</m:t>
                    </m:r>
                    <m:r>
                      <a:rPr lang="en-US" altLang="zh-TW" i="1" dirty="0">
                        <a:latin typeface="Cambria Math" panose="02040503050406030204" pitchFamily="18" charset="0"/>
                      </a:rPr>
                      <m:t>+5.123=</m:t>
                    </m:r>
                    <m:r>
                      <m:rPr>
                        <m:sty m:val="p"/>
                      </m:rPr>
                      <a:rPr lang="el-GR" altLang="zh-TW" i="1">
                        <a:latin typeface="Cambria Math" panose="02040503050406030204" pitchFamily="18" charset="0"/>
                        <a:ea typeface="Cambria Math" panose="02040503050406030204" pitchFamily="18" charset="0"/>
                      </a:rPr>
                      <m:t>Ο</m:t>
                    </m:r>
                    <m:r>
                      <a:rPr lang="en-US" altLang="zh-TW" i="1">
                        <a:latin typeface="Cambria Math" panose="02040503050406030204" pitchFamily="18" charset="0"/>
                      </a:rPr>
                      <m:t>(</m:t>
                    </m:r>
                    <m:sSup>
                      <m:sSupPr>
                        <m:ctrlPr>
                          <a:rPr lang="en-US" altLang="zh-TW" i="1" dirty="0">
                            <a:latin typeface="Cambria Math" charset="0"/>
                          </a:rPr>
                        </m:ctrlPr>
                      </m:sSupPr>
                      <m:e>
                        <m:r>
                          <a:rPr lang="en-US" altLang="zh-TW" i="1" dirty="0">
                            <a:latin typeface="Cambria Math" panose="02040503050406030204" pitchFamily="18" charset="0"/>
                          </a:rPr>
                          <m:t>𝑛</m:t>
                        </m:r>
                      </m:e>
                      <m:sup>
                        <m:r>
                          <a:rPr lang="en-US" altLang="zh-TW" i="1" dirty="0">
                            <a:latin typeface="Cambria Math" panose="02040503050406030204" pitchFamily="18" charset="0"/>
                          </a:rPr>
                          <m:t>2</m:t>
                        </m:r>
                      </m:sup>
                    </m:sSup>
                    <m:r>
                      <a:rPr lang="en-US" altLang="zh-TW" i="1">
                        <a:latin typeface="Cambria Math" panose="02040503050406030204" pitchFamily="18" charset="0"/>
                      </a:rPr>
                      <m:t>)</m:t>
                    </m:r>
                  </m:oMath>
                </a14:m>
                <a:endParaRPr lang="en-US" altLang="zh-TW" dirty="0"/>
              </a:p>
              <a:p>
                <a14:m>
                  <m:oMath xmlns:m="http://schemas.openxmlformats.org/officeDocument/2006/math">
                    <m:r>
                      <a:rPr lang="en-US" altLang="zh-TW" dirty="0">
                        <a:latin typeface="Cambria Math" panose="02040503050406030204" pitchFamily="18" charset="0"/>
                      </a:rPr>
                      <m:t>5.2359</m:t>
                    </m:r>
                    <m:sSup>
                      <m:sSupPr>
                        <m:ctrlPr>
                          <a:rPr lang="en-US" altLang="zh-TW" i="1" dirty="0">
                            <a:latin typeface="Cambria Math" charset="0"/>
                          </a:rPr>
                        </m:ctrlPr>
                      </m:sSupPr>
                      <m:e>
                        <m:r>
                          <a:rPr lang="en-US" altLang="zh-TW" i="1" dirty="0">
                            <a:latin typeface="Cambria Math" panose="02040503050406030204" pitchFamily="18" charset="0"/>
                          </a:rPr>
                          <m:t>𝑛</m:t>
                        </m:r>
                      </m:e>
                      <m:sup>
                        <m:r>
                          <a:rPr lang="en-US" altLang="zh-TW" i="1" dirty="0">
                            <a:latin typeface="Cambria Math" panose="02040503050406030204" pitchFamily="18" charset="0"/>
                          </a:rPr>
                          <m:t>2</m:t>
                        </m:r>
                      </m:sup>
                    </m:sSup>
                    <m:r>
                      <a:rPr lang="en-US" altLang="zh-TW" i="1" dirty="0">
                        <a:latin typeface="Cambria Math" panose="02040503050406030204" pitchFamily="18" charset="0"/>
                      </a:rPr>
                      <m:t>+2.10</m:t>
                    </m:r>
                    <m:r>
                      <a:rPr lang="en-US" altLang="zh-TW" i="1" dirty="0">
                        <a:latin typeface="Cambria Math" panose="02040503050406030204" pitchFamily="18" charset="0"/>
                      </a:rPr>
                      <m:t>𝑛</m:t>
                    </m:r>
                    <m:r>
                      <a:rPr lang="en-US" altLang="zh-TW" i="1" dirty="0">
                        <a:latin typeface="Cambria Math" panose="02040503050406030204" pitchFamily="18" charset="0"/>
                      </a:rPr>
                      <m:t>+5.123=</m:t>
                    </m:r>
                    <m:r>
                      <m:rPr>
                        <m:sty m:val="p"/>
                      </m:rPr>
                      <a:rPr lang="el-GR" altLang="zh-TW" i="1">
                        <a:latin typeface="Cambria Math" panose="02040503050406030204" pitchFamily="18" charset="0"/>
                        <a:ea typeface="Cambria Math" panose="02040503050406030204" pitchFamily="18" charset="0"/>
                      </a:rPr>
                      <m:t>Ο</m:t>
                    </m:r>
                    <m:r>
                      <a:rPr lang="en-US" altLang="zh-TW" i="1">
                        <a:latin typeface="Cambria Math" panose="02040503050406030204" pitchFamily="18" charset="0"/>
                      </a:rPr>
                      <m:t>(</m:t>
                    </m:r>
                    <m:sSup>
                      <m:sSupPr>
                        <m:ctrlPr>
                          <a:rPr lang="en-US" altLang="zh-TW" i="1" dirty="0">
                            <a:latin typeface="Cambria Math" charset="0"/>
                          </a:rPr>
                        </m:ctrlPr>
                      </m:sSupPr>
                      <m:e>
                        <m:r>
                          <a:rPr lang="en-US" altLang="zh-TW" i="1" dirty="0">
                            <a:latin typeface="Cambria Math" panose="02040503050406030204" pitchFamily="18" charset="0"/>
                          </a:rPr>
                          <m:t>𝑛</m:t>
                        </m:r>
                      </m:e>
                      <m:sup>
                        <m:r>
                          <a:rPr lang="en-US" altLang="zh-TW" b="0" i="1" dirty="0" smtClean="0">
                            <a:latin typeface="Cambria Math" panose="02040503050406030204" pitchFamily="18" charset="0"/>
                          </a:rPr>
                          <m:t>3</m:t>
                        </m:r>
                      </m:sup>
                    </m:sSup>
                    <m:r>
                      <a:rPr lang="en-US" altLang="zh-TW" i="1">
                        <a:latin typeface="Cambria Math" panose="02040503050406030204" pitchFamily="18" charset="0"/>
                      </a:rPr>
                      <m:t>)</m:t>
                    </m:r>
                  </m:oMath>
                </a14:m>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1825625"/>
                <a:ext cx="8515350" cy="4351338"/>
              </a:xfrm>
              <a:blipFill rotWithShape="0">
                <a:blip r:embed="rId2"/>
                <a:stretch>
                  <a:fillRect l="-1288" t="-23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7860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Asymptotic Analysis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Asymptotic </a:t>
                </a:r>
                <a:r>
                  <a:rPr lang="en-US" altLang="zh-TW" dirty="0" smtClean="0">
                    <a:solidFill>
                      <a:srgbClr val="C00000"/>
                    </a:solidFill>
                  </a:rPr>
                  <a:t>lower</a:t>
                </a:r>
                <a:r>
                  <a:rPr lang="en-US" altLang="zh-TW" dirty="0" smtClean="0"/>
                  <a:t> bound of </a:t>
                </a:r>
                <a14:m>
                  <m:oMath xmlns:m="http://schemas.openxmlformats.org/officeDocument/2006/math">
                    <m:r>
                      <a:rPr lang="en-US" altLang="zh-TW" i="1">
                        <a:latin typeface="Cambria Math" panose="02040503050406030204" pitchFamily="18" charset="0"/>
                      </a:rPr>
                      <m:t>𝑓</m:t>
                    </m:r>
                    <m:d>
                      <m:dPr>
                        <m:ctrlPr>
                          <a:rPr lang="en-US" altLang="zh-TW" i="1">
                            <a:latin typeface="Cambria Math" charset="0"/>
                          </a:rPr>
                        </m:ctrlPr>
                      </m:dPr>
                      <m:e>
                        <m:r>
                          <a:rPr lang="en-US" altLang="zh-TW" i="1">
                            <a:latin typeface="Cambria Math" panose="02040503050406030204" pitchFamily="18" charset="0"/>
                          </a:rPr>
                          <m:t>𝑛</m:t>
                        </m:r>
                      </m:e>
                    </m:d>
                  </m:oMath>
                </a14:m>
                <a:endParaRPr lang="en-US" altLang="zh-TW" dirty="0" smtClean="0"/>
              </a:p>
              <a:p>
                <a:r>
                  <a:rPr lang="en-US" altLang="zh-TW" dirty="0" smtClean="0"/>
                  <a:t>We say that </a:t>
                </a:r>
                <a14:m>
                  <m:oMath xmlns:m="http://schemas.openxmlformats.org/officeDocument/2006/math">
                    <m:r>
                      <a:rPr lang="en-US" altLang="zh-TW" i="1">
                        <a:latin typeface="Cambria Math" panose="02040503050406030204" pitchFamily="18" charset="0"/>
                      </a:rPr>
                      <m:t>𝑓</m:t>
                    </m:r>
                    <m:d>
                      <m:dPr>
                        <m:ctrlPr>
                          <a:rPr lang="en-US" altLang="zh-TW" i="1">
                            <a:latin typeface="Cambria Math" charset="0"/>
                          </a:rPr>
                        </m:ctrlPr>
                      </m:dPr>
                      <m:e>
                        <m:r>
                          <a:rPr lang="en-US" altLang="zh-TW" i="1">
                            <a:latin typeface="Cambria Math" panose="02040503050406030204" pitchFamily="18" charset="0"/>
                          </a:rPr>
                          <m:t>𝑛</m:t>
                        </m:r>
                      </m:e>
                    </m:d>
                    <m:r>
                      <a:rPr lang="en-US" altLang="zh-TW" i="1">
                        <a:latin typeface="Cambria Math" panose="02040503050406030204" pitchFamily="18" charset="0"/>
                      </a:rPr>
                      <m:t>=</m:t>
                    </m:r>
                    <m:r>
                      <m:rPr>
                        <m:sty m:val="p"/>
                      </m:rPr>
                      <a:rPr lang="el-GR" altLang="zh-TW" i="1" smtClean="0">
                        <a:latin typeface="Cambria Math" panose="02040503050406030204" pitchFamily="18" charset="0"/>
                        <a:ea typeface="Cambria Math" panose="02040503050406030204" pitchFamily="18" charset="0"/>
                      </a:rPr>
                      <m:t>Ω</m:t>
                    </m:r>
                    <m:d>
                      <m:dPr>
                        <m:ctrlPr>
                          <a:rPr lang="en-US" altLang="zh-TW" i="1">
                            <a:latin typeface="Cambria Math" charset="0"/>
                          </a:rPr>
                        </m:ctrlPr>
                      </m:dPr>
                      <m:e>
                        <m:r>
                          <a:rPr lang="en-US" altLang="zh-TW" i="1">
                            <a:latin typeface="Cambria Math" panose="02040503050406030204" pitchFamily="18" charset="0"/>
                          </a:rPr>
                          <m:t>𝑔</m:t>
                        </m:r>
                        <m:d>
                          <m:dPr>
                            <m:ctrlPr>
                              <a:rPr lang="en-US" altLang="zh-TW" i="1">
                                <a:latin typeface="Cambria Math" charset="0"/>
                              </a:rPr>
                            </m:ctrlPr>
                          </m:dPr>
                          <m:e>
                            <m:r>
                              <a:rPr lang="en-US" altLang="zh-TW" i="1">
                                <a:latin typeface="Cambria Math" panose="02040503050406030204" pitchFamily="18" charset="0"/>
                              </a:rPr>
                              <m:t>𝑛</m:t>
                            </m:r>
                          </m:e>
                        </m:d>
                      </m:e>
                    </m:d>
                  </m:oMath>
                </a14:m>
                <a:r>
                  <a:rPr lang="zh-TW" altLang="en-US" dirty="0" smtClean="0"/>
                  <a:t> </a:t>
                </a:r>
                <a:r>
                  <a:rPr lang="en-US" altLang="zh-TW" dirty="0" smtClean="0"/>
                  <a:t/>
                </a:r>
                <a:br>
                  <a:rPr lang="en-US" altLang="zh-TW" dirty="0" smtClean="0"/>
                </a:br>
                <a:r>
                  <a:rPr lang="en-US" altLang="zh-TW" dirty="0" smtClean="0"/>
                  <a:t>if </a:t>
                </a:r>
                <a:r>
                  <a:rPr lang="en-US" altLang="zh-TW" dirty="0"/>
                  <a:t>there exist positive constants </a:t>
                </a:r>
                <a14:m>
                  <m:oMath xmlns:m="http://schemas.openxmlformats.org/officeDocument/2006/math">
                    <m:r>
                      <a:rPr lang="en-US" altLang="zh-TW" i="1" dirty="0">
                        <a:latin typeface="Cambria Math" panose="02040503050406030204" pitchFamily="18" charset="0"/>
                      </a:rPr>
                      <m:t>𝑐</m:t>
                    </m:r>
                  </m:oMath>
                </a14:m>
                <a:r>
                  <a:rPr lang="en-US" altLang="zh-TW" dirty="0"/>
                  <a:t> and </a:t>
                </a:r>
                <a14:m>
                  <m:oMath xmlns:m="http://schemas.openxmlformats.org/officeDocument/2006/math">
                    <m:sSub>
                      <m:sSubPr>
                        <m:ctrlPr>
                          <a:rPr lang="en-US" altLang="zh-TW" i="1">
                            <a:latin typeface="Cambria Math" charset="0"/>
                          </a:rPr>
                        </m:ctrlPr>
                      </m:sSubPr>
                      <m:e>
                        <m:r>
                          <a:rPr lang="en-US" altLang="zh-TW" i="1">
                            <a:latin typeface="Cambria Math" panose="02040503050406030204" pitchFamily="18" charset="0"/>
                          </a:rPr>
                          <m:t>𝑛</m:t>
                        </m:r>
                      </m:e>
                      <m:sub>
                        <m:r>
                          <a:rPr lang="en-US" altLang="zh-TW" i="1">
                            <a:latin typeface="Cambria Math" panose="02040503050406030204" pitchFamily="18" charset="0"/>
                          </a:rPr>
                          <m:t>0</m:t>
                        </m:r>
                      </m:sub>
                    </m:sSub>
                  </m:oMath>
                </a14:m>
                <a:r>
                  <a:rPr lang="en-US" altLang="zh-TW" dirty="0"/>
                  <a:t>, </a:t>
                </a:r>
                <a:r>
                  <a:rPr lang="en-US" altLang="zh-TW" dirty="0" smtClean="0"/>
                  <a:t/>
                </a:r>
                <a:br>
                  <a:rPr lang="en-US" altLang="zh-TW" dirty="0" smtClean="0"/>
                </a:br>
                <a:r>
                  <a:rPr lang="en-US" altLang="zh-TW" dirty="0" smtClean="0"/>
                  <a:t>such </a:t>
                </a:r>
                <a:r>
                  <a:rPr lang="en-US" altLang="zh-TW" dirty="0"/>
                  <a:t>that </a:t>
                </a:r>
                <a14:m>
                  <m:oMath xmlns:m="http://schemas.openxmlformats.org/officeDocument/2006/math">
                    <m:r>
                      <a:rPr lang="en-US" altLang="zh-TW" i="1">
                        <a:latin typeface="Cambria Math" panose="02040503050406030204" pitchFamily="18" charset="0"/>
                      </a:rPr>
                      <m:t>𝑓</m:t>
                    </m:r>
                    <m:d>
                      <m:dPr>
                        <m:ctrlPr>
                          <a:rPr lang="en-US" altLang="zh-TW" i="1">
                            <a:latin typeface="Cambria Math" charset="0"/>
                          </a:rPr>
                        </m:ctrlPr>
                      </m:dPr>
                      <m:e>
                        <m:r>
                          <a:rPr lang="en-US" altLang="zh-TW" i="1">
                            <a:latin typeface="Cambria Math" panose="02040503050406030204" pitchFamily="18" charset="0"/>
                          </a:rPr>
                          <m:t>𝑛</m:t>
                        </m:r>
                      </m:e>
                    </m:d>
                    <m:r>
                      <a:rPr lang="en-US" altLang="zh-TW" b="0" i="1" smtClean="0">
                        <a:solidFill>
                          <a:srgbClr val="C00000"/>
                        </a:solidFill>
                        <a:latin typeface="Cambria Math" panose="02040503050406030204" pitchFamily="18" charset="0"/>
                      </a:rPr>
                      <m:t>≥</m:t>
                    </m:r>
                    <m:r>
                      <a:rPr lang="en-US" altLang="zh-TW" i="1">
                        <a:latin typeface="Cambria Math" panose="02040503050406030204" pitchFamily="18" charset="0"/>
                      </a:rPr>
                      <m:t>𝑐𝑔</m:t>
                    </m:r>
                    <m:r>
                      <a:rPr lang="en-US" altLang="zh-TW" i="1">
                        <a:latin typeface="Cambria Math" panose="02040503050406030204" pitchFamily="18" charset="0"/>
                      </a:rPr>
                      <m:t>(</m:t>
                    </m:r>
                    <m:r>
                      <a:rPr lang="en-US" altLang="zh-TW" i="1">
                        <a:latin typeface="Cambria Math" panose="02040503050406030204" pitchFamily="18" charset="0"/>
                      </a:rPr>
                      <m:t>𝑛</m:t>
                    </m:r>
                    <m:r>
                      <a:rPr lang="en-US" altLang="zh-TW" i="1">
                        <a:latin typeface="Cambria Math" panose="02040503050406030204" pitchFamily="18" charset="0"/>
                      </a:rPr>
                      <m:t>)</m:t>
                    </m:r>
                  </m:oMath>
                </a14:m>
                <a:r>
                  <a:rPr lang="en-US" altLang="zh-TW" dirty="0"/>
                  <a:t>, for all </a:t>
                </a:r>
                <a14:m>
                  <m:oMath xmlns:m="http://schemas.openxmlformats.org/officeDocument/2006/math">
                    <m:r>
                      <a:rPr lang="en-US" altLang="zh-TW" i="1">
                        <a:latin typeface="Cambria Math" panose="02040503050406030204" pitchFamily="18" charset="0"/>
                      </a:rPr>
                      <m:t>𝑛</m:t>
                    </m:r>
                    <m:r>
                      <a:rPr lang="en-US" altLang="zh-TW" b="0" i="0" smtClean="0">
                        <a:latin typeface="Cambria Math" panose="02040503050406030204" pitchFamily="18" charset="0"/>
                      </a:rPr>
                      <m:t>&gt;</m:t>
                    </m:r>
                    <m:sSub>
                      <m:sSubPr>
                        <m:ctrlPr>
                          <a:rPr lang="en-US" altLang="zh-TW" i="1">
                            <a:latin typeface="Cambria Math" charset="0"/>
                          </a:rPr>
                        </m:ctrlPr>
                      </m:sSubPr>
                      <m:e>
                        <m:r>
                          <a:rPr lang="en-US" altLang="zh-TW" i="1">
                            <a:latin typeface="Cambria Math" panose="02040503050406030204" pitchFamily="18" charset="0"/>
                          </a:rPr>
                          <m:t>𝑛</m:t>
                        </m:r>
                      </m:e>
                      <m:sub>
                        <m:r>
                          <a:rPr lang="en-US" altLang="zh-TW" i="1">
                            <a:latin typeface="Cambria Math" panose="02040503050406030204" pitchFamily="18" charset="0"/>
                          </a:rPr>
                          <m:t>0</m:t>
                        </m:r>
                      </m:sub>
                    </m:sSub>
                  </m:oMath>
                </a14:m>
                <a:endParaRPr lang="en-US" altLang="zh-TW" dirty="0" smtClean="0"/>
              </a:p>
              <a:p>
                <a:r>
                  <a:rPr lang="en-US" altLang="zh-TW" dirty="0"/>
                  <a:t>Intuitively, </a:t>
                </a:r>
                <a14:m>
                  <m:oMath xmlns:m="http://schemas.openxmlformats.org/officeDocument/2006/math">
                    <m:r>
                      <a:rPr lang="en-US" altLang="zh-TW" i="1">
                        <a:latin typeface="Cambria Math" panose="02040503050406030204" pitchFamily="18" charset="0"/>
                      </a:rPr>
                      <m:t>𝑓</m:t>
                    </m:r>
                  </m:oMath>
                </a14:m>
                <a:r>
                  <a:rPr lang="zh-TW" altLang="en-US" dirty="0"/>
                  <a:t> </a:t>
                </a:r>
                <a:r>
                  <a:rPr lang="en-US" altLang="zh-TW" dirty="0"/>
                  <a:t>does not grow </a:t>
                </a:r>
                <a:r>
                  <a:rPr lang="en-US" altLang="zh-TW" dirty="0" smtClean="0"/>
                  <a:t>slower </a:t>
                </a:r>
                <a:r>
                  <a:rPr lang="en-US" altLang="zh-TW" dirty="0"/>
                  <a:t>than </a:t>
                </a:r>
                <a14:m>
                  <m:oMath xmlns:m="http://schemas.openxmlformats.org/officeDocument/2006/math">
                    <m:r>
                      <a:rPr lang="en-US" altLang="zh-TW" i="1">
                        <a:latin typeface="Cambria Math" panose="02040503050406030204" pitchFamily="18" charset="0"/>
                      </a:rPr>
                      <m:t>𝑔</m:t>
                    </m:r>
                  </m:oMath>
                </a14:m>
                <a:r>
                  <a:rPr lang="zh-TW" altLang="en-US" dirty="0"/>
                  <a:t> </a:t>
                </a:r>
                <a:r>
                  <a:rPr lang="en-US" altLang="zh-TW" dirty="0"/>
                  <a:t>asymptotically</a:t>
                </a:r>
              </a:p>
              <a:p>
                <a14:m>
                  <m:oMath xmlns:m="http://schemas.openxmlformats.org/officeDocument/2006/math">
                    <m:r>
                      <a:rPr lang="en-US" altLang="zh-TW" dirty="0">
                        <a:latin typeface="Cambria Math" panose="02040503050406030204" pitchFamily="18" charset="0"/>
                      </a:rPr>
                      <m:t>5.2359</m:t>
                    </m:r>
                    <m:sSup>
                      <m:sSupPr>
                        <m:ctrlPr>
                          <a:rPr lang="en-US" altLang="zh-TW" i="1" dirty="0">
                            <a:latin typeface="Cambria Math" charset="0"/>
                          </a:rPr>
                        </m:ctrlPr>
                      </m:sSupPr>
                      <m:e>
                        <m:r>
                          <a:rPr lang="en-US" altLang="zh-TW" i="1" dirty="0">
                            <a:latin typeface="Cambria Math" panose="02040503050406030204" pitchFamily="18" charset="0"/>
                          </a:rPr>
                          <m:t>𝑛</m:t>
                        </m:r>
                      </m:e>
                      <m:sup>
                        <m:r>
                          <a:rPr lang="en-US" altLang="zh-TW" i="1" dirty="0">
                            <a:latin typeface="Cambria Math" panose="02040503050406030204" pitchFamily="18" charset="0"/>
                          </a:rPr>
                          <m:t>2</m:t>
                        </m:r>
                      </m:sup>
                    </m:sSup>
                    <m:r>
                      <a:rPr lang="en-US" altLang="zh-TW" i="1" dirty="0">
                        <a:latin typeface="Cambria Math" panose="02040503050406030204" pitchFamily="18" charset="0"/>
                      </a:rPr>
                      <m:t>+2.10</m:t>
                    </m:r>
                    <m:r>
                      <a:rPr lang="en-US" altLang="zh-TW" i="1" dirty="0">
                        <a:latin typeface="Cambria Math" panose="02040503050406030204" pitchFamily="18" charset="0"/>
                      </a:rPr>
                      <m:t>𝑛</m:t>
                    </m:r>
                    <m:r>
                      <a:rPr lang="en-US" altLang="zh-TW" i="1" dirty="0">
                        <a:latin typeface="Cambria Math" panose="02040503050406030204" pitchFamily="18" charset="0"/>
                      </a:rPr>
                      <m:t>+5.123=</m:t>
                    </m:r>
                    <m:r>
                      <m:rPr>
                        <m:sty m:val="p"/>
                      </m:rPr>
                      <a:rPr lang="el-GR" altLang="zh-TW" i="1">
                        <a:latin typeface="Cambria Math" panose="02040503050406030204" pitchFamily="18" charset="0"/>
                        <a:ea typeface="Cambria Math" panose="02040503050406030204" pitchFamily="18" charset="0"/>
                      </a:rPr>
                      <m:t>Ω</m:t>
                    </m:r>
                    <m:r>
                      <a:rPr lang="en-US" altLang="zh-TW" i="1">
                        <a:latin typeface="Cambria Math" panose="02040503050406030204" pitchFamily="18" charset="0"/>
                      </a:rPr>
                      <m:t>(</m:t>
                    </m:r>
                    <m:sSup>
                      <m:sSupPr>
                        <m:ctrlPr>
                          <a:rPr lang="en-US" altLang="zh-TW" i="1" dirty="0">
                            <a:latin typeface="Cambria Math" charset="0"/>
                          </a:rPr>
                        </m:ctrlPr>
                      </m:sSupPr>
                      <m:e>
                        <m:r>
                          <a:rPr lang="en-US" altLang="zh-TW" i="1" dirty="0">
                            <a:latin typeface="Cambria Math" panose="02040503050406030204" pitchFamily="18" charset="0"/>
                          </a:rPr>
                          <m:t>𝑛</m:t>
                        </m:r>
                      </m:e>
                      <m:sup>
                        <m:r>
                          <a:rPr lang="en-US" altLang="zh-TW" i="1" dirty="0">
                            <a:latin typeface="Cambria Math" panose="02040503050406030204" pitchFamily="18" charset="0"/>
                          </a:rPr>
                          <m:t>2</m:t>
                        </m:r>
                      </m:sup>
                    </m:sSup>
                    <m:r>
                      <a:rPr lang="en-US" altLang="zh-TW" i="1">
                        <a:latin typeface="Cambria Math" panose="02040503050406030204" pitchFamily="18" charset="0"/>
                      </a:rPr>
                      <m:t>)</m:t>
                    </m:r>
                  </m:oMath>
                </a14:m>
                <a:endParaRPr lang="en-US" altLang="zh-TW" dirty="0"/>
              </a:p>
              <a:p>
                <a14:m>
                  <m:oMath xmlns:m="http://schemas.openxmlformats.org/officeDocument/2006/math">
                    <m:r>
                      <a:rPr lang="en-US" altLang="zh-TW" dirty="0">
                        <a:latin typeface="Cambria Math" panose="02040503050406030204" pitchFamily="18" charset="0"/>
                      </a:rPr>
                      <m:t>5.2359</m:t>
                    </m:r>
                    <m:sSup>
                      <m:sSupPr>
                        <m:ctrlPr>
                          <a:rPr lang="en-US" altLang="zh-TW" i="1" dirty="0">
                            <a:latin typeface="Cambria Math" charset="0"/>
                          </a:rPr>
                        </m:ctrlPr>
                      </m:sSupPr>
                      <m:e>
                        <m:r>
                          <a:rPr lang="en-US" altLang="zh-TW" i="1" dirty="0">
                            <a:latin typeface="Cambria Math" panose="02040503050406030204" pitchFamily="18" charset="0"/>
                          </a:rPr>
                          <m:t>𝑛</m:t>
                        </m:r>
                      </m:e>
                      <m:sup>
                        <m:r>
                          <a:rPr lang="en-US" altLang="zh-TW" i="1" dirty="0">
                            <a:latin typeface="Cambria Math" panose="02040503050406030204" pitchFamily="18" charset="0"/>
                          </a:rPr>
                          <m:t>2</m:t>
                        </m:r>
                      </m:sup>
                    </m:sSup>
                    <m:r>
                      <a:rPr lang="en-US" altLang="zh-TW" i="1" dirty="0">
                        <a:latin typeface="Cambria Math" panose="02040503050406030204" pitchFamily="18" charset="0"/>
                      </a:rPr>
                      <m:t>+2.10</m:t>
                    </m:r>
                    <m:r>
                      <a:rPr lang="en-US" altLang="zh-TW" i="1" dirty="0">
                        <a:latin typeface="Cambria Math" panose="02040503050406030204" pitchFamily="18" charset="0"/>
                      </a:rPr>
                      <m:t>𝑛</m:t>
                    </m:r>
                    <m:r>
                      <a:rPr lang="en-US" altLang="zh-TW" i="1" dirty="0">
                        <a:latin typeface="Cambria Math" panose="02040503050406030204" pitchFamily="18" charset="0"/>
                      </a:rPr>
                      <m:t>+5.123=</m:t>
                    </m:r>
                    <m:r>
                      <m:rPr>
                        <m:sty m:val="p"/>
                      </m:rPr>
                      <a:rPr lang="el-GR" altLang="zh-TW" i="1">
                        <a:latin typeface="Cambria Math" panose="02040503050406030204" pitchFamily="18" charset="0"/>
                        <a:ea typeface="Cambria Math" panose="02040503050406030204" pitchFamily="18" charset="0"/>
                      </a:rPr>
                      <m:t>Ω</m:t>
                    </m:r>
                    <m:r>
                      <a:rPr lang="en-US" altLang="zh-TW" i="1">
                        <a:latin typeface="Cambria Math" panose="02040503050406030204" pitchFamily="18" charset="0"/>
                      </a:rPr>
                      <m:t>(</m:t>
                    </m:r>
                    <m:sSup>
                      <m:sSupPr>
                        <m:ctrlPr>
                          <a:rPr lang="en-US" altLang="zh-TW" i="1" dirty="0">
                            <a:latin typeface="Cambria Math" charset="0"/>
                          </a:rPr>
                        </m:ctrlPr>
                      </m:sSupPr>
                      <m:e>
                        <m:r>
                          <a:rPr lang="en-US" altLang="zh-TW" i="1" dirty="0">
                            <a:latin typeface="Cambria Math" panose="02040503050406030204" pitchFamily="18" charset="0"/>
                          </a:rPr>
                          <m:t>𝑛</m:t>
                        </m:r>
                      </m:e>
                      <m:sup>
                        <m:r>
                          <a:rPr lang="en-US" altLang="zh-TW" b="0" i="1" dirty="0" smtClean="0">
                            <a:latin typeface="Cambria Math" panose="02040503050406030204" pitchFamily="18" charset="0"/>
                          </a:rPr>
                          <m:t>1.5</m:t>
                        </m:r>
                      </m:sup>
                    </m:sSup>
                    <m:r>
                      <a:rPr lang="en-US" altLang="zh-TW" i="1">
                        <a:latin typeface="Cambria Math" panose="02040503050406030204" pitchFamily="18" charset="0"/>
                      </a:rPr>
                      <m:t>)</m:t>
                    </m:r>
                  </m:oMath>
                </a14:m>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391" t="-23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2413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Asymptotic Analysis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1825625"/>
                <a:ext cx="8303682" cy="4351338"/>
              </a:xfrm>
            </p:spPr>
            <p:txBody>
              <a:bodyPr>
                <a:normAutofit fontScale="92500" lnSpcReduction="10000"/>
              </a:bodyPr>
              <a:lstStyle/>
              <a:p>
                <a:r>
                  <a:rPr lang="en-US" altLang="zh-TW" dirty="0" smtClean="0"/>
                  <a:t>Asymptotic tight bound of </a:t>
                </a:r>
                <a14:m>
                  <m:oMath xmlns:m="http://schemas.openxmlformats.org/officeDocument/2006/math">
                    <m:r>
                      <a:rPr lang="en-US" altLang="zh-TW" i="1">
                        <a:latin typeface="Cambria Math" panose="02040503050406030204" pitchFamily="18" charset="0"/>
                      </a:rPr>
                      <m:t>𝑓</m:t>
                    </m:r>
                    <m:d>
                      <m:dPr>
                        <m:ctrlPr>
                          <a:rPr lang="en-US" altLang="zh-TW" i="1">
                            <a:latin typeface="Cambria Math" charset="0"/>
                          </a:rPr>
                        </m:ctrlPr>
                      </m:dPr>
                      <m:e>
                        <m:r>
                          <a:rPr lang="en-US" altLang="zh-TW" i="1">
                            <a:latin typeface="Cambria Math" panose="02040503050406030204" pitchFamily="18" charset="0"/>
                          </a:rPr>
                          <m:t>𝑛</m:t>
                        </m:r>
                      </m:e>
                    </m:d>
                  </m:oMath>
                </a14:m>
                <a:endParaRPr lang="en-US" altLang="zh-TW" dirty="0" smtClean="0"/>
              </a:p>
              <a:p>
                <a:r>
                  <a:rPr lang="en-US" altLang="zh-TW" dirty="0" smtClean="0"/>
                  <a:t>We say that </a:t>
                </a:r>
                <a14:m>
                  <m:oMath xmlns:m="http://schemas.openxmlformats.org/officeDocument/2006/math">
                    <m:r>
                      <a:rPr lang="en-US" altLang="zh-TW" i="1">
                        <a:latin typeface="Cambria Math" panose="02040503050406030204" pitchFamily="18" charset="0"/>
                      </a:rPr>
                      <m:t>𝑓</m:t>
                    </m:r>
                    <m:d>
                      <m:dPr>
                        <m:ctrlPr>
                          <a:rPr lang="en-US" altLang="zh-TW" i="1">
                            <a:latin typeface="Cambria Math" charset="0"/>
                          </a:rPr>
                        </m:ctrlPr>
                      </m:dPr>
                      <m:e>
                        <m:r>
                          <a:rPr lang="en-US" altLang="zh-TW" i="1">
                            <a:latin typeface="Cambria Math" panose="02040503050406030204" pitchFamily="18" charset="0"/>
                          </a:rPr>
                          <m:t>𝑛</m:t>
                        </m:r>
                      </m:e>
                    </m:d>
                    <m:r>
                      <a:rPr lang="en-US" altLang="zh-TW" i="1">
                        <a:latin typeface="Cambria Math" panose="02040503050406030204" pitchFamily="18" charset="0"/>
                      </a:rPr>
                      <m:t>=</m:t>
                    </m:r>
                    <m:r>
                      <m:rPr>
                        <m:sty m:val="p"/>
                      </m:rPr>
                      <a:rPr lang="el-GR" altLang="zh-TW" i="1" smtClean="0">
                        <a:latin typeface="Cambria Math" panose="02040503050406030204" pitchFamily="18" charset="0"/>
                        <a:ea typeface="Cambria Math" panose="02040503050406030204" pitchFamily="18" charset="0"/>
                      </a:rPr>
                      <m:t>Θ</m:t>
                    </m:r>
                    <m:d>
                      <m:dPr>
                        <m:ctrlPr>
                          <a:rPr lang="en-US" altLang="zh-TW" i="1">
                            <a:latin typeface="Cambria Math" charset="0"/>
                          </a:rPr>
                        </m:ctrlPr>
                      </m:dPr>
                      <m:e>
                        <m:r>
                          <a:rPr lang="en-US" altLang="zh-TW" i="1">
                            <a:latin typeface="Cambria Math" panose="02040503050406030204" pitchFamily="18" charset="0"/>
                          </a:rPr>
                          <m:t>𝑔</m:t>
                        </m:r>
                        <m:d>
                          <m:dPr>
                            <m:ctrlPr>
                              <a:rPr lang="en-US" altLang="zh-TW" i="1">
                                <a:latin typeface="Cambria Math" charset="0"/>
                              </a:rPr>
                            </m:ctrlPr>
                          </m:dPr>
                          <m:e>
                            <m:r>
                              <a:rPr lang="en-US" altLang="zh-TW" i="1">
                                <a:latin typeface="Cambria Math" panose="02040503050406030204" pitchFamily="18" charset="0"/>
                              </a:rPr>
                              <m:t>𝑛</m:t>
                            </m:r>
                          </m:e>
                        </m:d>
                      </m:e>
                    </m:d>
                  </m:oMath>
                </a14:m>
                <a:r>
                  <a:rPr lang="zh-TW" altLang="en-US" dirty="0" smtClean="0"/>
                  <a:t> </a:t>
                </a:r>
                <a:r>
                  <a:rPr lang="en-US" altLang="zh-TW" dirty="0" smtClean="0"/>
                  <a:t/>
                </a:r>
                <a:br>
                  <a:rPr lang="en-US" altLang="zh-TW" dirty="0" smtClean="0"/>
                </a:br>
                <a:r>
                  <a:rPr lang="en-US" altLang="zh-TW" dirty="0" smtClean="0"/>
                  <a:t>if </a:t>
                </a:r>
                <a:r>
                  <a:rPr lang="en-US" altLang="zh-TW" dirty="0"/>
                  <a:t>there exist positive constants </a:t>
                </a:r>
                <a14:m>
                  <m:oMath xmlns:m="http://schemas.openxmlformats.org/officeDocument/2006/math">
                    <m:sSub>
                      <m:sSubPr>
                        <m:ctrlPr>
                          <a:rPr lang="en-US" altLang="zh-TW" i="1" dirty="0" smtClean="0">
                            <a:latin typeface="Cambria Math" charset="0"/>
                          </a:rPr>
                        </m:ctrlPr>
                      </m:sSubPr>
                      <m:e>
                        <m:r>
                          <a:rPr lang="en-US" altLang="zh-TW" b="0" i="1" dirty="0" smtClean="0">
                            <a:latin typeface="Cambria Math" panose="02040503050406030204" pitchFamily="18" charset="0"/>
                          </a:rPr>
                          <m:t>𝑐</m:t>
                        </m:r>
                      </m:e>
                      <m:sub>
                        <m:r>
                          <a:rPr lang="en-US" altLang="zh-TW" b="0" i="1" dirty="0" smtClean="0">
                            <a:latin typeface="Cambria Math" panose="02040503050406030204" pitchFamily="18" charset="0"/>
                          </a:rPr>
                          <m:t>1</m:t>
                        </m:r>
                      </m:sub>
                    </m:sSub>
                    <m:r>
                      <a:rPr lang="en-US" altLang="zh-TW" b="0" i="1" dirty="0" smtClean="0">
                        <a:latin typeface="Cambria Math" panose="02040503050406030204" pitchFamily="18" charset="0"/>
                      </a:rPr>
                      <m:t>,</m:t>
                    </m:r>
                    <m:sSub>
                      <m:sSubPr>
                        <m:ctrlPr>
                          <a:rPr lang="en-US" altLang="zh-TW" i="1" dirty="0">
                            <a:latin typeface="Cambria Math" charset="0"/>
                          </a:rPr>
                        </m:ctrlPr>
                      </m:sSubPr>
                      <m:e>
                        <m:r>
                          <a:rPr lang="en-US" altLang="zh-TW" i="1" dirty="0">
                            <a:latin typeface="Cambria Math" panose="02040503050406030204" pitchFamily="18" charset="0"/>
                          </a:rPr>
                          <m:t>𝑐</m:t>
                        </m:r>
                      </m:e>
                      <m:sub>
                        <m:r>
                          <a:rPr lang="en-US" altLang="zh-TW" b="0" i="1" dirty="0" smtClean="0">
                            <a:latin typeface="Cambria Math" panose="02040503050406030204" pitchFamily="18" charset="0"/>
                          </a:rPr>
                          <m:t>2</m:t>
                        </m:r>
                      </m:sub>
                    </m:sSub>
                  </m:oMath>
                </a14:m>
                <a:r>
                  <a:rPr lang="en-US" altLang="zh-TW" dirty="0" smtClean="0"/>
                  <a:t> and </a:t>
                </a:r>
                <a14:m>
                  <m:oMath xmlns:m="http://schemas.openxmlformats.org/officeDocument/2006/math">
                    <m:sSub>
                      <m:sSubPr>
                        <m:ctrlPr>
                          <a:rPr lang="en-US" altLang="zh-TW" i="1">
                            <a:latin typeface="Cambria Math" charset="0"/>
                          </a:rPr>
                        </m:ctrlPr>
                      </m:sSubPr>
                      <m:e>
                        <m:r>
                          <a:rPr lang="en-US" altLang="zh-TW" i="1">
                            <a:latin typeface="Cambria Math" panose="02040503050406030204" pitchFamily="18" charset="0"/>
                          </a:rPr>
                          <m:t>𝑛</m:t>
                        </m:r>
                      </m:e>
                      <m:sub>
                        <m:r>
                          <a:rPr lang="en-US" altLang="zh-TW" i="1">
                            <a:latin typeface="Cambria Math" panose="02040503050406030204" pitchFamily="18" charset="0"/>
                          </a:rPr>
                          <m:t>0</m:t>
                        </m:r>
                      </m:sub>
                    </m:sSub>
                  </m:oMath>
                </a14:m>
                <a:r>
                  <a:rPr lang="en-US" altLang="zh-TW" dirty="0"/>
                  <a:t>, </a:t>
                </a:r>
                <a:r>
                  <a:rPr lang="en-US" altLang="zh-TW" dirty="0" smtClean="0"/>
                  <a:t/>
                </a:r>
                <a:br>
                  <a:rPr lang="en-US" altLang="zh-TW" dirty="0" smtClean="0"/>
                </a:br>
                <a:r>
                  <a:rPr lang="en-US" altLang="zh-TW" dirty="0" smtClean="0"/>
                  <a:t>such that </a:t>
                </a:r>
                <a14:m>
                  <m:oMath xmlns:m="http://schemas.openxmlformats.org/officeDocument/2006/math">
                    <m:sSub>
                      <m:sSubPr>
                        <m:ctrlPr>
                          <a:rPr lang="en-US" altLang="zh-TW" i="1" dirty="0">
                            <a:latin typeface="Cambria Math" charset="0"/>
                          </a:rPr>
                        </m:ctrlPr>
                      </m:sSubPr>
                      <m:e>
                        <m:r>
                          <a:rPr lang="en-US" altLang="zh-TW" i="1" dirty="0">
                            <a:latin typeface="Cambria Math" panose="02040503050406030204" pitchFamily="18" charset="0"/>
                          </a:rPr>
                          <m:t>𝑐</m:t>
                        </m:r>
                      </m:e>
                      <m:sub>
                        <m:r>
                          <a:rPr lang="en-US" altLang="zh-TW" i="1" dirty="0">
                            <a:latin typeface="Cambria Math" panose="02040503050406030204" pitchFamily="18" charset="0"/>
                          </a:rPr>
                          <m:t>1</m:t>
                        </m:r>
                      </m:sub>
                    </m:sSub>
                    <m:r>
                      <a:rPr lang="en-US" altLang="zh-TW" i="1">
                        <a:latin typeface="Cambria Math" panose="02040503050406030204" pitchFamily="18" charset="0"/>
                      </a:rPr>
                      <m:t>𝑔</m:t>
                    </m:r>
                    <m:d>
                      <m:dPr>
                        <m:ctrlPr>
                          <a:rPr lang="en-US" altLang="zh-TW" i="1">
                            <a:latin typeface="Cambria Math" charset="0"/>
                          </a:rPr>
                        </m:ctrlPr>
                      </m:dPr>
                      <m:e>
                        <m:r>
                          <a:rPr lang="en-US" altLang="zh-TW" i="1">
                            <a:latin typeface="Cambria Math" panose="02040503050406030204" pitchFamily="18" charset="0"/>
                          </a:rPr>
                          <m:t>𝑛</m:t>
                        </m:r>
                      </m:e>
                    </m:d>
                    <m:r>
                      <a:rPr lang="en-US" altLang="zh-TW" b="0" i="1" smtClean="0">
                        <a:latin typeface="Cambria Math" panose="02040503050406030204" pitchFamily="18" charset="0"/>
                      </a:rPr>
                      <m:t>≥</m:t>
                    </m:r>
                    <m:r>
                      <a:rPr lang="en-US" altLang="zh-TW" i="1">
                        <a:latin typeface="Cambria Math" panose="02040503050406030204" pitchFamily="18" charset="0"/>
                      </a:rPr>
                      <m:t>𝑓</m:t>
                    </m:r>
                    <m:d>
                      <m:dPr>
                        <m:ctrlPr>
                          <a:rPr lang="en-US" altLang="zh-TW" i="1">
                            <a:latin typeface="Cambria Math" charset="0"/>
                          </a:rPr>
                        </m:ctrlPr>
                      </m:dPr>
                      <m:e>
                        <m:r>
                          <a:rPr lang="en-US" altLang="zh-TW" i="1">
                            <a:latin typeface="Cambria Math" panose="02040503050406030204" pitchFamily="18" charset="0"/>
                          </a:rPr>
                          <m:t>𝑛</m:t>
                        </m:r>
                      </m:e>
                    </m:d>
                    <m:r>
                      <a:rPr lang="en-US" altLang="zh-TW" b="0" i="1" smtClean="0">
                        <a:latin typeface="Cambria Math" panose="02040503050406030204" pitchFamily="18" charset="0"/>
                      </a:rPr>
                      <m:t>≥</m:t>
                    </m:r>
                    <m:sSub>
                      <m:sSubPr>
                        <m:ctrlPr>
                          <a:rPr lang="en-US" altLang="zh-TW" i="1" dirty="0">
                            <a:latin typeface="Cambria Math" charset="0"/>
                          </a:rPr>
                        </m:ctrlPr>
                      </m:sSubPr>
                      <m:e>
                        <m:r>
                          <a:rPr lang="en-US" altLang="zh-TW" i="1" dirty="0">
                            <a:latin typeface="Cambria Math" panose="02040503050406030204" pitchFamily="18" charset="0"/>
                          </a:rPr>
                          <m:t>𝑐</m:t>
                        </m:r>
                      </m:e>
                      <m:sub>
                        <m:r>
                          <a:rPr lang="en-US" altLang="zh-TW" b="0" i="1" dirty="0" smtClean="0">
                            <a:latin typeface="Cambria Math" panose="02040503050406030204" pitchFamily="18" charset="0"/>
                          </a:rPr>
                          <m:t>2</m:t>
                        </m:r>
                      </m:sub>
                    </m:sSub>
                    <m:r>
                      <a:rPr lang="en-US" altLang="zh-TW" i="1">
                        <a:latin typeface="Cambria Math" panose="02040503050406030204" pitchFamily="18" charset="0"/>
                      </a:rPr>
                      <m:t>𝑔</m:t>
                    </m:r>
                    <m:r>
                      <a:rPr lang="en-US" altLang="zh-TW" i="1">
                        <a:latin typeface="Cambria Math" panose="02040503050406030204" pitchFamily="18" charset="0"/>
                      </a:rPr>
                      <m:t>(</m:t>
                    </m:r>
                    <m:r>
                      <a:rPr lang="en-US" altLang="zh-TW" i="1">
                        <a:latin typeface="Cambria Math" panose="02040503050406030204" pitchFamily="18" charset="0"/>
                      </a:rPr>
                      <m:t>𝑛</m:t>
                    </m:r>
                    <m:r>
                      <a:rPr lang="en-US" altLang="zh-TW" i="1">
                        <a:latin typeface="Cambria Math" panose="02040503050406030204" pitchFamily="18" charset="0"/>
                      </a:rPr>
                      <m:t>)</m:t>
                    </m:r>
                  </m:oMath>
                </a14:m>
                <a:r>
                  <a:rPr lang="en-US" altLang="zh-TW" dirty="0"/>
                  <a:t>, for all </a:t>
                </a:r>
                <a14:m>
                  <m:oMath xmlns:m="http://schemas.openxmlformats.org/officeDocument/2006/math">
                    <m:r>
                      <a:rPr lang="en-US" altLang="zh-TW" i="1">
                        <a:latin typeface="Cambria Math" panose="02040503050406030204" pitchFamily="18" charset="0"/>
                      </a:rPr>
                      <m:t>𝑛</m:t>
                    </m:r>
                    <m:r>
                      <a:rPr lang="en-US" altLang="zh-TW" b="0" i="0" smtClean="0">
                        <a:latin typeface="Cambria Math" panose="02040503050406030204" pitchFamily="18" charset="0"/>
                      </a:rPr>
                      <m:t>&gt;</m:t>
                    </m:r>
                    <m:sSub>
                      <m:sSubPr>
                        <m:ctrlPr>
                          <a:rPr lang="en-US" altLang="zh-TW" i="1">
                            <a:latin typeface="Cambria Math" charset="0"/>
                          </a:rPr>
                        </m:ctrlPr>
                      </m:sSubPr>
                      <m:e>
                        <m:r>
                          <a:rPr lang="en-US" altLang="zh-TW" i="1">
                            <a:latin typeface="Cambria Math" panose="02040503050406030204" pitchFamily="18" charset="0"/>
                          </a:rPr>
                          <m:t>𝑛</m:t>
                        </m:r>
                      </m:e>
                      <m:sub>
                        <m:r>
                          <a:rPr lang="en-US" altLang="zh-TW" i="1">
                            <a:latin typeface="Cambria Math" panose="02040503050406030204" pitchFamily="18" charset="0"/>
                          </a:rPr>
                          <m:t>0</m:t>
                        </m:r>
                      </m:sub>
                    </m:sSub>
                  </m:oMath>
                </a14:m>
                <a:endParaRPr lang="en-US" altLang="zh-TW" dirty="0" smtClean="0"/>
              </a:p>
              <a:p>
                <a:r>
                  <a:rPr lang="en-US" altLang="zh-TW" dirty="0"/>
                  <a:t>Intuitively, </a:t>
                </a:r>
                <a14:m>
                  <m:oMath xmlns:m="http://schemas.openxmlformats.org/officeDocument/2006/math">
                    <m:r>
                      <a:rPr lang="en-US" altLang="zh-TW" i="1">
                        <a:latin typeface="Cambria Math" panose="02040503050406030204" pitchFamily="18" charset="0"/>
                      </a:rPr>
                      <m:t>𝑓</m:t>
                    </m:r>
                  </m:oMath>
                </a14:m>
                <a:r>
                  <a:rPr lang="zh-TW" altLang="en-US" dirty="0"/>
                  <a:t> </a:t>
                </a:r>
                <a:r>
                  <a:rPr lang="en-US" altLang="zh-TW" dirty="0" smtClean="0"/>
                  <a:t>grows with the same rate as </a:t>
                </a:r>
                <a14:m>
                  <m:oMath xmlns:m="http://schemas.openxmlformats.org/officeDocument/2006/math">
                    <m:r>
                      <a:rPr lang="en-US" altLang="zh-TW" i="1">
                        <a:latin typeface="Cambria Math" panose="02040503050406030204" pitchFamily="18" charset="0"/>
                      </a:rPr>
                      <m:t>𝑔</m:t>
                    </m:r>
                  </m:oMath>
                </a14:m>
                <a:r>
                  <a:rPr lang="zh-TW" altLang="en-US" dirty="0"/>
                  <a:t> </a:t>
                </a:r>
                <a:r>
                  <a:rPr lang="en-US" altLang="zh-TW" dirty="0"/>
                  <a:t>asymptotically</a:t>
                </a:r>
              </a:p>
              <a:p>
                <a14:m>
                  <m:oMath xmlns:m="http://schemas.openxmlformats.org/officeDocument/2006/math">
                    <m:r>
                      <a:rPr lang="en-US" altLang="zh-TW" dirty="0">
                        <a:latin typeface="Cambria Math" panose="02040503050406030204" pitchFamily="18" charset="0"/>
                      </a:rPr>
                      <m:t>5.2359</m:t>
                    </m:r>
                    <m:sSup>
                      <m:sSupPr>
                        <m:ctrlPr>
                          <a:rPr lang="en-US" altLang="zh-TW" i="1" dirty="0">
                            <a:latin typeface="Cambria Math" charset="0"/>
                          </a:rPr>
                        </m:ctrlPr>
                      </m:sSupPr>
                      <m:e>
                        <m:r>
                          <a:rPr lang="en-US" altLang="zh-TW" i="1" dirty="0">
                            <a:latin typeface="Cambria Math" panose="02040503050406030204" pitchFamily="18" charset="0"/>
                          </a:rPr>
                          <m:t>𝑛</m:t>
                        </m:r>
                      </m:e>
                      <m:sup>
                        <m:r>
                          <a:rPr lang="en-US" altLang="zh-TW" i="1" dirty="0">
                            <a:latin typeface="Cambria Math" panose="02040503050406030204" pitchFamily="18" charset="0"/>
                          </a:rPr>
                          <m:t>2</m:t>
                        </m:r>
                      </m:sup>
                    </m:sSup>
                    <m:r>
                      <a:rPr lang="en-US" altLang="zh-TW" i="1" dirty="0">
                        <a:latin typeface="Cambria Math" panose="02040503050406030204" pitchFamily="18" charset="0"/>
                      </a:rPr>
                      <m:t>+2.10</m:t>
                    </m:r>
                    <m:r>
                      <a:rPr lang="en-US" altLang="zh-TW" i="1" dirty="0">
                        <a:latin typeface="Cambria Math" panose="02040503050406030204" pitchFamily="18" charset="0"/>
                      </a:rPr>
                      <m:t>𝑛</m:t>
                    </m:r>
                    <m:r>
                      <a:rPr lang="en-US" altLang="zh-TW" i="1" dirty="0">
                        <a:latin typeface="Cambria Math" panose="02040503050406030204" pitchFamily="18" charset="0"/>
                      </a:rPr>
                      <m:t>+5.123=</m:t>
                    </m:r>
                    <m:r>
                      <m:rPr>
                        <m:sty m:val="p"/>
                      </m:rPr>
                      <a:rPr lang="el-GR" altLang="zh-TW" i="1">
                        <a:latin typeface="Cambria Math" panose="02040503050406030204" pitchFamily="18" charset="0"/>
                        <a:ea typeface="Cambria Math" panose="02040503050406030204" pitchFamily="18" charset="0"/>
                      </a:rPr>
                      <m:t>Θ</m:t>
                    </m:r>
                    <m:r>
                      <a:rPr lang="en-US" altLang="zh-TW" i="1">
                        <a:latin typeface="Cambria Math" panose="02040503050406030204" pitchFamily="18" charset="0"/>
                      </a:rPr>
                      <m:t>(</m:t>
                    </m:r>
                    <m:sSup>
                      <m:sSupPr>
                        <m:ctrlPr>
                          <a:rPr lang="en-US" altLang="zh-TW" i="1" dirty="0">
                            <a:latin typeface="Cambria Math" charset="0"/>
                          </a:rPr>
                        </m:ctrlPr>
                      </m:sSupPr>
                      <m:e>
                        <m:r>
                          <a:rPr lang="en-US" altLang="zh-TW" i="1" dirty="0">
                            <a:latin typeface="Cambria Math" panose="02040503050406030204" pitchFamily="18" charset="0"/>
                          </a:rPr>
                          <m:t>𝑛</m:t>
                        </m:r>
                      </m:e>
                      <m:sup>
                        <m:r>
                          <a:rPr lang="en-US" altLang="zh-TW" i="1" dirty="0">
                            <a:latin typeface="Cambria Math" panose="02040503050406030204" pitchFamily="18" charset="0"/>
                          </a:rPr>
                          <m:t>2</m:t>
                        </m:r>
                      </m:sup>
                    </m:sSup>
                    <m:r>
                      <a:rPr lang="en-US" altLang="zh-TW" i="1">
                        <a:latin typeface="Cambria Math" panose="02040503050406030204" pitchFamily="18" charset="0"/>
                      </a:rPr>
                      <m:t>)</m:t>
                    </m:r>
                  </m:oMath>
                </a14:m>
                <a:endParaRPr lang="en-US" altLang="zh-TW" dirty="0"/>
              </a:p>
              <a:p>
                <a14:m>
                  <m:oMath xmlns:m="http://schemas.openxmlformats.org/officeDocument/2006/math">
                    <m:r>
                      <a:rPr lang="en-US" altLang="zh-TW" dirty="0">
                        <a:latin typeface="Cambria Math" panose="02040503050406030204" pitchFamily="18" charset="0"/>
                      </a:rPr>
                      <m:t>5.2359</m:t>
                    </m:r>
                    <m:sSup>
                      <m:sSupPr>
                        <m:ctrlPr>
                          <a:rPr lang="en-US" altLang="zh-TW" i="1" dirty="0">
                            <a:latin typeface="Cambria Math" charset="0"/>
                          </a:rPr>
                        </m:ctrlPr>
                      </m:sSupPr>
                      <m:e>
                        <m:r>
                          <a:rPr lang="en-US" altLang="zh-TW" i="1" dirty="0">
                            <a:latin typeface="Cambria Math" panose="02040503050406030204" pitchFamily="18" charset="0"/>
                          </a:rPr>
                          <m:t>𝑛</m:t>
                        </m:r>
                      </m:e>
                      <m:sup>
                        <m:r>
                          <a:rPr lang="en-US" altLang="zh-TW" i="1" dirty="0">
                            <a:latin typeface="Cambria Math" panose="02040503050406030204" pitchFamily="18" charset="0"/>
                          </a:rPr>
                          <m:t>2</m:t>
                        </m:r>
                      </m:sup>
                    </m:sSup>
                    <m:r>
                      <a:rPr lang="en-US" altLang="zh-TW" i="1" dirty="0">
                        <a:latin typeface="Cambria Math" panose="02040503050406030204" pitchFamily="18" charset="0"/>
                      </a:rPr>
                      <m:t>+2.10</m:t>
                    </m:r>
                    <m:r>
                      <a:rPr lang="en-US" altLang="zh-TW" i="1" dirty="0">
                        <a:latin typeface="Cambria Math" panose="02040503050406030204" pitchFamily="18" charset="0"/>
                      </a:rPr>
                      <m:t>𝑛</m:t>
                    </m:r>
                    <m:r>
                      <a:rPr lang="en-US" altLang="zh-TW" i="1" dirty="0">
                        <a:latin typeface="Cambria Math" panose="02040503050406030204" pitchFamily="18" charset="0"/>
                      </a:rPr>
                      <m:t>+5.123≠</m:t>
                    </m:r>
                    <m:r>
                      <m:rPr>
                        <m:sty m:val="p"/>
                      </m:rPr>
                      <a:rPr lang="el-GR" altLang="zh-TW" i="1">
                        <a:latin typeface="Cambria Math" panose="02040503050406030204" pitchFamily="18" charset="0"/>
                        <a:ea typeface="Cambria Math" panose="02040503050406030204" pitchFamily="18" charset="0"/>
                      </a:rPr>
                      <m:t>Θ</m:t>
                    </m:r>
                    <m:r>
                      <a:rPr lang="en-US" altLang="zh-TW" i="1">
                        <a:latin typeface="Cambria Math" panose="02040503050406030204" pitchFamily="18" charset="0"/>
                      </a:rPr>
                      <m:t>(</m:t>
                    </m:r>
                    <m:sSup>
                      <m:sSupPr>
                        <m:ctrlPr>
                          <a:rPr lang="en-US" altLang="zh-TW" i="1" dirty="0">
                            <a:latin typeface="Cambria Math" charset="0"/>
                          </a:rPr>
                        </m:ctrlPr>
                      </m:sSupPr>
                      <m:e>
                        <m:r>
                          <a:rPr lang="en-US" altLang="zh-TW" i="1" dirty="0">
                            <a:latin typeface="Cambria Math" panose="02040503050406030204" pitchFamily="18" charset="0"/>
                          </a:rPr>
                          <m:t>𝑛</m:t>
                        </m:r>
                      </m:e>
                      <m:sup>
                        <m:r>
                          <a:rPr lang="en-US" altLang="zh-TW" b="0" i="1" dirty="0" smtClean="0">
                            <a:latin typeface="Cambria Math" panose="02040503050406030204" pitchFamily="18" charset="0"/>
                          </a:rPr>
                          <m:t>1.5</m:t>
                        </m:r>
                      </m:sup>
                    </m:sSup>
                    <m:r>
                      <a:rPr lang="en-US" altLang="zh-TW" i="1">
                        <a:latin typeface="Cambria Math" panose="02040503050406030204" pitchFamily="18" charset="0"/>
                      </a:rPr>
                      <m:t>)</m:t>
                    </m:r>
                  </m:oMath>
                </a14:m>
                <a:endParaRPr lang="en-US" altLang="zh-TW" dirty="0" smtClean="0"/>
              </a:p>
              <a:p>
                <a:r>
                  <a:rPr lang="en-US" altLang="zh-TW" dirty="0" smtClean="0"/>
                  <a:t>If </a:t>
                </a:r>
                <a14:m>
                  <m:oMath xmlns:m="http://schemas.openxmlformats.org/officeDocument/2006/math">
                    <m:r>
                      <a:rPr lang="en-US" altLang="zh-TW" i="1">
                        <a:latin typeface="Cambria Math" panose="02040503050406030204" pitchFamily="18" charset="0"/>
                      </a:rPr>
                      <m:t>𝑓</m:t>
                    </m:r>
                    <m:d>
                      <m:dPr>
                        <m:ctrlPr>
                          <a:rPr lang="en-US" altLang="zh-TW" i="1">
                            <a:latin typeface="Cambria Math" charset="0"/>
                          </a:rPr>
                        </m:ctrlPr>
                      </m:dPr>
                      <m:e>
                        <m:r>
                          <a:rPr lang="en-US" altLang="zh-TW" i="1">
                            <a:latin typeface="Cambria Math" panose="02040503050406030204" pitchFamily="18" charset="0"/>
                          </a:rPr>
                          <m:t>𝑛</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Ο</m:t>
                    </m:r>
                    <m:d>
                      <m:dPr>
                        <m:ctrlPr>
                          <a:rPr lang="en-US" altLang="zh-TW" i="1">
                            <a:latin typeface="Cambria Math" charset="0"/>
                          </a:rPr>
                        </m:ctrlPr>
                      </m:dPr>
                      <m:e>
                        <m:r>
                          <a:rPr lang="en-US" altLang="zh-TW" i="1">
                            <a:latin typeface="Cambria Math" panose="02040503050406030204" pitchFamily="18" charset="0"/>
                          </a:rPr>
                          <m:t>𝑔</m:t>
                        </m:r>
                        <m:d>
                          <m:dPr>
                            <m:ctrlPr>
                              <a:rPr lang="en-US" altLang="zh-TW" i="1">
                                <a:latin typeface="Cambria Math" charset="0"/>
                              </a:rPr>
                            </m:ctrlPr>
                          </m:dPr>
                          <m:e>
                            <m:r>
                              <a:rPr lang="en-US" altLang="zh-TW" i="1">
                                <a:latin typeface="Cambria Math" panose="02040503050406030204" pitchFamily="18" charset="0"/>
                              </a:rPr>
                              <m:t>𝑛</m:t>
                            </m:r>
                          </m:e>
                        </m:d>
                      </m:e>
                    </m:d>
                  </m:oMath>
                </a14:m>
                <a:r>
                  <a:rPr lang="zh-TW" altLang="en-US" dirty="0"/>
                  <a:t> </a:t>
                </a:r>
                <a:r>
                  <a:rPr lang="en-US" altLang="zh-TW" dirty="0" smtClean="0"/>
                  <a:t>and </a:t>
                </a:r>
                <a14:m>
                  <m:oMath xmlns:m="http://schemas.openxmlformats.org/officeDocument/2006/math">
                    <m:r>
                      <a:rPr lang="en-US" altLang="zh-TW" i="1">
                        <a:latin typeface="Cambria Math" panose="02040503050406030204" pitchFamily="18" charset="0"/>
                      </a:rPr>
                      <m:t>𝑓</m:t>
                    </m:r>
                    <m:d>
                      <m:dPr>
                        <m:ctrlPr>
                          <a:rPr lang="en-US" altLang="zh-TW" i="1">
                            <a:latin typeface="Cambria Math" charset="0"/>
                          </a:rPr>
                        </m:ctrlPr>
                      </m:dPr>
                      <m:e>
                        <m:r>
                          <a:rPr lang="en-US" altLang="zh-TW" i="1">
                            <a:latin typeface="Cambria Math" panose="02040503050406030204" pitchFamily="18" charset="0"/>
                          </a:rPr>
                          <m:t>𝑛</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Ω</m:t>
                    </m:r>
                    <m:d>
                      <m:dPr>
                        <m:ctrlPr>
                          <a:rPr lang="en-US" altLang="zh-TW" i="1">
                            <a:latin typeface="Cambria Math" charset="0"/>
                          </a:rPr>
                        </m:ctrlPr>
                      </m:dPr>
                      <m:e>
                        <m:r>
                          <a:rPr lang="en-US" altLang="zh-TW" i="1">
                            <a:latin typeface="Cambria Math" panose="02040503050406030204" pitchFamily="18" charset="0"/>
                          </a:rPr>
                          <m:t>𝑔</m:t>
                        </m:r>
                        <m:d>
                          <m:dPr>
                            <m:ctrlPr>
                              <a:rPr lang="en-US" altLang="zh-TW" i="1">
                                <a:latin typeface="Cambria Math" charset="0"/>
                              </a:rPr>
                            </m:ctrlPr>
                          </m:dPr>
                          <m:e>
                            <m:r>
                              <a:rPr lang="en-US" altLang="zh-TW" i="1">
                                <a:latin typeface="Cambria Math" panose="02040503050406030204" pitchFamily="18" charset="0"/>
                              </a:rPr>
                              <m:t>𝑛</m:t>
                            </m:r>
                          </m:e>
                        </m:d>
                      </m:e>
                    </m:d>
                  </m:oMath>
                </a14:m>
                <a:r>
                  <a:rPr lang="en-US" altLang="zh-TW" dirty="0" smtClean="0"/>
                  <a:t>, </a:t>
                </a:r>
                <a:br>
                  <a:rPr lang="en-US" altLang="zh-TW" dirty="0" smtClean="0"/>
                </a:br>
                <a:r>
                  <a:rPr lang="en-US" altLang="zh-TW" dirty="0" smtClean="0"/>
                  <a:t>then </a:t>
                </a:r>
                <a14:m>
                  <m:oMath xmlns:m="http://schemas.openxmlformats.org/officeDocument/2006/math">
                    <m:r>
                      <a:rPr lang="en-US" altLang="zh-TW" i="1">
                        <a:latin typeface="Cambria Math" panose="02040503050406030204" pitchFamily="18" charset="0"/>
                      </a:rPr>
                      <m:t>𝑓</m:t>
                    </m:r>
                    <m:d>
                      <m:dPr>
                        <m:ctrlPr>
                          <a:rPr lang="en-US" altLang="zh-TW" i="1">
                            <a:latin typeface="Cambria Math" charset="0"/>
                          </a:rPr>
                        </m:ctrlPr>
                      </m:dPr>
                      <m:e>
                        <m:r>
                          <a:rPr lang="en-US" altLang="zh-TW" i="1">
                            <a:latin typeface="Cambria Math" panose="02040503050406030204" pitchFamily="18" charset="0"/>
                          </a:rPr>
                          <m:t>𝑛</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n-US" altLang="zh-TW" i="1">
                            <a:latin typeface="Cambria Math" charset="0"/>
                          </a:rPr>
                        </m:ctrlPr>
                      </m:dPr>
                      <m:e>
                        <m:r>
                          <a:rPr lang="en-US" altLang="zh-TW" i="1">
                            <a:latin typeface="Cambria Math" panose="02040503050406030204" pitchFamily="18" charset="0"/>
                          </a:rPr>
                          <m:t>𝑔</m:t>
                        </m:r>
                        <m:d>
                          <m:dPr>
                            <m:ctrlPr>
                              <a:rPr lang="en-US" altLang="zh-TW" i="1">
                                <a:latin typeface="Cambria Math" charset="0"/>
                              </a:rPr>
                            </m:ctrlPr>
                          </m:dPr>
                          <m:e>
                            <m:r>
                              <a:rPr lang="en-US" altLang="zh-TW" i="1">
                                <a:latin typeface="Cambria Math" panose="02040503050406030204" pitchFamily="18" charset="0"/>
                              </a:rPr>
                              <m:t>𝑛</m:t>
                            </m:r>
                          </m:e>
                        </m:d>
                      </m:e>
                    </m:d>
                  </m:oMath>
                </a14:m>
                <a:endParaRPr lang="en-US" altLang="zh-TW" dirty="0"/>
              </a:p>
              <a:p>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1825625"/>
                <a:ext cx="8303682" cy="4351338"/>
              </a:xfrm>
              <a:blipFill rotWithShape="0">
                <a:blip r:embed="rId2"/>
                <a:stretch>
                  <a:fillRect l="-1101" t="-30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6588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Asymptotic Analysis</a:t>
            </a:r>
            <a:endParaRPr lang="zh-TW" altLang="en-US" dirty="0"/>
          </a:p>
        </p:txBody>
      </p:sp>
      <p:sp>
        <p:nvSpPr>
          <p:cNvPr id="3" name="內容版面配置區 2"/>
          <p:cNvSpPr>
            <a:spLocks noGrp="1"/>
          </p:cNvSpPr>
          <p:nvPr>
            <p:ph idx="1"/>
          </p:nvPr>
        </p:nvSpPr>
        <p:spPr>
          <a:xfrm>
            <a:off x="628649" y="1825624"/>
            <a:ext cx="8168217" cy="5032376"/>
          </a:xfrm>
        </p:spPr>
        <p:txBody>
          <a:bodyPr>
            <a:normAutofit/>
          </a:bodyPr>
          <a:lstStyle/>
          <a:p>
            <a:r>
              <a:rPr lang="en-US" altLang="zh-TW" dirty="0" smtClean="0"/>
              <a:t>Usually, we are interested in Big-O notation </a:t>
            </a:r>
            <a:br>
              <a:rPr lang="en-US" altLang="zh-TW" dirty="0" smtClean="0"/>
            </a:br>
            <a:r>
              <a:rPr lang="en-US" altLang="zh-TW" dirty="0" smtClean="0"/>
              <a:t>when analyzing our algorithm or data structure</a:t>
            </a:r>
          </a:p>
        </p:txBody>
      </p:sp>
    </p:spTree>
    <p:extLst>
      <p:ext uri="{BB962C8B-B14F-4D97-AF65-F5344CB8AC3E}">
        <p14:creationId xmlns:p14="http://schemas.microsoft.com/office/powerpoint/2010/main" val="25889200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Asymptotic Analysis</a:t>
            </a:r>
            <a:endParaRPr lang="zh-TW" altLang="en-US" dirty="0"/>
          </a:p>
        </p:txBody>
      </p:sp>
      <p:sp>
        <p:nvSpPr>
          <p:cNvPr id="3" name="內容版面配置區 2"/>
          <p:cNvSpPr>
            <a:spLocks noGrp="1"/>
          </p:cNvSpPr>
          <p:nvPr>
            <p:ph idx="1"/>
          </p:nvPr>
        </p:nvSpPr>
        <p:spPr>
          <a:xfrm>
            <a:off x="628649" y="1825624"/>
            <a:ext cx="8168217" cy="5032376"/>
          </a:xfrm>
        </p:spPr>
        <p:txBody>
          <a:bodyPr>
            <a:normAutofit fontScale="40000" lnSpcReduction="20000"/>
          </a:bodyPr>
          <a:lstStyle/>
          <a:p>
            <a:pPr marL="0" indent="0">
              <a:buNone/>
            </a:pPr>
            <a:r>
              <a:rPr lang="en-US" altLang="zh-TW" sz="6400" dirty="0" smtClean="0">
                <a:solidFill>
                  <a:srgbClr val="0000FF"/>
                </a:solidFill>
                <a:latin typeface="Consolas" panose="020B0609020204030204" pitchFamily="49" charset="0"/>
              </a:rPr>
              <a:t>void</a:t>
            </a:r>
            <a:r>
              <a:rPr lang="en-US" altLang="zh-TW" sz="6400" dirty="0" smtClean="0">
                <a:solidFill>
                  <a:srgbClr val="000000"/>
                </a:solidFill>
                <a:latin typeface="Consolas" panose="020B0609020204030204" pitchFamily="49" charset="0"/>
              </a:rPr>
              <a:t> </a:t>
            </a:r>
            <a:r>
              <a:rPr lang="en-US" altLang="zh-TW" sz="6400" dirty="0" err="1" smtClean="0">
                <a:solidFill>
                  <a:srgbClr val="000000"/>
                </a:solidFill>
                <a:latin typeface="Consolas" panose="020B0609020204030204" pitchFamily="49" charset="0"/>
              </a:rPr>
              <a:t>bubbleSort</a:t>
            </a:r>
            <a:r>
              <a:rPr lang="en-US" altLang="zh-TW" sz="6400" dirty="0" smtClean="0">
                <a:solidFill>
                  <a:srgbClr val="000000"/>
                </a:solidFill>
                <a:latin typeface="Consolas" panose="020B0609020204030204" pitchFamily="49" charset="0"/>
              </a:rPr>
              <a:t>(</a:t>
            </a:r>
            <a:r>
              <a:rPr lang="en-US" altLang="zh-TW" sz="6400" dirty="0" err="1" smtClean="0">
                <a:solidFill>
                  <a:srgbClr val="0000FF"/>
                </a:solidFill>
                <a:latin typeface="Consolas" panose="020B0609020204030204" pitchFamily="49" charset="0"/>
              </a:rPr>
              <a:t>int</a:t>
            </a:r>
            <a:r>
              <a:rPr lang="en-US" altLang="zh-TW" sz="6400" dirty="0" smtClean="0">
                <a:solidFill>
                  <a:srgbClr val="000000"/>
                </a:solidFill>
                <a:latin typeface="Consolas" panose="020B0609020204030204" pitchFamily="49" charset="0"/>
              </a:rPr>
              <a:t> </a:t>
            </a:r>
            <a:r>
              <a:rPr lang="en-US" altLang="zh-TW" sz="6400" dirty="0" err="1">
                <a:solidFill>
                  <a:srgbClr val="808080"/>
                </a:solidFill>
                <a:latin typeface="Consolas" panose="020B0609020204030204" pitchFamily="49" charset="0"/>
              </a:rPr>
              <a:t>arr</a:t>
            </a:r>
            <a:r>
              <a:rPr lang="en-US" altLang="zh-TW" sz="6400" dirty="0">
                <a:solidFill>
                  <a:srgbClr val="000000"/>
                </a:solidFill>
                <a:latin typeface="Consolas" panose="020B0609020204030204" pitchFamily="49" charset="0"/>
              </a:rPr>
              <a:t>[], </a:t>
            </a:r>
            <a:r>
              <a:rPr lang="en-US" altLang="zh-TW" sz="6400" dirty="0" err="1">
                <a:solidFill>
                  <a:srgbClr val="0000FF"/>
                </a:solidFill>
                <a:latin typeface="Consolas" panose="020B0609020204030204" pitchFamily="49" charset="0"/>
              </a:rPr>
              <a:t>int</a:t>
            </a:r>
            <a:r>
              <a:rPr lang="en-US" altLang="zh-TW" sz="6400" dirty="0">
                <a:solidFill>
                  <a:srgbClr val="000000"/>
                </a:solidFill>
                <a:latin typeface="Consolas" panose="020B0609020204030204" pitchFamily="49" charset="0"/>
              </a:rPr>
              <a:t> </a:t>
            </a:r>
            <a:r>
              <a:rPr lang="en-US" altLang="zh-TW" sz="6400" dirty="0" smtClean="0">
                <a:solidFill>
                  <a:srgbClr val="808080"/>
                </a:solidFill>
                <a:latin typeface="Consolas" panose="020B0609020204030204" pitchFamily="49" charset="0"/>
              </a:rPr>
              <a:t>n</a:t>
            </a:r>
            <a:r>
              <a:rPr lang="en-US" altLang="zh-TW" sz="6400" dirty="0" smtClean="0">
                <a:solidFill>
                  <a:srgbClr val="000000"/>
                </a:solidFill>
                <a:latin typeface="Consolas" panose="020B0609020204030204" pitchFamily="49" charset="0"/>
              </a:rPr>
              <a:t>) </a:t>
            </a:r>
            <a:r>
              <a:rPr lang="en-US" altLang="zh-TW" sz="6400" dirty="0">
                <a:solidFill>
                  <a:srgbClr val="000000"/>
                </a:solidFill>
                <a:latin typeface="Consolas" panose="020B0609020204030204" pitchFamily="49" charset="0"/>
              </a:rPr>
              <a:t>{</a:t>
            </a:r>
          </a:p>
          <a:p>
            <a:pPr marL="0" indent="0">
              <a:buNone/>
            </a:pPr>
            <a:r>
              <a:rPr lang="nn-NO" altLang="zh-TW" sz="6400" dirty="0" smtClean="0">
                <a:solidFill>
                  <a:srgbClr val="0000FF"/>
                </a:solidFill>
                <a:latin typeface="Consolas" panose="020B0609020204030204" pitchFamily="49" charset="0"/>
              </a:rPr>
              <a:t>    int</a:t>
            </a:r>
            <a:r>
              <a:rPr lang="nn-NO" altLang="zh-TW" sz="6400" dirty="0" smtClean="0">
                <a:solidFill>
                  <a:srgbClr val="000000"/>
                </a:solidFill>
                <a:latin typeface="Consolas" panose="020B0609020204030204" pitchFamily="49" charset="0"/>
              </a:rPr>
              <a:t> </a:t>
            </a:r>
            <a:r>
              <a:rPr lang="nn-NO" altLang="zh-TW" sz="6400" dirty="0">
                <a:solidFill>
                  <a:srgbClr val="000000"/>
                </a:solidFill>
                <a:latin typeface="Consolas" panose="020B0609020204030204" pitchFamily="49" charset="0"/>
              </a:rPr>
              <a:t>i, j, </a:t>
            </a:r>
            <a:r>
              <a:rPr lang="nn-NO" altLang="zh-TW" sz="6400" dirty="0" smtClean="0">
                <a:solidFill>
                  <a:srgbClr val="000000"/>
                </a:solidFill>
                <a:latin typeface="Consolas" panose="020B0609020204030204" pitchFamily="49" charset="0"/>
              </a:rPr>
              <a:t>temp;</a:t>
            </a:r>
            <a:endParaRPr lang="zh-TW" altLang="en-US" sz="6400" dirty="0">
              <a:solidFill>
                <a:srgbClr val="000000"/>
              </a:solidFill>
              <a:latin typeface="Consolas" panose="020B0609020204030204" pitchFamily="49" charset="0"/>
            </a:endParaRPr>
          </a:p>
          <a:p>
            <a:pPr marL="0" indent="0">
              <a:buNone/>
            </a:pPr>
            <a:r>
              <a:rPr lang="en-US" altLang="zh-TW" sz="6400" dirty="0" smtClean="0">
                <a:solidFill>
                  <a:srgbClr val="0000FF"/>
                </a:solidFill>
                <a:latin typeface="Consolas" panose="020B0609020204030204" pitchFamily="49" charset="0"/>
              </a:rPr>
              <a:t>    for</a:t>
            </a:r>
            <a:r>
              <a:rPr lang="en-US" altLang="zh-TW" sz="6400" dirty="0" smtClean="0">
                <a:solidFill>
                  <a:srgbClr val="000000"/>
                </a:solidFill>
                <a:latin typeface="Consolas" panose="020B0609020204030204" pitchFamily="49" charset="0"/>
              </a:rPr>
              <a:t> </a:t>
            </a:r>
            <a:r>
              <a:rPr lang="en-US" altLang="zh-TW" sz="6400" dirty="0">
                <a:solidFill>
                  <a:srgbClr val="000000"/>
                </a:solidFill>
                <a:latin typeface="Consolas" panose="020B0609020204030204" pitchFamily="49" charset="0"/>
              </a:rPr>
              <a:t>(</a:t>
            </a:r>
            <a:r>
              <a:rPr lang="en-US" altLang="zh-TW" sz="6400" dirty="0" err="1">
                <a:solidFill>
                  <a:srgbClr val="000000"/>
                </a:solidFill>
                <a:latin typeface="Consolas" panose="020B0609020204030204" pitchFamily="49" charset="0"/>
              </a:rPr>
              <a:t>i</a:t>
            </a:r>
            <a:r>
              <a:rPr lang="en-US" altLang="zh-TW" sz="6400" dirty="0">
                <a:solidFill>
                  <a:srgbClr val="000000"/>
                </a:solidFill>
                <a:latin typeface="Consolas" panose="020B0609020204030204" pitchFamily="49" charset="0"/>
              </a:rPr>
              <a:t> = 0; </a:t>
            </a:r>
            <a:r>
              <a:rPr lang="en-US" altLang="zh-TW" sz="6400" dirty="0" err="1">
                <a:solidFill>
                  <a:srgbClr val="000000"/>
                </a:solidFill>
                <a:latin typeface="Consolas" panose="020B0609020204030204" pitchFamily="49" charset="0"/>
              </a:rPr>
              <a:t>i</a:t>
            </a:r>
            <a:r>
              <a:rPr lang="en-US" altLang="zh-TW" sz="6400" dirty="0">
                <a:solidFill>
                  <a:srgbClr val="000000"/>
                </a:solidFill>
                <a:latin typeface="Consolas" panose="020B0609020204030204" pitchFamily="49" charset="0"/>
              </a:rPr>
              <a:t> &lt; </a:t>
            </a:r>
            <a:r>
              <a:rPr lang="en-US" altLang="zh-TW" sz="6400" dirty="0" smtClean="0">
                <a:solidFill>
                  <a:srgbClr val="808080"/>
                </a:solidFill>
                <a:latin typeface="Consolas" panose="020B0609020204030204" pitchFamily="49" charset="0"/>
              </a:rPr>
              <a:t>n</a:t>
            </a:r>
            <a:r>
              <a:rPr lang="en-US" altLang="zh-TW" sz="6400" dirty="0" smtClean="0">
                <a:solidFill>
                  <a:srgbClr val="000000"/>
                </a:solidFill>
                <a:latin typeface="Consolas" panose="020B0609020204030204" pitchFamily="49" charset="0"/>
              </a:rPr>
              <a:t> </a:t>
            </a:r>
            <a:r>
              <a:rPr lang="en-US" altLang="zh-TW" sz="6400" dirty="0">
                <a:solidFill>
                  <a:srgbClr val="000000"/>
                </a:solidFill>
                <a:latin typeface="Consolas" panose="020B0609020204030204" pitchFamily="49" charset="0"/>
              </a:rPr>
              <a:t>- 1; </a:t>
            </a:r>
            <a:r>
              <a:rPr lang="en-US" altLang="zh-TW" sz="6400" dirty="0" err="1">
                <a:solidFill>
                  <a:srgbClr val="000000"/>
                </a:solidFill>
                <a:latin typeface="Consolas" panose="020B0609020204030204" pitchFamily="49" charset="0"/>
              </a:rPr>
              <a:t>i</a:t>
            </a:r>
            <a:r>
              <a:rPr lang="en-US" altLang="zh-TW" sz="6400" dirty="0">
                <a:solidFill>
                  <a:srgbClr val="000000"/>
                </a:solidFill>
                <a:latin typeface="Consolas" panose="020B0609020204030204" pitchFamily="49" charset="0"/>
              </a:rPr>
              <a:t>++) {</a:t>
            </a:r>
          </a:p>
          <a:p>
            <a:pPr marL="0" indent="0">
              <a:buNone/>
            </a:pPr>
            <a:r>
              <a:rPr lang="en-US" altLang="zh-TW" sz="6400" dirty="0" smtClean="0">
                <a:solidFill>
                  <a:srgbClr val="0000FF"/>
                </a:solidFill>
                <a:latin typeface="Consolas" panose="020B0609020204030204" pitchFamily="49" charset="0"/>
              </a:rPr>
              <a:t>        for</a:t>
            </a:r>
            <a:r>
              <a:rPr lang="en-US" altLang="zh-TW" sz="6400" dirty="0" smtClean="0">
                <a:solidFill>
                  <a:srgbClr val="000000"/>
                </a:solidFill>
                <a:latin typeface="Consolas" panose="020B0609020204030204" pitchFamily="49" charset="0"/>
              </a:rPr>
              <a:t> </a:t>
            </a:r>
            <a:r>
              <a:rPr lang="en-US" altLang="zh-TW" sz="6400" dirty="0">
                <a:solidFill>
                  <a:srgbClr val="000000"/>
                </a:solidFill>
                <a:latin typeface="Consolas" panose="020B0609020204030204" pitchFamily="49" charset="0"/>
              </a:rPr>
              <a:t>(j = 0; j &lt; </a:t>
            </a:r>
            <a:r>
              <a:rPr lang="en-US" altLang="zh-TW" sz="6400" dirty="0" smtClean="0">
                <a:solidFill>
                  <a:srgbClr val="808080"/>
                </a:solidFill>
                <a:latin typeface="Consolas" panose="020B0609020204030204" pitchFamily="49" charset="0"/>
              </a:rPr>
              <a:t>n</a:t>
            </a:r>
            <a:r>
              <a:rPr lang="en-US" altLang="zh-TW" sz="6400" dirty="0" smtClean="0">
                <a:solidFill>
                  <a:srgbClr val="000000"/>
                </a:solidFill>
                <a:latin typeface="Consolas" panose="020B0609020204030204" pitchFamily="49" charset="0"/>
              </a:rPr>
              <a:t> </a:t>
            </a:r>
            <a:r>
              <a:rPr lang="en-US" altLang="zh-TW" sz="6400" dirty="0">
                <a:solidFill>
                  <a:srgbClr val="000000"/>
                </a:solidFill>
                <a:latin typeface="Consolas" panose="020B0609020204030204" pitchFamily="49" charset="0"/>
              </a:rPr>
              <a:t>- 1 - </a:t>
            </a:r>
            <a:r>
              <a:rPr lang="en-US" altLang="zh-TW" sz="6400" dirty="0" err="1">
                <a:solidFill>
                  <a:srgbClr val="000000"/>
                </a:solidFill>
                <a:latin typeface="Consolas" panose="020B0609020204030204" pitchFamily="49" charset="0"/>
              </a:rPr>
              <a:t>i</a:t>
            </a:r>
            <a:r>
              <a:rPr lang="en-US" altLang="zh-TW" sz="6400" dirty="0">
                <a:solidFill>
                  <a:srgbClr val="000000"/>
                </a:solidFill>
                <a:latin typeface="Consolas" panose="020B0609020204030204" pitchFamily="49" charset="0"/>
              </a:rPr>
              <a:t>; </a:t>
            </a:r>
            <a:r>
              <a:rPr lang="en-US" altLang="zh-TW" sz="6400" dirty="0" err="1">
                <a:solidFill>
                  <a:srgbClr val="000000"/>
                </a:solidFill>
                <a:latin typeface="Consolas" panose="020B0609020204030204" pitchFamily="49" charset="0"/>
              </a:rPr>
              <a:t>j++</a:t>
            </a:r>
            <a:r>
              <a:rPr lang="en-US" altLang="zh-TW" sz="6400" dirty="0">
                <a:solidFill>
                  <a:srgbClr val="000000"/>
                </a:solidFill>
                <a:latin typeface="Consolas" panose="020B0609020204030204" pitchFamily="49" charset="0"/>
              </a:rPr>
              <a:t>) {</a:t>
            </a:r>
          </a:p>
          <a:p>
            <a:pPr marL="0" indent="0">
              <a:buNone/>
            </a:pPr>
            <a:r>
              <a:rPr lang="en-US" altLang="zh-TW" sz="6400" dirty="0" smtClean="0">
                <a:solidFill>
                  <a:srgbClr val="0000FF"/>
                </a:solidFill>
                <a:latin typeface="Consolas" panose="020B0609020204030204" pitchFamily="49" charset="0"/>
              </a:rPr>
              <a:t>            if</a:t>
            </a:r>
            <a:r>
              <a:rPr lang="en-US" altLang="zh-TW" sz="6400" dirty="0" smtClean="0">
                <a:solidFill>
                  <a:srgbClr val="000000"/>
                </a:solidFill>
                <a:latin typeface="Consolas" panose="020B0609020204030204" pitchFamily="49" charset="0"/>
              </a:rPr>
              <a:t> </a:t>
            </a:r>
            <a:r>
              <a:rPr lang="en-US" altLang="zh-TW" sz="6400" dirty="0">
                <a:solidFill>
                  <a:srgbClr val="000000"/>
                </a:solidFill>
                <a:latin typeface="Consolas" panose="020B0609020204030204" pitchFamily="49" charset="0"/>
              </a:rPr>
              <a:t>(</a:t>
            </a:r>
            <a:r>
              <a:rPr lang="en-US" altLang="zh-TW" sz="6400" dirty="0" err="1">
                <a:solidFill>
                  <a:srgbClr val="808080"/>
                </a:solidFill>
                <a:latin typeface="Consolas" panose="020B0609020204030204" pitchFamily="49" charset="0"/>
              </a:rPr>
              <a:t>arr</a:t>
            </a:r>
            <a:r>
              <a:rPr lang="en-US" altLang="zh-TW" sz="6400" dirty="0">
                <a:solidFill>
                  <a:srgbClr val="000000"/>
                </a:solidFill>
                <a:latin typeface="Consolas" panose="020B0609020204030204" pitchFamily="49" charset="0"/>
              </a:rPr>
              <a:t>[j] &gt; </a:t>
            </a:r>
            <a:r>
              <a:rPr lang="en-US" altLang="zh-TW" sz="6400" dirty="0" err="1">
                <a:solidFill>
                  <a:srgbClr val="808080"/>
                </a:solidFill>
                <a:latin typeface="Consolas" panose="020B0609020204030204" pitchFamily="49" charset="0"/>
              </a:rPr>
              <a:t>arr</a:t>
            </a:r>
            <a:r>
              <a:rPr lang="en-US" altLang="zh-TW" sz="6400" dirty="0">
                <a:solidFill>
                  <a:srgbClr val="000000"/>
                </a:solidFill>
                <a:latin typeface="Consolas" panose="020B0609020204030204" pitchFamily="49" charset="0"/>
              </a:rPr>
              <a:t>[j + 1]) {</a:t>
            </a:r>
          </a:p>
          <a:p>
            <a:pPr marL="0" indent="0">
              <a:buNone/>
            </a:pPr>
            <a:r>
              <a:rPr lang="en-US" altLang="zh-TW" sz="6400" dirty="0" smtClean="0">
                <a:solidFill>
                  <a:srgbClr val="000000"/>
                </a:solidFill>
                <a:latin typeface="Consolas" panose="020B0609020204030204" pitchFamily="49" charset="0"/>
              </a:rPr>
              <a:t>                temp </a:t>
            </a:r>
            <a:r>
              <a:rPr lang="en-US" altLang="zh-TW" sz="6400" dirty="0">
                <a:solidFill>
                  <a:srgbClr val="000000"/>
                </a:solidFill>
                <a:latin typeface="Consolas" panose="020B0609020204030204" pitchFamily="49" charset="0"/>
              </a:rPr>
              <a:t>= </a:t>
            </a:r>
            <a:r>
              <a:rPr lang="en-US" altLang="zh-TW" sz="6400" dirty="0" err="1">
                <a:solidFill>
                  <a:srgbClr val="808080"/>
                </a:solidFill>
                <a:latin typeface="Consolas" panose="020B0609020204030204" pitchFamily="49" charset="0"/>
              </a:rPr>
              <a:t>arr</a:t>
            </a:r>
            <a:r>
              <a:rPr lang="en-US" altLang="zh-TW" sz="6400" dirty="0">
                <a:solidFill>
                  <a:srgbClr val="000000"/>
                </a:solidFill>
                <a:latin typeface="Consolas" panose="020B0609020204030204" pitchFamily="49" charset="0"/>
              </a:rPr>
              <a:t>[j];</a:t>
            </a:r>
          </a:p>
          <a:p>
            <a:pPr marL="0" indent="0">
              <a:buNone/>
            </a:pPr>
            <a:r>
              <a:rPr lang="en-US" altLang="zh-TW" sz="6400" dirty="0" smtClean="0">
                <a:solidFill>
                  <a:srgbClr val="808080"/>
                </a:solidFill>
                <a:latin typeface="Consolas" panose="020B0609020204030204" pitchFamily="49" charset="0"/>
              </a:rPr>
              <a:t>                </a:t>
            </a:r>
            <a:r>
              <a:rPr lang="en-US" altLang="zh-TW" sz="6400" dirty="0" err="1" smtClean="0">
                <a:solidFill>
                  <a:srgbClr val="808080"/>
                </a:solidFill>
                <a:latin typeface="Consolas" panose="020B0609020204030204" pitchFamily="49" charset="0"/>
              </a:rPr>
              <a:t>arr</a:t>
            </a:r>
            <a:r>
              <a:rPr lang="en-US" altLang="zh-TW" sz="6400" dirty="0" smtClean="0">
                <a:solidFill>
                  <a:srgbClr val="000000"/>
                </a:solidFill>
                <a:latin typeface="Consolas" panose="020B0609020204030204" pitchFamily="49" charset="0"/>
              </a:rPr>
              <a:t>[j</a:t>
            </a:r>
            <a:r>
              <a:rPr lang="en-US" altLang="zh-TW" sz="6400" dirty="0">
                <a:solidFill>
                  <a:srgbClr val="000000"/>
                </a:solidFill>
                <a:latin typeface="Consolas" panose="020B0609020204030204" pitchFamily="49" charset="0"/>
              </a:rPr>
              <a:t>] = </a:t>
            </a:r>
            <a:r>
              <a:rPr lang="en-US" altLang="zh-TW" sz="6400" dirty="0" err="1">
                <a:solidFill>
                  <a:srgbClr val="808080"/>
                </a:solidFill>
                <a:latin typeface="Consolas" panose="020B0609020204030204" pitchFamily="49" charset="0"/>
              </a:rPr>
              <a:t>arr</a:t>
            </a:r>
            <a:r>
              <a:rPr lang="en-US" altLang="zh-TW" sz="6400" dirty="0">
                <a:solidFill>
                  <a:srgbClr val="000000"/>
                </a:solidFill>
                <a:latin typeface="Consolas" panose="020B0609020204030204" pitchFamily="49" charset="0"/>
              </a:rPr>
              <a:t>[j + 1];</a:t>
            </a:r>
          </a:p>
          <a:p>
            <a:pPr marL="0" indent="0">
              <a:buNone/>
            </a:pPr>
            <a:r>
              <a:rPr lang="en-US" altLang="zh-TW" sz="6400" dirty="0" smtClean="0">
                <a:solidFill>
                  <a:srgbClr val="808080"/>
                </a:solidFill>
                <a:latin typeface="Consolas" panose="020B0609020204030204" pitchFamily="49" charset="0"/>
              </a:rPr>
              <a:t>                </a:t>
            </a:r>
            <a:r>
              <a:rPr lang="en-US" altLang="zh-TW" sz="6400" dirty="0" err="1" smtClean="0">
                <a:solidFill>
                  <a:srgbClr val="808080"/>
                </a:solidFill>
                <a:latin typeface="Consolas" panose="020B0609020204030204" pitchFamily="49" charset="0"/>
              </a:rPr>
              <a:t>arr</a:t>
            </a:r>
            <a:r>
              <a:rPr lang="en-US" altLang="zh-TW" sz="6400" dirty="0" smtClean="0">
                <a:solidFill>
                  <a:srgbClr val="000000"/>
                </a:solidFill>
                <a:latin typeface="Consolas" panose="020B0609020204030204" pitchFamily="49" charset="0"/>
              </a:rPr>
              <a:t>[j </a:t>
            </a:r>
            <a:r>
              <a:rPr lang="en-US" altLang="zh-TW" sz="6400" dirty="0">
                <a:solidFill>
                  <a:srgbClr val="000000"/>
                </a:solidFill>
                <a:latin typeface="Consolas" panose="020B0609020204030204" pitchFamily="49" charset="0"/>
              </a:rPr>
              <a:t>+ 1] = temp;</a:t>
            </a:r>
          </a:p>
          <a:p>
            <a:pPr marL="0" indent="0">
              <a:buNone/>
            </a:pPr>
            <a:r>
              <a:rPr lang="en-US" altLang="zh-TW" sz="6400" dirty="0" smtClean="0">
                <a:solidFill>
                  <a:srgbClr val="000000"/>
                </a:solidFill>
                <a:latin typeface="Consolas" panose="020B0609020204030204" pitchFamily="49" charset="0"/>
              </a:rPr>
              <a:t>            }</a:t>
            </a:r>
            <a:endParaRPr lang="en-US" altLang="zh-TW" sz="6400" dirty="0">
              <a:solidFill>
                <a:srgbClr val="000000"/>
              </a:solidFill>
              <a:latin typeface="Consolas" panose="020B0609020204030204" pitchFamily="49" charset="0"/>
            </a:endParaRPr>
          </a:p>
          <a:p>
            <a:pPr marL="0" indent="0">
              <a:buNone/>
            </a:pPr>
            <a:r>
              <a:rPr lang="en-US" altLang="zh-TW" sz="6400" dirty="0" smtClean="0">
                <a:solidFill>
                  <a:srgbClr val="000000"/>
                </a:solidFill>
                <a:latin typeface="Consolas" panose="020B0609020204030204" pitchFamily="49" charset="0"/>
              </a:rPr>
              <a:t>        }</a:t>
            </a:r>
            <a:endParaRPr lang="en-US" altLang="zh-TW" sz="6400" dirty="0">
              <a:solidFill>
                <a:srgbClr val="000000"/>
              </a:solidFill>
              <a:latin typeface="Consolas" panose="020B0609020204030204" pitchFamily="49" charset="0"/>
            </a:endParaRPr>
          </a:p>
          <a:p>
            <a:pPr marL="0" indent="0">
              <a:buNone/>
            </a:pPr>
            <a:r>
              <a:rPr lang="en-US" altLang="zh-TW" sz="6400" dirty="0" smtClean="0">
                <a:solidFill>
                  <a:srgbClr val="000000"/>
                </a:solidFill>
                <a:latin typeface="Consolas" panose="020B0609020204030204" pitchFamily="49" charset="0"/>
              </a:rPr>
              <a:t>    }</a:t>
            </a:r>
            <a:endParaRPr lang="en-US" altLang="zh-TW" sz="6400" dirty="0">
              <a:solidFill>
                <a:srgbClr val="000000"/>
              </a:solidFill>
              <a:latin typeface="Consolas" panose="020B0609020204030204" pitchFamily="49" charset="0"/>
            </a:endParaRPr>
          </a:p>
          <a:p>
            <a:pPr marL="0" indent="0">
              <a:buNone/>
            </a:pPr>
            <a:r>
              <a:rPr lang="en-US" altLang="zh-TW" sz="6400" dirty="0">
                <a:solidFill>
                  <a:srgbClr val="000000"/>
                </a:solidFill>
                <a:latin typeface="Consolas" panose="020B0609020204030204" pitchFamily="49" charset="0"/>
              </a:rPr>
              <a:t>}</a:t>
            </a:r>
            <a:endParaRPr lang="en-US" altLang="zh-TW" sz="6400" dirty="0" smtClean="0"/>
          </a:p>
          <a:p>
            <a:endParaRPr lang="en-US" altLang="zh-TW" dirty="0" smtClean="0"/>
          </a:p>
        </p:txBody>
      </p:sp>
    </p:spTree>
    <p:extLst>
      <p:ext uri="{BB962C8B-B14F-4D97-AF65-F5344CB8AC3E}">
        <p14:creationId xmlns:p14="http://schemas.microsoft.com/office/powerpoint/2010/main" val="287243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Asymptotic Analysis</a:t>
            </a:r>
            <a:endParaRPr lang="zh-TW" altLang="en-US" dirty="0"/>
          </a:p>
        </p:txBody>
      </p:sp>
      <p:sp>
        <p:nvSpPr>
          <p:cNvPr id="3" name="內容版面配置區 2"/>
          <p:cNvSpPr>
            <a:spLocks noGrp="1"/>
          </p:cNvSpPr>
          <p:nvPr>
            <p:ph idx="1"/>
          </p:nvPr>
        </p:nvSpPr>
        <p:spPr>
          <a:xfrm>
            <a:off x="173255" y="1825625"/>
            <a:ext cx="8342095" cy="4351338"/>
          </a:xfrm>
        </p:spPr>
        <p:txBody>
          <a:bodyPr>
            <a:normAutofit fontScale="85000" lnSpcReduction="20000"/>
          </a:bodyPr>
          <a:lstStyle/>
          <a:p>
            <a:pPr marL="0" indent="0">
              <a:buNone/>
            </a:pPr>
            <a:r>
              <a:rPr lang="en-US" altLang="zh-TW" dirty="0">
                <a:solidFill>
                  <a:srgbClr val="0000FF"/>
                </a:solidFill>
                <a:latin typeface="Consolas" panose="020B0609020204030204" pitchFamily="49" charset="0"/>
              </a:rPr>
              <a:t>void</a:t>
            </a:r>
            <a:r>
              <a:rPr lang="en-US" altLang="zh-TW" dirty="0">
                <a:solidFill>
                  <a:srgbClr val="000000"/>
                </a:solidFill>
                <a:latin typeface="Consolas" panose="020B0609020204030204" pitchFamily="49" charset="0"/>
              </a:rPr>
              <a:t> </a:t>
            </a:r>
            <a:r>
              <a:rPr lang="en-US" altLang="zh-TW" dirty="0" err="1">
                <a:solidFill>
                  <a:srgbClr val="000000"/>
                </a:solidFill>
                <a:latin typeface="Consolas" panose="020B0609020204030204" pitchFamily="49" charset="0"/>
              </a:rPr>
              <a:t>insertionSort</a:t>
            </a:r>
            <a:r>
              <a:rPr lang="en-US" altLang="zh-TW" dirty="0">
                <a:solidFill>
                  <a:srgbClr val="000000"/>
                </a:solidFill>
                <a:latin typeface="Consolas" panose="020B0609020204030204" pitchFamily="49" charset="0"/>
              </a:rPr>
              <a:t>(</a:t>
            </a:r>
            <a:r>
              <a:rPr lang="en-US" altLang="zh-TW" dirty="0" err="1">
                <a:solidFill>
                  <a:srgbClr val="0000FF"/>
                </a:solidFill>
                <a:latin typeface="Consolas" panose="020B0609020204030204" pitchFamily="49" charset="0"/>
              </a:rPr>
              <a:t>int</a:t>
            </a:r>
            <a:r>
              <a:rPr lang="en-US" altLang="zh-TW" dirty="0">
                <a:solidFill>
                  <a:srgbClr val="000000"/>
                </a:solidFill>
                <a:latin typeface="Consolas" panose="020B0609020204030204" pitchFamily="49" charset="0"/>
              </a:rPr>
              <a:t> </a:t>
            </a:r>
            <a:r>
              <a:rPr lang="en-US" altLang="zh-TW" dirty="0" err="1">
                <a:solidFill>
                  <a:srgbClr val="808080"/>
                </a:solidFill>
                <a:latin typeface="Consolas" panose="020B0609020204030204" pitchFamily="49" charset="0"/>
              </a:rPr>
              <a:t>arr</a:t>
            </a:r>
            <a:r>
              <a:rPr lang="en-US" altLang="zh-TW" dirty="0">
                <a:solidFill>
                  <a:srgbClr val="000000"/>
                </a:solidFill>
                <a:latin typeface="Consolas" panose="020B0609020204030204" pitchFamily="49" charset="0"/>
              </a:rPr>
              <a:t>[], </a:t>
            </a:r>
            <a:r>
              <a:rPr lang="en-US" altLang="zh-TW" dirty="0" err="1">
                <a:solidFill>
                  <a:srgbClr val="0000FF"/>
                </a:solidFill>
                <a:latin typeface="Consolas" panose="020B0609020204030204" pitchFamily="49" charset="0"/>
              </a:rPr>
              <a:t>int</a:t>
            </a:r>
            <a:r>
              <a:rPr lang="en-US" altLang="zh-TW" dirty="0">
                <a:solidFill>
                  <a:srgbClr val="000000"/>
                </a:solidFill>
                <a:latin typeface="Consolas" panose="020B0609020204030204" pitchFamily="49" charset="0"/>
              </a:rPr>
              <a:t> </a:t>
            </a:r>
            <a:r>
              <a:rPr lang="en-US" altLang="zh-TW" dirty="0" smtClean="0">
                <a:solidFill>
                  <a:srgbClr val="808080"/>
                </a:solidFill>
                <a:latin typeface="Consolas" panose="020B0609020204030204" pitchFamily="49" charset="0"/>
              </a:rPr>
              <a:t>n</a:t>
            </a:r>
            <a:r>
              <a:rPr lang="en-US" altLang="zh-TW" dirty="0">
                <a:solidFill>
                  <a:srgbClr val="000000"/>
                </a:solidFill>
                <a:latin typeface="Consolas" panose="020B0609020204030204" pitchFamily="49" charset="0"/>
              </a:rPr>
              <a:t>) {</a:t>
            </a:r>
          </a:p>
          <a:p>
            <a:pPr marL="0" indent="0">
              <a:buNone/>
            </a:pPr>
            <a:r>
              <a:rPr lang="en-US" altLang="zh-TW" dirty="0">
                <a:solidFill>
                  <a:srgbClr val="000000"/>
                </a:solidFill>
                <a:latin typeface="Consolas" panose="020B0609020204030204" pitchFamily="49" charset="0"/>
              </a:rPr>
              <a:t>    </a:t>
            </a:r>
            <a:r>
              <a:rPr lang="en-US" altLang="zh-TW" dirty="0" err="1">
                <a:solidFill>
                  <a:srgbClr val="0000FF"/>
                </a:solidFill>
                <a:latin typeface="Consolas" panose="020B0609020204030204" pitchFamily="49" charset="0"/>
              </a:rPr>
              <a:t>int</a:t>
            </a:r>
            <a:r>
              <a:rPr lang="en-US" altLang="zh-TW" dirty="0">
                <a:solidFill>
                  <a:srgbClr val="000000"/>
                </a:solidFill>
                <a:latin typeface="Consolas" panose="020B0609020204030204" pitchFamily="49" charset="0"/>
              </a:rPr>
              <a:t> </a:t>
            </a:r>
            <a:r>
              <a:rPr lang="en-US" altLang="zh-TW" dirty="0" err="1">
                <a:solidFill>
                  <a:srgbClr val="000000"/>
                </a:solidFill>
                <a:latin typeface="Consolas" panose="020B0609020204030204" pitchFamily="49" charset="0"/>
              </a:rPr>
              <a:t>i</a:t>
            </a:r>
            <a:r>
              <a:rPr lang="en-US" altLang="zh-TW" dirty="0">
                <a:solidFill>
                  <a:srgbClr val="000000"/>
                </a:solidFill>
                <a:latin typeface="Consolas" panose="020B0609020204030204" pitchFamily="49" charset="0"/>
              </a:rPr>
              <a:t>, j;</a:t>
            </a:r>
          </a:p>
          <a:p>
            <a:pPr marL="0" indent="0">
              <a:buNone/>
            </a:pPr>
            <a:r>
              <a:rPr lang="en-US" altLang="zh-TW" dirty="0" smtClean="0">
                <a:solidFill>
                  <a:srgbClr val="0000FF"/>
                </a:solidFill>
                <a:latin typeface="Consolas" panose="020B0609020204030204" pitchFamily="49" charset="0"/>
              </a:rPr>
              <a:t>    </a:t>
            </a:r>
            <a:r>
              <a:rPr lang="en-US" altLang="zh-TW" dirty="0" err="1" smtClean="0">
                <a:solidFill>
                  <a:srgbClr val="0000FF"/>
                </a:solidFill>
                <a:latin typeface="Consolas" panose="020B0609020204030204" pitchFamily="49" charset="0"/>
              </a:rPr>
              <a:t>int</a:t>
            </a:r>
            <a:r>
              <a:rPr lang="en-US" altLang="zh-TW" dirty="0" smtClean="0">
                <a:solidFill>
                  <a:srgbClr val="000000"/>
                </a:solidFill>
                <a:latin typeface="Consolas" panose="020B0609020204030204" pitchFamily="49" charset="0"/>
              </a:rPr>
              <a:t> </a:t>
            </a:r>
            <a:r>
              <a:rPr lang="en-US" altLang="zh-TW" dirty="0">
                <a:solidFill>
                  <a:srgbClr val="000000"/>
                </a:solidFill>
                <a:latin typeface="Consolas" panose="020B0609020204030204" pitchFamily="49" charset="0"/>
              </a:rPr>
              <a:t>temp;</a:t>
            </a:r>
          </a:p>
          <a:p>
            <a:pPr marL="0" indent="0">
              <a:buNone/>
            </a:pPr>
            <a:r>
              <a:rPr lang="en-US" altLang="zh-TW" dirty="0" smtClean="0">
                <a:solidFill>
                  <a:srgbClr val="0000FF"/>
                </a:solidFill>
                <a:latin typeface="Consolas" panose="020B0609020204030204" pitchFamily="49" charset="0"/>
              </a:rPr>
              <a:t>    for</a:t>
            </a:r>
            <a:r>
              <a:rPr lang="en-US" altLang="zh-TW" dirty="0" smtClean="0">
                <a:solidFill>
                  <a:srgbClr val="000000"/>
                </a:solidFill>
                <a:latin typeface="Consolas" panose="020B0609020204030204" pitchFamily="49" charset="0"/>
              </a:rPr>
              <a:t> </a:t>
            </a:r>
            <a:r>
              <a:rPr lang="en-US" altLang="zh-TW" dirty="0">
                <a:solidFill>
                  <a:srgbClr val="000000"/>
                </a:solidFill>
                <a:latin typeface="Consolas" panose="020B0609020204030204" pitchFamily="49" charset="0"/>
              </a:rPr>
              <a:t>(</a:t>
            </a:r>
            <a:r>
              <a:rPr lang="en-US" altLang="zh-TW" dirty="0" err="1">
                <a:solidFill>
                  <a:srgbClr val="000000"/>
                </a:solidFill>
                <a:latin typeface="Consolas" panose="020B0609020204030204" pitchFamily="49" charset="0"/>
              </a:rPr>
              <a:t>i</a:t>
            </a:r>
            <a:r>
              <a:rPr lang="en-US" altLang="zh-TW" dirty="0">
                <a:solidFill>
                  <a:srgbClr val="000000"/>
                </a:solidFill>
                <a:latin typeface="Consolas" panose="020B0609020204030204" pitchFamily="49" charset="0"/>
              </a:rPr>
              <a:t> = 1; </a:t>
            </a:r>
            <a:r>
              <a:rPr lang="en-US" altLang="zh-TW" dirty="0" err="1">
                <a:solidFill>
                  <a:srgbClr val="000000"/>
                </a:solidFill>
                <a:latin typeface="Consolas" panose="020B0609020204030204" pitchFamily="49" charset="0"/>
              </a:rPr>
              <a:t>i</a:t>
            </a:r>
            <a:r>
              <a:rPr lang="en-US" altLang="zh-TW" dirty="0">
                <a:solidFill>
                  <a:srgbClr val="000000"/>
                </a:solidFill>
                <a:latin typeface="Consolas" panose="020B0609020204030204" pitchFamily="49" charset="0"/>
              </a:rPr>
              <a:t> &lt; </a:t>
            </a:r>
            <a:r>
              <a:rPr lang="en-US" altLang="zh-TW" dirty="0" smtClean="0">
                <a:solidFill>
                  <a:srgbClr val="808080"/>
                </a:solidFill>
                <a:latin typeface="Consolas" panose="020B0609020204030204" pitchFamily="49" charset="0"/>
              </a:rPr>
              <a:t>n</a:t>
            </a:r>
            <a:r>
              <a:rPr lang="en-US" altLang="zh-TW" dirty="0">
                <a:solidFill>
                  <a:srgbClr val="000000"/>
                </a:solidFill>
                <a:latin typeface="Consolas" panose="020B0609020204030204" pitchFamily="49" charset="0"/>
              </a:rPr>
              <a:t>; </a:t>
            </a:r>
            <a:r>
              <a:rPr lang="en-US" altLang="zh-TW" dirty="0" err="1">
                <a:solidFill>
                  <a:srgbClr val="000000"/>
                </a:solidFill>
                <a:latin typeface="Consolas" panose="020B0609020204030204" pitchFamily="49" charset="0"/>
              </a:rPr>
              <a:t>i</a:t>
            </a:r>
            <a:r>
              <a:rPr lang="en-US" altLang="zh-TW" dirty="0">
                <a:solidFill>
                  <a:srgbClr val="000000"/>
                </a:solidFill>
                <a:latin typeface="Consolas" panose="020B0609020204030204" pitchFamily="49" charset="0"/>
              </a:rPr>
              <a:t>++) {</a:t>
            </a:r>
          </a:p>
          <a:p>
            <a:pPr marL="0" indent="0">
              <a:buNone/>
            </a:pPr>
            <a:r>
              <a:rPr lang="en-US" altLang="zh-TW" dirty="0" smtClean="0">
                <a:solidFill>
                  <a:srgbClr val="000000"/>
                </a:solidFill>
                <a:latin typeface="Consolas" panose="020B0609020204030204" pitchFamily="49" charset="0"/>
              </a:rPr>
              <a:t>        temp </a:t>
            </a:r>
            <a:r>
              <a:rPr lang="en-US" altLang="zh-TW" dirty="0">
                <a:solidFill>
                  <a:srgbClr val="000000"/>
                </a:solidFill>
                <a:latin typeface="Consolas" panose="020B0609020204030204" pitchFamily="49" charset="0"/>
              </a:rPr>
              <a:t>= </a:t>
            </a:r>
            <a:r>
              <a:rPr lang="en-US" altLang="zh-TW" dirty="0" err="1">
                <a:solidFill>
                  <a:srgbClr val="808080"/>
                </a:solidFill>
                <a:latin typeface="Consolas" panose="020B0609020204030204" pitchFamily="49" charset="0"/>
              </a:rPr>
              <a:t>arr</a:t>
            </a:r>
            <a:r>
              <a:rPr lang="en-US" altLang="zh-TW" dirty="0">
                <a:solidFill>
                  <a:srgbClr val="000000"/>
                </a:solidFill>
                <a:latin typeface="Consolas" panose="020B0609020204030204" pitchFamily="49" charset="0"/>
              </a:rPr>
              <a:t>[</a:t>
            </a:r>
            <a:r>
              <a:rPr lang="en-US" altLang="zh-TW" dirty="0" err="1">
                <a:solidFill>
                  <a:srgbClr val="000000"/>
                </a:solidFill>
                <a:latin typeface="Consolas" panose="020B0609020204030204" pitchFamily="49" charset="0"/>
              </a:rPr>
              <a:t>i</a:t>
            </a:r>
            <a:r>
              <a:rPr lang="en-US" altLang="zh-TW" dirty="0">
                <a:solidFill>
                  <a:srgbClr val="000000"/>
                </a:solidFill>
                <a:latin typeface="Consolas" panose="020B0609020204030204" pitchFamily="49" charset="0"/>
              </a:rPr>
              <a:t>]; </a:t>
            </a:r>
          </a:p>
          <a:p>
            <a:pPr marL="0" indent="0">
              <a:buNone/>
            </a:pPr>
            <a:r>
              <a:rPr lang="en-US" altLang="zh-TW" dirty="0" smtClean="0">
                <a:solidFill>
                  <a:srgbClr val="0000FF"/>
                </a:solidFill>
                <a:latin typeface="Consolas" panose="020B0609020204030204" pitchFamily="49" charset="0"/>
              </a:rPr>
              <a:t>        for</a:t>
            </a:r>
            <a:r>
              <a:rPr lang="en-US" altLang="zh-TW" dirty="0" smtClean="0">
                <a:solidFill>
                  <a:srgbClr val="000000"/>
                </a:solidFill>
                <a:latin typeface="Consolas" panose="020B0609020204030204" pitchFamily="49" charset="0"/>
              </a:rPr>
              <a:t> </a:t>
            </a:r>
            <a:r>
              <a:rPr lang="en-US" altLang="zh-TW" dirty="0">
                <a:solidFill>
                  <a:srgbClr val="000000"/>
                </a:solidFill>
                <a:latin typeface="Consolas" panose="020B0609020204030204" pitchFamily="49" charset="0"/>
              </a:rPr>
              <a:t>(</a:t>
            </a:r>
            <a:r>
              <a:rPr lang="en-US" altLang="zh-TW" dirty="0" smtClean="0">
                <a:solidFill>
                  <a:srgbClr val="000000"/>
                </a:solidFill>
                <a:latin typeface="Consolas" panose="020B0609020204030204" pitchFamily="49" charset="0"/>
              </a:rPr>
              <a:t>j=i-1</a:t>
            </a:r>
            <a:r>
              <a:rPr lang="en-US" altLang="zh-TW" dirty="0">
                <a:solidFill>
                  <a:srgbClr val="000000"/>
                </a:solidFill>
                <a:latin typeface="Consolas" panose="020B0609020204030204" pitchFamily="49" charset="0"/>
              </a:rPr>
              <a:t>; </a:t>
            </a:r>
            <a:r>
              <a:rPr lang="en-US" altLang="zh-TW" dirty="0" smtClean="0">
                <a:solidFill>
                  <a:srgbClr val="000000"/>
                </a:solidFill>
                <a:latin typeface="Consolas" panose="020B0609020204030204" pitchFamily="49" charset="0"/>
              </a:rPr>
              <a:t>j&gt;=0 </a:t>
            </a:r>
            <a:r>
              <a:rPr lang="en-US" altLang="zh-TW" dirty="0">
                <a:solidFill>
                  <a:srgbClr val="000000"/>
                </a:solidFill>
                <a:latin typeface="Consolas" panose="020B0609020204030204" pitchFamily="49" charset="0"/>
              </a:rPr>
              <a:t>&amp;&amp; </a:t>
            </a:r>
            <a:r>
              <a:rPr lang="en-US" altLang="zh-TW" dirty="0" err="1">
                <a:solidFill>
                  <a:srgbClr val="808080"/>
                </a:solidFill>
                <a:latin typeface="Consolas" panose="020B0609020204030204" pitchFamily="49" charset="0"/>
              </a:rPr>
              <a:t>arr</a:t>
            </a:r>
            <a:r>
              <a:rPr lang="en-US" altLang="zh-TW" dirty="0">
                <a:solidFill>
                  <a:srgbClr val="000000"/>
                </a:solidFill>
                <a:latin typeface="Consolas" panose="020B0609020204030204" pitchFamily="49" charset="0"/>
              </a:rPr>
              <a:t>[j</a:t>
            </a:r>
            <a:r>
              <a:rPr lang="en-US" altLang="zh-TW" dirty="0" smtClean="0">
                <a:solidFill>
                  <a:srgbClr val="000000"/>
                </a:solidFill>
                <a:latin typeface="Consolas" panose="020B0609020204030204" pitchFamily="49" charset="0"/>
              </a:rPr>
              <a:t>]&gt;temp</a:t>
            </a:r>
            <a:r>
              <a:rPr lang="en-US" altLang="zh-TW" dirty="0">
                <a:solidFill>
                  <a:srgbClr val="000000"/>
                </a:solidFill>
                <a:latin typeface="Consolas" panose="020B0609020204030204" pitchFamily="49" charset="0"/>
              </a:rPr>
              <a:t>; j--) { </a:t>
            </a:r>
          </a:p>
          <a:p>
            <a:pPr marL="0" indent="0">
              <a:buNone/>
            </a:pPr>
            <a:r>
              <a:rPr lang="en-US" altLang="zh-TW" dirty="0" smtClean="0">
                <a:solidFill>
                  <a:srgbClr val="808080"/>
                </a:solidFill>
                <a:latin typeface="Consolas" panose="020B0609020204030204" pitchFamily="49" charset="0"/>
              </a:rPr>
              <a:t>            </a:t>
            </a:r>
            <a:r>
              <a:rPr lang="en-US" altLang="zh-TW" dirty="0" err="1" smtClean="0">
                <a:solidFill>
                  <a:srgbClr val="808080"/>
                </a:solidFill>
                <a:latin typeface="Consolas" panose="020B0609020204030204" pitchFamily="49" charset="0"/>
              </a:rPr>
              <a:t>arr</a:t>
            </a:r>
            <a:r>
              <a:rPr lang="en-US" altLang="zh-TW" dirty="0" smtClean="0">
                <a:solidFill>
                  <a:srgbClr val="000000"/>
                </a:solidFill>
                <a:latin typeface="Consolas" panose="020B0609020204030204" pitchFamily="49" charset="0"/>
              </a:rPr>
              <a:t>[j </a:t>
            </a:r>
            <a:r>
              <a:rPr lang="en-US" altLang="zh-TW" dirty="0">
                <a:solidFill>
                  <a:srgbClr val="000000"/>
                </a:solidFill>
                <a:latin typeface="Consolas" panose="020B0609020204030204" pitchFamily="49" charset="0"/>
              </a:rPr>
              <a:t>+ 1] = </a:t>
            </a:r>
            <a:r>
              <a:rPr lang="en-US" altLang="zh-TW" dirty="0" err="1">
                <a:solidFill>
                  <a:srgbClr val="808080"/>
                </a:solidFill>
                <a:latin typeface="Consolas" panose="020B0609020204030204" pitchFamily="49" charset="0"/>
              </a:rPr>
              <a:t>arr</a:t>
            </a:r>
            <a:r>
              <a:rPr lang="en-US" altLang="zh-TW" dirty="0">
                <a:solidFill>
                  <a:srgbClr val="000000"/>
                </a:solidFill>
                <a:latin typeface="Consolas" panose="020B0609020204030204" pitchFamily="49" charset="0"/>
              </a:rPr>
              <a:t>[j];</a:t>
            </a:r>
          </a:p>
          <a:p>
            <a:pPr marL="0" indent="0">
              <a:buNone/>
            </a:pPr>
            <a:r>
              <a:rPr lang="en-US" altLang="zh-TW" dirty="0" smtClean="0">
                <a:solidFill>
                  <a:srgbClr val="000000"/>
                </a:solidFill>
                <a:latin typeface="Consolas" panose="020B0609020204030204" pitchFamily="49" charset="0"/>
              </a:rPr>
              <a:t>        }</a:t>
            </a:r>
            <a:endParaRPr lang="en-US" altLang="zh-TW" dirty="0">
              <a:solidFill>
                <a:srgbClr val="000000"/>
              </a:solidFill>
              <a:latin typeface="Consolas" panose="020B0609020204030204" pitchFamily="49" charset="0"/>
            </a:endParaRPr>
          </a:p>
          <a:p>
            <a:pPr marL="0" indent="0">
              <a:buNone/>
            </a:pPr>
            <a:r>
              <a:rPr lang="en-US" altLang="zh-TW" dirty="0" smtClean="0">
                <a:solidFill>
                  <a:srgbClr val="808080"/>
                </a:solidFill>
                <a:latin typeface="Consolas" panose="020B0609020204030204" pitchFamily="49" charset="0"/>
              </a:rPr>
              <a:t>        </a:t>
            </a:r>
            <a:r>
              <a:rPr lang="en-US" altLang="zh-TW" dirty="0" err="1" smtClean="0">
                <a:solidFill>
                  <a:srgbClr val="808080"/>
                </a:solidFill>
                <a:latin typeface="Consolas" panose="020B0609020204030204" pitchFamily="49" charset="0"/>
              </a:rPr>
              <a:t>arr</a:t>
            </a:r>
            <a:r>
              <a:rPr lang="en-US" altLang="zh-TW" dirty="0" smtClean="0">
                <a:solidFill>
                  <a:srgbClr val="000000"/>
                </a:solidFill>
                <a:latin typeface="Consolas" panose="020B0609020204030204" pitchFamily="49" charset="0"/>
              </a:rPr>
              <a:t>[j </a:t>
            </a:r>
            <a:r>
              <a:rPr lang="en-US" altLang="zh-TW" dirty="0">
                <a:solidFill>
                  <a:srgbClr val="000000"/>
                </a:solidFill>
                <a:latin typeface="Consolas" panose="020B0609020204030204" pitchFamily="49" charset="0"/>
              </a:rPr>
              <a:t>+ 1] = temp;</a:t>
            </a:r>
          </a:p>
          <a:p>
            <a:pPr marL="0" indent="0">
              <a:buNone/>
            </a:pPr>
            <a:r>
              <a:rPr lang="en-US" altLang="zh-TW" dirty="0" smtClean="0">
                <a:solidFill>
                  <a:srgbClr val="000000"/>
                </a:solidFill>
                <a:latin typeface="Consolas" panose="020B0609020204030204" pitchFamily="49" charset="0"/>
              </a:rPr>
              <a:t>    }</a:t>
            </a:r>
            <a:endParaRPr lang="en-US" altLang="zh-TW" dirty="0">
              <a:solidFill>
                <a:srgbClr val="000000"/>
              </a:solidFill>
              <a:latin typeface="Consolas" panose="020B0609020204030204" pitchFamily="49" charset="0"/>
            </a:endParaRPr>
          </a:p>
          <a:p>
            <a:pPr marL="0" indent="0">
              <a:buNone/>
            </a:pPr>
            <a:r>
              <a:rPr lang="en-US" altLang="zh-TW" dirty="0">
                <a:solidFill>
                  <a:srgbClr val="000000"/>
                </a:solidFill>
                <a:latin typeface="Consolas" panose="020B0609020204030204" pitchFamily="49" charset="0"/>
              </a:rPr>
              <a:t>}</a:t>
            </a:r>
            <a:endParaRPr lang="zh-TW" altLang="en-US" dirty="0"/>
          </a:p>
        </p:txBody>
      </p:sp>
    </p:spTree>
    <p:extLst>
      <p:ext uri="{BB962C8B-B14F-4D97-AF65-F5344CB8AC3E}">
        <p14:creationId xmlns:p14="http://schemas.microsoft.com/office/powerpoint/2010/main" val="20909145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Asymptotic Analysis</a:t>
            </a:r>
            <a:endParaRPr lang="zh-TW" altLang="en-US" dirty="0"/>
          </a:p>
        </p:txBody>
      </p:sp>
      <p:sp>
        <p:nvSpPr>
          <p:cNvPr id="3" name="內容版面配置區 2"/>
          <p:cNvSpPr>
            <a:spLocks noGrp="1"/>
          </p:cNvSpPr>
          <p:nvPr>
            <p:ph idx="1"/>
          </p:nvPr>
        </p:nvSpPr>
        <p:spPr>
          <a:xfrm>
            <a:off x="0" y="1825625"/>
            <a:ext cx="9144001" cy="4351338"/>
          </a:xfrm>
        </p:spPr>
        <p:txBody>
          <a:bodyPr>
            <a:normAutofit fontScale="77500" lnSpcReduction="20000"/>
          </a:bodyPr>
          <a:lstStyle/>
          <a:p>
            <a:pPr marL="0" indent="0">
              <a:buNone/>
            </a:pPr>
            <a:r>
              <a:rPr lang="en-US" altLang="zh-TW" dirty="0" err="1">
                <a:solidFill>
                  <a:srgbClr val="0000FF"/>
                </a:solidFill>
                <a:latin typeface="Consolas" panose="020B0609020204030204" pitchFamily="49" charset="0"/>
              </a:rPr>
              <a:t>int</a:t>
            </a:r>
            <a:r>
              <a:rPr lang="en-US" altLang="zh-TW" dirty="0">
                <a:solidFill>
                  <a:srgbClr val="000000"/>
                </a:solidFill>
                <a:latin typeface="Consolas" panose="020B0609020204030204" pitchFamily="49" charset="0"/>
              </a:rPr>
              <a:t> </a:t>
            </a:r>
            <a:r>
              <a:rPr lang="en-US" altLang="zh-TW" dirty="0" err="1" smtClean="0">
                <a:solidFill>
                  <a:srgbClr val="000000"/>
                </a:solidFill>
                <a:latin typeface="Consolas" panose="020B0609020204030204" pitchFamily="49" charset="0"/>
              </a:rPr>
              <a:t>binarySearch</a:t>
            </a:r>
            <a:r>
              <a:rPr lang="en-US" altLang="zh-TW" dirty="0" smtClean="0">
                <a:solidFill>
                  <a:srgbClr val="000000"/>
                </a:solidFill>
                <a:latin typeface="Consolas" panose="020B0609020204030204" pitchFamily="49" charset="0"/>
              </a:rPr>
              <a:t>(</a:t>
            </a:r>
            <a:r>
              <a:rPr lang="en-US" altLang="zh-TW" dirty="0" err="1" smtClean="0">
                <a:solidFill>
                  <a:srgbClr val="0000FF"/>
                </a:solidFill>
                <a:latin typeface="Consolas" panose="020B0609020204030204" pitchFamily="49" charset="0"/>
              </a:rPr>
              <a:t>int</a:t>
            </a:r>
            <a:r>
              <a:rPr lang="en-US" altLang="zh-TW" dirty="0" smtClean="0">
                <a:solidFill>
                  <a:srgbClr val="000000"/>
                </a:solidFill>
                <a:latin typeface="Consolas" panose="020B0609020204030204" pitchFamily="49" charset="0"/>
              </a:rPr>
              <a:t> </a:t>
            </a:r>
            <a:r>
              <a:rPr lang="en-US" altLang="zh-TW" dirty="0" err="1">
                <a:solidFill>
                  <a:srgbClr val="808080"/>
                </a:solidFill>
                <a:latin typeface="Consolas" panose="020B0609020204030204" pitchFamily="49" charset="0"/>
              </a:rPr>
              <a:t>arr</a:t>
            </a:r>
            <a:r>
              <a:rPr lang="en-US" altLang="zh-TW" dirty="0">
                <a:solidFill>
                  <a:srgbClr val="000000"/>
                </a:solidFill>
                <a:latin typeface="Consolas" panose="020B0609020204030204" pitchFamily="49" charset="0"/>
              </a:rPr>
              <a:t>[], </a:t>
            </a:r>
            <a:r>
              <a:rPr lang="en-US" altLang="zh-TW" dirty="0" err="1">
                <a:solidFill>
                  <a:srgbClr val="0000FF"/>
                </a:solidFill>
                <a:latin typeface="Consolas" panose="020B0609020204030204" pitchFamily="49" charset="0"/>
              </a:rPr>
              <a:t>int</a:t>
            </a:r>
            <a:r>
              <a:rPr lang="en-US" altLang="zh-TW" dirty="0">
                <a:solidFill>
                  <a:srgbClr val="000000"/>
                </a:solidFill>
                <a:latin typeface="Consolas" panose="020B0609020204030204" pitchFamily="49" charset="0"/>
              </a:rPr>
              <a:t> </a:t>
            </a:r>
            <a:r>
              <a:rPr lang="en-US" altLang="zh-TW" dirty="0">
                <a:solidFill>
                  <a:srgbClr val="808080"/>
                </a:solidFill>
                <a:latin typeface="Consolas" panose="020B0609020204030204" pitchFamily="49" charset="0"/>
              </a:rPr>
              <a:t>start</a:t>
            </a:r>
            <a:r>
              <a:rPr lang="en-US" altLang="zh-TW" dirty="0">
                <a:solidFill>
                  <a:srgbClr val="000000"/>
                </a:solidFill>
                <a:latin typeface="Consolas" panose="020B0609020204030204" pitchFamily="49" charset="0"/>
              </a:rPr>
              <a:t>, </a:t>
            </a:r>
            <a:r>
              <a:rPr lang="en-US" altLang="zh-TW" dirty="0" err="1">
                <a:solidFill>
                  <a:srgbClr val="0000FF"/>
                </a:solidFill>
                <a:latin typeface="Consolas" panose="020B0609020204030204" pitchFamily="49" charset="0"/>
              </a:rPr>
              <a:t>int</a:t>
            </a:r>
            <a:r>
              <a:rPr lang="en-US" altLang="zh-TW" dirty="0">
                <a:solidFill>
                  <a:srgbClr val="000000"/>
                </a:solidFill>
                <a:latin typeface="Consolas" panose="020B0609020204030204" pitchFamily="49" charset="0"/>
              </a:rPr>
              <a:t> </a:t>
            </a:r>
            <a:r>
              <a:rPr lang="en-US" altLang="zh-TW" dirty="0">
                <a:solidFill>
                  <a:srgbClr val="808080"/>
                </a:solidFill>
                <a:latin typeface="Consolas" panose="020B0609020204030204" pitchFamily="49" charset="0"/>
              </a:rPr>
              <a:t>end</a:t>
            </a:r>
            <a:r>
              <a:rPr lang="en-US" altLang="zh-TW" dirty="0">
                <a:solidFill>
                  <a:srgbClr val="000000"/>
                </a:solidFill>
                <a:latin typeface="Consolas" panose="020B0609020204030204" pitchFamily="49" charset="0"/>
              </a:rPr>
              <a:t>, </a:t>
            </a:r>
            <a:r>
              <a:rPr lang="en-US" altLang="zh-TW" dirty="0" err="1">
                <a:solidFill>
                  <a:srgbClr val="0000FF"/>
                </a:solidFill>
                <a:latin typeface="Consolas" panose="020B0609020204030204" pitchFamily="49" charset="0"/>
              </a:rPr>
              <a:t>int</a:t>
            </a:r>
            <a:r>
              <a:rPr lang="en-US" altLang="zh-TW" dirty="0">
                <a:solidFill>
                  <a:srgbClr val="000000"/>
                </a:solidFill>
                <a:latin typeface="Consolas" panose="020B0609020204030204" pitchFamily="49" charset="0"/>
              </a:rPr>
              <a:t> </a:t>
            </a:r>
            <a:r>
              <a:rPr lang="en-US" altLang="zh-TW" dirty="0">
                <a:solidFill>
                  <a:srgbClr val="808080"/>
                </a:solidFill>
                <a:latin typeface="Consolas" panose="020B0609020204030204" pitchFamily="49" charset="0"/>
              </a:rPr>
              <a:t>key</a:t>
            </a:r>
            <a:r>
              <a:rPr lang="en-US" altLang="zh-TW" dirty="0">
                <a:solidFill>
                  <a:srgbClr val="000000"/>
                </a:solidFill>
                <a:latin typeface="Consolas" panose="020B0609020204030204" pitchFamily="49" charset="0"/>
              </a:rPr>
              <a:t>) {</a:t>
            </a:r>
          </a:p>
          <a:p>
            <a:pPr marL="0" indent="0">
              <a:buNone/>
            </a:pPr>
            <a:r>
              <a:rPr lang="en-US" altLang="zh-TW" dirty="0" smtClean="0">
                <a:solidFill>
                  <a:srgbClr val="0000FF"/>
                </a:solidFill>
                <a:latin typeface="Consolas" panose="020B0609020204030204" pitchFamily="49" charset="0"/>
              </a:rPr>
              <a:t>    </a:t>
            </a:r>
            <a:r>
              <a:rPr lang="en-US" altLang="zh-TW" dirty="0" err="1" smtClean="0">
                <a:solidFill>
                  <a:srgbClr val="0000FF"/>
                </a:solidFill>
                <a:latin typeface="Consolas" panose="020B0609020204030204" pitchFamily="49" charset="0"/>
              </a:rPr>
              <a:t>int</a:t>
            </a:r>
            <a:r>
              <a:rPr lang="en-US" altLang="zh-TW" dirty="0" smtClean="0">
                <a:solidFill>
                  <a:srgbClr val="000000"/>
                </a:solidFill>
                <a:latin typeface="Consolas" panose="020B0609020204030204" pitchFamily="49" charset="0"/>
              </a:rPr>
              <a:t> </a:t>
            </a:r>
            <a:r>
              <a:rPr lang="en-US" altLang="zh-TW" dirty="0">
                <a:solidFill>
                  <a:srgbClr val="000000"/>
                </a:solidFill>
                <a:latin typeface="Consolas" panose="020B0609020204030204" pitchFamily="49" charset="0"/>
              </a:rPr>
              <a:t>mid;</a:t>
            </a:r>
          </a:p>
          <a:p>
            <a:pPr marL="0" indent="0">
              <a:buNone/>
            </a:pPr>
            <a:r>
              <a:rPr lang="en-US" altLang="zh-TW" dirty="0" smtClean="0">
                <a:solidFill>
                  <a:srgbClr val="0000FF"/>
                </a:solidFill>
                <a:latin typeface="Consolas" panose="020B0609020204030204" pitchFamily="49" charset="0"/>
              </a:rPr>
              <a:t>    if</a:t>
            </a:r>
            <a:r>
              <a:rPr lang="en-US" altLang="zh-TW" dirty="0" smtClean="0">
                <a:solidFill>
                  <a:srgbClr val="000000"/>
                </a:solidFill>
                <a:latin typeface="Consolas" panose="020B0609020204030204" pitchFamily="49" charset="0"/>
              </a:rPr>
              <a:t> </a:t>
            </a:r>
            <a:r>
              <a:rPr lang="en-US" altLang="zh-TW" dirty="0">
                <a:solidFill>
                  <a:srgbClr val="000000"/>
                </a:solidFill>
                <a:latin typeface="Consolas" panose="020B0609020204030204" pitchFamily="49" charset="0"/>
              </a:rPr>
              <a:t>(</a:t>
            </a:r>
            <a:r>
              <a:rPr lang="en-US" altLang="zh-TW" dirty="0">
                <a:solidFill>
                  <a:srgbClr val="808080"/>
                </a:solidFill>
                <a:latin typeface="Consolas" panose="020B0609020204030204" pitchFamily="49" charset="0"/>
              </a:rPr>
              <a:t>start</a:t>
            </a:r>
            <a:r>
              <a:rPr lang="en-US" altLang="zh-TW" dirty="0">
                <a:solidFill>
                  <a:srgbClr val="000000"/>
                </a:solidFill>
                <a:latin typeface="Consolas" panose="020B0609020204030204" pitchFamily="49" charset="0"/>
              </a:rPr>
              <a:t> &gt; </a:t>
            </a:r>
            <a:r>
              <a:rPr lang="en-US" altLang="zh-TW" dirty="0">
                <a:solidFill>
                  <a:srgbClr val="808080"/>
                </a:solidFill>
                <a:latin typeface="Consolas" panose="020B0609020204030204" pitchFamily="49" charset="0"/>
              </a:rPr>
              <a:t>end</a:t>
            </a:r>
            <a:r>
              <a:rPr lang="en-US" altLang="zh-TW" dirty="0">
                <a:solidFill>
                  <a:srgbClr val="000000"/>
                </a:solidFill>
                <a:latin typeface="Consolas" panose="020B0609020204030204" pitchFamily="49" charset="0"/>
              </a:rPr>
              <a:t>)</a:t>
            </a:r>
          </a:p>
          <a:p>
            <a:pPr marL="0" indent="0">
              <a:buNone/>
            </a:pPr>
            <a:r>
              <a:rPr lang="en-US" altLang="zh-TW" dirty="0" smtClean="0">
                <a:solidFill>
                  <a:srgbClr val="0000FF"/>
                </a:solidFill>
                <a:latin typeface="Consolas" panose="020B0609020204030204" pitchFamily="49" charset="0"/>
              </a:rPr>
              <a:t>        return</a:t>
            </a:r>
            <a:r>
              <a:rPr lang="en-US" altLang="zh-TW" dirty="0" smtClean="0">
                <a:solidFill>
                  <a:srgbClr val="000000"/>
                </a:solidFill>
                <a:latin typeface="Consolas" panose="020B0609020204030204" pitchFamily="49" charset="0"/>
              </a:rPr>
              <a:t> </a:t>
            </a:r>
            <a:r>
              <a:rPr lang="en-US" altLang="zh-TW" dirty="0">
                <a:solidFill>
                  <a:srgbClr val="000000"/>
                </a:solidFill>
                <a:latin typeface="Consolas" panose="020B0609020204030204" pitchFamily="49" charset="0"/>
              </a:rPr>
              <a:t>-</a:t>
            </a:r>
            <a:r>
              <a:rPr lang="en-US" altLang="zh-TW" dirty="0" smtClean="0">
                <a:solidFill>
                  <a:srgbClr val="000000"/>
                </a:solidFill>
                <a:latin typeface="Consolas" panose="020B0609020204030204" pitchFamily="49" charset="0"/>
              </a:rPr>
              <a:t>1;</a:t>
            </a:r>
          </a:p>
          <a:p>
            <a:pPr marL="0" indent="0">
              <a:buNone/>
            </a:pPr>
            <a:r>
              <a:rPr lang="en-US" altLang="zh-TW" dirty="0">
                <a:solidFill>
                  <a:srgbClr val="000000"/>
                </a:solidFill>
                <a:latin typeface="Consolas" panose="020B0609020204030204" pitchFamily="49" charset="0"/>
              </a:rPr>
              <a:t> </a:t>
            </a:r>
            <a:r>
              <a:rPr lang="en-US" altLang="zh-TW" dirty="0" smtClean="0">
                <a:solidFill>
                  <a:srgbClr val="000000"/>
                </a:solidFill>
                <a:latin typeface="Consolas" panose="020B0609020204030204" pitchFamily="49" charset="0"/>
              </a:rPr>
              <a:t>   mid </a:t>
            </a:r>
            <a:r>
              <a:rPr lang="en-US" altLang="zh-TW" dirty="0">
                <a:solidFill>
                  <a:srgbClr val="000000"/>
                </a:solidFill>
                <a:latin typeface="Consolas" panose="020B0609020204030204" pitchFamily="49" charset="0"/>
              </a:rPr>
              <a:t>= (</a:t>
            </a:r>
            <a:r>
              <a:rPr lang="en-US" altLang="zh-TW" dirty="0">
                <a:solidFill>
                  <a:srgbClr val="808080"/>
                </a:solidFill>
                <a:latin typeface="Consolas" panose="020B0609020204030204" pitchFamily="49" charset="0"/>
              </a:rPr>
              <a:t>start</a:t>
            </a:r>
            <a:r>
              <a:rPr lang="en-US" altLang="zh-TW" dirty="0">
                <a:solidFill>
                  <a:srgbClr val="000000"/>
                </a:solidFill>
                <a:latin typeface="Consolas" panose="020B0609020204030204" pitchFamily="49" charset="0"/>
              </a:rPr>
              <a:t> + </a:t>
            </a:r>
            <a:r>
              <a:rPr lang="en-US" altLang="zh-TW" dirty="0">
                <a:solidFill>
                  <a:srgbClr val="808080"/>
                </a:solidFill>
                <a:latin typeface="Consolas" panose="020B0609020204030204" pitchFamily="49" charset="0"/>
              </a:rPr>
              <a:t>end</a:t>
            </a:r>
            <a:r>
              <a:rPr lang="en-US" altLang="zh-TW" dirty="0">
                <a:solidFill>
                  <a:srgbClr val="000000"/>
                </a:solidFill>
                <a:latin typeface="Consolas" panose="020B0609020204030204" pitchFamily="49" charset="0"/>
              </a:rPr>
              <a:t>) / 2;</a:t>
            </a:r>
          </a:p>
          <a:p>
            <a:pPr marL="0" indent="0">
              <a:buNone/>
            </a:pPr>
            <a:r>
              <a:rPr lang="zh-TW" altLang="en-US" dirty="0" smtClean="0">
                <a:solidFill>
                  <a:srgbClr val="000000"/>
                </a:solidFill>
                <a:latin typeface="Consolas" panose="020B0609020204030204" pitchFamily="49" charset="0"/>
              </a:rPr>
              <a:t>    </a:t>
            </a:r>
            <a:r>
              <a:rPr lang="en-US" altLang="zh-TW" dirty="0" smtClean="0">
                <a:solidFill>
                  <a:srgbClr val="0000FF"/>
                </a:solidFill>
                <a:latin typeface="Consolas" panose="020B0609020204030204" pitchFamily="49" charset="0"/>
              </a:rPr>
              <a:t>if</a:t>
            </a:r>
            <a:r>
              <a:rPr lang="en-US" altLang="zh-TW" dirty="0" smtClean="0">
                <a:solidFill>
                  <a:srgbClr val="000000"/>
                </a:solidFill>
                <a:latin typeface="Consolas" panose="020B0609020204030204" pitchFamily="49" charset="0"/>
              </a:rPr>
              <a:t> </a:t>
            </a:r>
            <a:r>
              <a:rPr lang="en-US" altLang="zh-TW" dirty="0">
                <a:solidFill>
                  <a:srgbClr val="000000"/>
                </a:solidFill>
                <a:latin typeface="Consolas" panose="020B0609020204030204" pitchFamily="49" charset="0"/>
              </a:rPr>
              <a:t>(</a:t>
            </a:r>
            <a:r>
              <a:rPr lang="en-US" altLang="zh-TW" dirty="0" err="1">
                <a:solidFill>
                  <a:srgbClr val="808080"/>
                </a:solidFill>
                <a:latin typeface="Consolas" panose="020B0609020204030204" pitchFamily="49" charset="0"/>
              </a:rPr>
              <a:t>arr</a:t>
            </a:r>
            <a:r>
              <a:rPr lang="en-US" altLang="zh-TW" dirty="0">
                <a:solidFill>
                  <a:srgbClr val="000000"/>
                </a:solidFill>
                <a:latin typeface="Consolas" panose="020B0609020204030204" pitchFamily="49" charset="0"/>
              </a:rPr>
              <a:t>[mid] &gt; </a:t>
            </a:r>
            <a:r>
              <a:rPr lang="en-US" altLang="zh-TW" dirty="0">
                <a:solidFill>
                  <a:srgbClr val="808080"/>
                </a:solidFill>
                <a:latin typeface="Consolas" panose="020B0609020204030204" pitchFamily="49" charset="0"/>
              </a:rPr>
              <a:t>key</a:t>
            </a:r>
            <a:r>
              <a:rPr lang="en-US" altLang="zh-TW" dirty="0">
                <a:solidFill>
                  <a:srgbClr val="000000"/>
                </a:solidFill>
                <a:latin typeface="Consolas" panose="020B0609020204030204" pitchFamily="49" charset="0"/>
              </a:rPr>
              <a:t>)</a:t>
            </a:r>
          </a:p>
          <a:p>
            <a:pPr marL="0" indent="0">
              <a:buNone/>
            </a:pPr>
            <a:r>
              <a:rPr lang="en-US" altLang="zh-TW" dirty="0" smtClean="0">
                <a:solidFill>
                  <a:srgbClr val="0000FF"/>
                </a:solidFill>
                <a:latin typeface="Consolas" panose="020B0609020204030204" pitchFamily="49" charset="0"/>
              </a:rPr>
              <a:t>        return</a:t>
            </a:r>
            <a:r>
              <a:rPr lang="en-US" altLang="zh-TW" dirty="0" smtClean="0">
                <a:solidFill>
                  <a:srgbClr val="000000"/>
                </a:solidFill>
                <a:latin typeface="Consolas" panose="020B0609020204030204" pitchFamily="49" charset="0"/>
              </a:rPr>
              <a:t> </a:t>
            </a:r>
            <a:r>
              <a:rPr lang="en-US" altLang="zh-TW" dirty="0" err="1">
                <a:solidFill>
                  <a:srgbClr val="000000"/>
                </a:solidFill>
                <a:latin typeface="Consolas" panose="020B0609020204030204" pitchFamily="49" charset="0"/>
              </a:rPr>
              <a:t>binarySearch</a:t>
            </a:r>
            <a:r>
              <a:rPr lang="en-US" altLang="zh-TW" dirty="0">
                <a:solidFill>
                  <a:srgbClr val="000000"/>
                </a:solidFill>
                <a:latin typeface="Consolas" panose="020B0609020204030204" pitchFamily="49" charset="0"/>
              </a:rPr>
              <a:t>(</a:t>
            </a:r>
            <a:r>
              <a:rPr lang="en-US" altLang="zh-TW" dirty="0" err="1">
                <a:solidFill>
                  <a:srgbClr val="808080"/>
                </a:solidFill>
                <a:latin typeface="Consolas" panose="020B0609020204030204" pitchFamily="49" charset="0"/>
              </a:rPr>
              <a:t>arr</a:t>
            </a:r>
            <a:r>
              <a:rPr lang="en-US" altLang="zh-TW" dirty="0">
                <a:solidFill>
                  <a:srgbClr val="000000"/>
                </a:solidFill>
                <a:latin typeface="Consolas" panose="020B0609020204030204" pitchFamily="49" charset="0"/>
              </a:rPr>
              <a:t>, </a:t>
            </a:r>
            <a:r>
              <a:rPr lang="en-US" altLang="zh-TW" dirty="0">
                <a:solidFill>
                  <a:srgbClr val="808080"/>
                </a:solidFill>
                <a:latin typeface="Consolas" panose="020B0609020204030204" pitchFamily="49" charset="0"/>
              </a:rPr>
              <a:t>start</a:t>
            </a:r>
            <a:r>
              <a:rPr lang="en-US" altLang="zh-TW" dirty="0">
                <a:solidFill>
                  <a:srgbClr val="000000"/>
                </a:solidFill>
                <a:latin typeface="Consolas" panose="020B0609020204030204" pitchFamily="49" charset="0"/>
              </a:rPr>
              <a:t>, mid - 1, </a:t>
            </a:r>
            <a:r>
              <a:rPr lang="en-US" altLang="zh-TW" dirty="0">
                <a:solidFill>
                  <a:srgbClr val="808080"/>
                </a:solidFill>
                <a:latin typeface="Consolas" panose="020B0609020204030204" pitchFamily="49" charset="0"/>
              </a:rPr>
              <a:t>key</a:t>
            </a:r>
            <a:r>
              <a:rPr lang="en-US" altLang="zh-TW" dirty="0">
                <a:solidFill>
                  <a:srgbClr val="000000"/>
                </a:solidFill>
                <a:latin typeface="Consolas" panose="020B0609020204030204" pitchFamily="49" charset="0"/>
              </a:rPr>
              <a:t>);</a:t>
            </a:r>
          </a:p>
          <a:p>
            <a:pPr marL="0" indent="0">
              <a:buNone/>
            </a:pPr>
            <a:r>
              <a:rPr lang="en-US" altLang="zh-TW" dirty="0" smtClean="0">
                <a:solidFill>
                  <a:srgbClr val="0000FF"/>
                </a:solidFill>
                <a:latin typeface="Consolas" panose="020B0609020204030204" pitchFamily="49" charset="0"/>
              </a:rPr>
              <a:t>    if</a:t>
            </a:r>
            <a:r>
              <a:rPr lang="en-US" altLang="zh-TW" dirty="0" smtClean="0">
                <a:solidFill>
                  <a:srgbClr val="000000"/>
                </a:solidFill>
                <a:latin typeface="Consolas" panose="020B0609020204030204" pitchFamily="49" charset="0"/>
              </a:rPr>
              <a:t> </a:t>
            </a:r>
            <a:r>
              <a:rPr lang="en-US" altLang="zh-TW" dirty="0">
                <a:solidFill>
                  <a:srgbClr val="000000"/>
                </a:solidFill>
                <a:latin typeface="Consolas" panose="020B0609020204030204" pitchFamily="49" charset="0"/>
              </a:rPr>
              <a:t>(</a:t>
            </a:r>
            <a:r>
              <a:rPr lang="en-US" altLang="zh-TW" dirty="0" err="1">
                <a:solidFill>
                  <a:srgbClr val="808080"/>
                </a:solidFill>
                <a:latin typeface="Consolas" panose="020B0609020204030204" pitchFamily="49" charset="0"/>
              </a:rPr>
              <a:t>arr</a:t>
            </a:r>
            <a:r>
              <a:rPr lang="en-US" altLang="zh-TW" dirty="0">
                <a:solidFill>
                  <a:srgbClr val="000000"/>
                </a:solidFill>
                <a:latin typeface="Consolas" panose="020B0609020204030204" pitchFamily="49" charset="0"/>
              </a:rPr>
              <a:t>[mid] &lt; </a:t>
            </a:r>
            <a:r>
              <a:rPr lang="en-US" altLang="zh-TW" dirty="0">
                <a:solidFill>
                  <a:srgbClr val="808080"/>
                </a:solidFill>
                <a:latin typeface="Consolas" panose="020B0609020204030204" pitchFamily="49" charset="0"/>
              </a:rPr>
              <a:t>key</a:t>
            </a:r>
            <a:r>
              <a:rPr lang="en-US" altLang="zh-TW" dirty="0">
                <a:solidFill>
                  <a:srgbClr val="000000"/>
                </a:solidFill>
                <a:latin typeface="Consolas" panose="020B0609020204030204" pitchFamily="49" charset="0"/>
              </a:rPr>
              <a:t>)</a:t>
            </a:r>
          </a:p>
          <a:p>
            <a:pPr marL="0" indent="0">
              <a:buNone/>
            </a:pPr>
            <a:r>
              <a:rPr lang="en-US" altLang="zh-TW" dirty="0" smtClean="0">
                <a:solidFill>
                  <a:srgbClr val="0000FF"/>
                </a:solidFill>
                <a:latin typeface="Consolas" panose="020B0609020204030204" pitchFamily="49" charset="0"/>
              </a:rPr>
              <a:t>        return</a:t>
            </a:r>
            <a:r>
              <a:rPr lang="en-US" altLang="zh-TW" dirty="0" smtClean="0">
                <a:solidFill>
                  <a:srgbClr val="000000"/>
                </a:solidFill>
                <a:latin typeface="Consolas" panose="020B0609020204030204" pitchFamily="49" charset="0"/>
              </a:rPr>
              <a:t> </a:t>
            </a:r>
            <a:r>
              <a:rPr lang="en-US" altLang="zh-TW" dirty="0" err="1">
                <a:solidFill>
                  <a:srgbClr val="000000"/>
                </a:solidFill>
                <a:latin typeface="Consolas" panose="020B0609020204030204" pitchFamily="49" charset="0"/>
              </a:rPr>
              <a:t>binarySearch</a:t>
            </a:r>
            <a:r>
              <a:rPr lang="en-US" altLang="zh-TW" dirty="0">
                <a:solidFill>
                  <a:srgbClr val="000000"/>
                </a:solidFill>
                <a:latin typeface="Consolas" panose="020B0609020204030204" pitchFamily="49" charset="0"/>
              </a:rPr>
              <a:t>(</a:t>
            </a:r>
            <a:r>
              <a:rPr lang="en-US" altLang="zh-TW" dirty="0" err="1">
                <a:solidFill>
                  <a:srgbClr val="808080"/>
                </a:solidFill>
                <a:latin typeface="Consolas" panose="020B0609020204030204" pitchFamily="49" charset="0"/>
              </a:rPr>
              <a:t>arr</a:t>
            </a:r>
            <a:r>
              <a:rPr lang="en-US" altLang="zh-TW" dirty="0">
                <a:solidFill>
                  <a:srgbClr val="000000"/>
                </a:solidFill>
                <a:latin typeface="Consolas" panose="020B0609020204030204" pitchFamily="49" charset="0"/>
              </a:rPr>
              <a:t>, mid + 1, </a:t>
            </a:r>
            <a:r>
              <a:rPr lang="en-US" altLang="zh-TW" dirty="0">
                <a:solidFill>
                  <a:srgbClr val="808080"/>
                </a:solidFill>
                <a:latin typeface="Consolas" panose="020B0609020204030204" pitchFamily="49" charset="0"/>
              </a:rPr>
              <a:t>end</a:t>
            </a:r>
            <a:r>
              <a:rPr lang="en-US" altLang="zh-TW" dirty="0">
                <a:solidFill>
                  <a:srgbClr val="000000"/>
                </a:solidFill>
                <a:latin typeface="Consolas" panose="020B0609020204030204" pitchFamily="49" charset="0"/>
              </a:rPr>
              <a:t>, </a:t>
            </a:r>
            <a:r>
              <a:rPr lang="en-US" altLang="zh-TW" dirty="0">
                <a:solidFill>
                  <a:srgbClr val="808080"/>
                </a:solidFill>
                <a:latin typeface="Consolas" panose="020B0609020204030204" pitchFamily="49" charset="0"/>
              </a:rPr>
              <a:t>key</a:t>
            </a:r>
            <a:r>
              <a:rPr lang="en-US" altLang="zh-TW" dirty="0">
                <a:solidFill>
                  <a:srgbClr val="000000"/>
                </a:solidFill>
                <a:latin typeface="Consolas" panose="020B0609020204030204" pitchFamily="49" charset="0"/>
              </a:rPr>
              <a:t>);</a:t>
            </a:r>
          </a:p>
          <a:p>
            <a:pPr marL="0" indent="0">
              <a:buNone/>
            </a:pPr>
            <a:r>
              <a:rPr lang="en-US" altLang="zh-TW" dirty="0" smtClean="0">
                <a:solidFill>
                  <a:srgbClr val="0000FF"/>
                </a:solidFill>
                <a:latin typeface="Consolas" panose="020B0609020204030204" pitchFamily="49" charset="0"/>
              </a:rPr>
              <a:t>    return</a:t>
            </a:r>
            <a:r>
              <a:rPr lang="en-US" altLang="zh-TW" dirty="0" smtClean="0">
                <a:solidFill>
                  <a:srgbClr val="000000"/>
                </a:solidFill>
                <a:latin typeface="Consolas" panose="020B0609020204030204" pitchFamily="49" charset="0"/>
              </a:rPr>
              <a:t> </a:t>
            </a:r>
            <a:r>
              <a:rPr lang="en-US" altLang="zh-TW" dirty="0">
                <a:solidFill>
                  <a:srgbClr val="000000"/>
                </a:solidFill>
                <a:latin typeface="Consolas" panose="020B0609020204030204" pitchFamily="49" charset="0"/>
              </a:rPr>
              <a:t>mid;</a:t>
            </a:r>
          </a:p>
          <a:p>
            <a:pPr marL="0" indent="0">
              <a:buNone/>
            </a:pPr>
            <a:r>
              <a:rPr lang="en-US" altLang="zh-TW" dirty="0">
                <a:solidFill>
                  <a:srgbClr val="000000"/>
                </a:solidFill>
                <a:latin typeface="Consolas" panose="020B0609020204030204" pitchFamily="49" charset="0"/>
              </a:rPr>
              <a:t>}</a:t>
            </a:r>
            <a:endParaRPr lang="zh-TW" altLang="en-US" dirty="0"/>
          </a:p>
        </p:txBody>
      </p:sp>
    </p:spTree>
    <p:extLst>
      <p:ext uri="{BB962C8B-B14F-4D97-AF65-F5344CB8AC3E}">
        <p14:creationId xmlns:p14="http://schemas.microsoft.com/office/powerpoint/2010/main" val="104121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Textbook</a:t>
            </a:r>
            <a:endParaRPr lang="zh-TW" altLang="en-US" dirty="0"/>
          </a:p>
        </p:txBody>
      </p:sp>
      <p:sp>
        <p:nvSpPr>
          <p:cNvPr id="3" name="內容版面配置區 2"/>
          <p:cNvSpPr>
            <a:spLocks noGrp="1"/>
          </p:cNvSpPr>
          <p:nvPr>
            <p:ph idx="1"/>
          </p:nvPr>
        </p:nvSpPr>
        <p:spPr/>
        <p:txBody>
          <a:bodyPr/>
          <a:lstStyle/>
          <a:p>
            <a:r>
              <a:rPr lang="en-US" altLang="zh-TW" dirty="0" smtClean="0"/>
              <a:t>Reference:</a:t>
            </a:r>
          </a:p>
          <a:p>
            <a:pPr lvl="1"/>
            <a:r>
              <a:rPr lang="en-US" altLang="zh-TW" dirty="0"/>
              <a:t>Data Structures and Algorithms Made Easy: Data Structures and Algorithmic Puzzles, Fifth </a:t>
            </a:r>
            <a:r>
              <a:rPr lang="en-US" altLang="zh-TW" dirty="0" smtClean="0"/>
              <a:t>Edition</a:t>
            </a:r>
          </a:p>
          <a:p>
            <a:pPr lvl="1"/>
            <a:r>
              <a:rPr lang="en-US" altLang="zh-TW" dirty="0" smtClean="0"/>
              <a:t>Elements of Programming Interviews</a:t>
            </a:r>
          </a:p>
          <a:p>
            <a:r>
              <a:rPr lang="en-US" altLang="zh-TW" dirty="0" smtClean="0"/>
              <a:t>The Real textbooks:</a:t>
            </a:r>
            <a:endParaRPr lang="en-US" altLang="zh-TW" dirty="0"/>
          </a:p>
          <a:p>
            <a:pPr lvl="1"/>
            <a:r>
              <a:rPr lang="en-US" altLang="zh-TW" dirty="0" err="1" smtClean="0"/>
              <a:t>Youtube</a:t>
            </a:r>
            <a:endParaRPr lang="en-US" altLang="zh-TW" dirty="0" smtClean="0"/>
          </a:p>
          <a:p>
            <a:pPr lvl="1"/>
            <a:r>
              <a:rPr lang="en-US" altLang="zh-TW" dirty="0" smtClean="0"/>
              <a:t>Google</a:t>
            </a:r>
          </a:p>
          <a:p>
            <a:pPr lvl="1"/>
            <a:r>
              <a:rPr lang="en-US" altLang="zh-TW" dirty="0" smtClean="0"/>
              <a:t>Stack Overflow</a:t>
            </a:r>
          </a:p>
          <a:p>
            <a:pPr lvl="1"/>
            <a:r>
              <a:rPr lang="en-US" altLang="zh-TW" dirty="0" smtClean="0"/>
              <a:t>…</a:t>
            </a:r>
            <a:endParaRPr lang="zh-TW" altLang="en-US" dirty="0"/>
          </a:p>
        </p:txBody>
      </p:sp>
    </p:spTree>
    <p:extLst>
      <p:ext uri="{BB962C8B-B14F-4D97-AF65-F5344CB8AC3E}">
        <p14:creationId xmlns:p14="http://schemas.microsoft.com/office/powerpoint/2010/main" val="213227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Asymptotic Analysis</a:t>
            </a:r>
            <a:endParaRPr lang="zh-TW" altLang="en-US" dirty="0"/>
          </a:p>
        </p:txBody>
      </p:sp>
      <p:sp>
        <p:nvSpPr>
          <p:cNvPr id="3" name="內容版面配置區 2"/>
          <p:cNvSpPr>
            <a:spLocks noGrp="1"/>
          </p:cNvSpPr>
          <p:nvPr>
            <p:ph idx="1"/>
          </p:nvPr>
        </p:nvSpPr>
        <p:spPr>
          <a:xfrm>
            <a:off x="154004" y="1825625"/>
            <a:ext cx="8835992" cy="4351338"/>
          </a:xfrm>
        </p:spPr>
        <p:txBody>
          <a:bodyPr/>
          <a:lstStyle/>
          <a:p>
            <a:pPr marL="0" indent="0">
              <a:buNone/>
            </a:pPr>
            <a:r>
              <a:rPr lang="en-US" altLang="zh-TW" sz="2000" dirty="0">
                <a:latin typeface="Consolas" panose="020B0609020204030204" pitchFamily="49" charset="0"/>
                <a:cs typeface="Consolas" panose="020B0609020204030204" pitchFamily="49" charset="0"/>
              </a:rPr>
              <a:t>function </a:t>
            </a:r>
            <a:r>
              <a:rPr lang="en-US" altLang="zh-TW" sz="2000" dirty="0" smtClean="0">
                <a:latin typeface="Consolas" panose="020B0609020204030204" pitchFamily="49" charset="0"/>
                <a:cs typeface="Consolas" panose="020B0609020204030204" pitchFamily="49" charset="0"/>
              </a:rPr>
              <a:t>merge(a[0,…,n1-1],b[0,…,n2-1])</a:t>
            </a:r>
          </a:p>
          <a:p>
            <a:pPr marL="0" indent="0">
              <a:buNone/>
            </a:pPr>
            <a:r>
              <a:rPr lang="en-US" altLang="zh-TW" sz="2000" dirty="0" smtClean="0">
                <a:latin typeface="Consolas" panose="020B0609020204030204" pitchFamily="49" charset="0"/>
                <a:cs typeface="Consolas" panose="020B0609020204030204" pitchFamily="49" charset="0"/>
              </a:rPr>
              <a:t>    if a[0]&lt;b[0]:</a:t>
            </a:r>
          </a:p>
          <a:p>
            <a:pPr marL="0" indent="0">
              <a:buNone/>
            </a:pPr>
            <a:r>
              <a:rPr lang="en-US" altLang="zh-TW" sz="2000" dirty="0">
                <a:latin typeface="Consolas" panose="020B0609020204030204" pitchFamily="49" charset="0"/>
                <a:cs typeface="Consolas" panose="020B0609020204030204" pitchFamily="49" charset="0"/>
              </a:rPr>
              <a:t> </a:t>
            </a:r>
            <a:r>
              <a:rPr lang="en-US" altLang="zh-TW" sz="2000" dirty="0" smtClean="0">
                <a:latin typeface="Consolas" panose="020B0609020204030204" pitchFamily="49" charset="0"/>
                <a:cs typeface="Consolas" panose="020B0609020204030204" pitchFamily="49" charset="0"/>
              </a:rPr>
              <a:t>       return the concatenation of </a:t>
            </a:r>
            <a:br>
              <a:rPr lang="en-US" altLang="zh-TW" sz="2000" dirty="0" smtClean="0">
                <a:latin typeface="Consolas" panose="020B0609020204030204" pitchFamily="49" charset="0"/>
                <a:cs typeface="Consolas" panose="020B0609020204030204" pitchFamily="49" charset="0"/>
              </a:rPr>
            </a:br>
            <a:r>
              <a:rPr lang="en-US" altLang="zh-TW" sz="2000" dirty="0" smtClean="0">
                <a:latin typeface="Consolas" panose="020B0609020204030204" pitchFamily="49" charset="0"/>
                <a:cs typeface="Consolas" panose="020B0609020204030204" pitchFamily="49" charset="0"/>
              </a:rPr>
              <a:t>               a[0] and merge(a[1,…,n1-1],b[0,…,n2-1]) </a:t>
            </a:r>
          </a:p>
          <a:p>
            <a:pPr marL="0" indent="0">
              <a:buNone/>
            </a:pPr>
            <a:r>
              <a:rPr lang="en-US" altLang="zh-TW" sz="2000" dirty="0">
                <a:latin typeface="Consolas" panose="020B0609020204030204" pitchFamily="49" charset="0"/>
                <a:cs typeface="Consolas" panose="020B0609020204030204" pitchFamily="49" charset="0"/>
              </a:rPr>
              <a:t> </a:t>
            </a:r>
            <a:r>
              <a:rPr lang="en-US" altLang="zh-TW" sz="2000" dirty="0" smtClean="0">
                <a:latin typeface="Consolas" panose="020B0609020204030204" pitchFamily="49" charset="0"/>
                <a:cs typeface="Consolas" panose="020B0609020204030204" pitchFamily="49" charset="0"/>
              </a:rPr>
              <a:t>   else:</a:t>
            </a:r>
          </a:p>
          <a:p>
            <a:pPr marL="0" indent="0">
              <a:buNone/>
            </a:pPr>
            <a:r>
              <a:rPr lang="en-US" altLang="zh-TW" sz="2000" dirty="0">
                <a:latin typeface="Consolas" panose="020B0609020204030204" pitchFamily="49" charset="0"/>
                <a:cs typeface="Consolas" panose="020B0609020204030204" pitchFamily="49" charset="0"/>
              </a:rPr>
              <a:t> </a:t>
            </a:r>
            <a:r>
              <a:rPr lang="en-US" altLang="zh-TW" sz="2000" dirty="0" smtClean="0">
                <a:latin typeface="Consolas" panose="020B0609020204030204" pitchFamily="49" charset="0"/>
                <a:cs typeface="Consolas" panose="020B0609020204030204" pitchFamily="49" charset="0"/>
              </a:rPr>
              <a:t>       </a:t>
            </a:r>
            <a:r>
              <a:rPr lang="en-US" altLang="zh-TW" sz="2000" dirty="0">
                <a:latin typeface="Consolas" panose="020B0609020204030204" pitchFamily="49" charset="0"/>
                <a:cs typeface="Consolas" panose="020B0609020204030204" pitchFamily="49" charset="0"/>
              </a:rPr>
              <a:t>return the concatenation of </a:t>
            </a:r>
            <a:br>
              <a:rPr lang="en-US" altLang="zh-TW" sz="2000" dirty="0">
                <a:latin typeface="Consolas" panose="020B0609020204030204" pitchFamily="49" charset="0"/>
                <a:cs typeface="Consolas" panose="020B0609020204030204" pitchFamily="49" charset="0"/>
              </a:rPr>
            </a:br>
            <a:r>
              <a:rPr lang="en-US" altLang="zh-TW" sz="2000" dirty="0">
                <a:latin typeface="Consolas" panose="020B0609020204030204" pitchFamily="49" charset="0"/>
                <a:cs typeface="Consolas" panose="020B0609020204030204" pitchFamily="49" charset="0"/>
              </a:rPr>
              <a:t>               </a:t>
            </a:r>
            <a:r>
              <a:rPr lang="en-US" altLang="zh-TW" sz="2000" dirty="0" smtClean="0">
                <a:latin typeface="Consolas" panose="020B0609020204030204" pitchFamily="49" charset="0"/>
                <a:cs typeface="Consolas" panose="020B0609020204030204" pitchFamily="49" charset="0"/>
              </a:rPr>
              <a:t>b[0</a:t>
            </a:r>
            <a:r>
              <a:rPr lang="en-US" altLang="zh-TW" sz="2000" dirty="0">
                <a:latin typeface="Consolas" panose="020B0609020204030204" pitchFamily="49" charset="0"/>
                <a:cs typeface="Consolas" panose="020B0609020204030204" pitchFamily="49" charset="0"/>
              </a:rPr>
              <a:t>] and </a:t>
            </a:r>
            <a:r>
              <a:rPr lang="en-US" altLang="zh-TW" sz="2000" dirty="0" smtClean="0">
                <a:latin typeface="Consolas" panose="020B0609020204030204" pitchFamily="49" charset="0"/>
                <a:cs typeface="Consolas" panose="020B0609020204030204" pitchFamily="49" charset="0"/>
              </a:rPr>
              <a:t>merge(a[0,…,</a:t>
            </a:r>
            <a:r>
              <a:rPr lang="en-US" altLang="zh-TW" sz="2000" dirty="0">
                <a:latin typeface="Consolas" panose="020B0609020204030204" pitchFamily="49" charset="0"/>
                <a:cs typeface="Consolas" panose="020B0609020204030204" pitchFamily="49" charset="0"/>
              </a:rPr>
              <a:t>n1-1],</a:t>
            </a:r>
            <a:r>
              <a:rPr lang="en-US" altLang="zh-TW" sz="2000" dirty="0" smtClean="0">
                <a:latin typeface="Consolas" panose="020B0609020204030204" pitchFamily="49" charset="0"/>
                <a:cs typeface="Consolas" panose="020B0609020204030204" pitchFamily="49" charset="0"/>
              </a:rPr>
              <a:t>b[1,…,</a:t>
            </a:r>
            <a:r>
              <a:rPr lang="en-US" altLang="zh-TW" sz="2000" dirty="0">
                <a:latin typeface="Consolas" panose="020B0609020204030204" pitchFamily="49" charset="0"/>
                <a:cs typeface="Consolas" panose="020B0609020204030204" pitchFamily="49" charset="0"/>
              </a:rPr>
              <a:t>n2-1]) </a:t>
            </a:r>
          </a:p>
          <a:p>
            <a:pPr marL="0" indent="0">
              <a:buNone/>
            </a:pPr>
            <a:endParaRPr lang="en-US" altLang="zh-TW" sz="2000" dirty="0">
              <a:latin typeface="Consolas" panose="020B0609020204030204" pitchFamily="49" charset="0"/>
              <a:cs typeface="Consolas" panose="020B0609020204030204" pitchFamily="49" charset="0"/>
            </a:endParaRPr>
          </a:p>
          <a:p>
            <a:endParaRPr lang="zh-TW" altLang="en-US" dirty="0"/>
          </a:p>
        </p:txBody>
      </p:sp>
    </p:spTree>
    <p:extLst>
      <p:ext uri="{BB962C8B-B14F-4D97-AF65-F5344CB8AC3E}">
        <p14:creationId xmlns:p14="http://schemas.microsoft.com/office/powerpoint/2010/main" val="33056056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Asymptotic Analysis</a:t>
            </a:r>
            <a:endParaRPr lang="zh-TW" altLang="en-US" dirty="0"/>
          </a:p>
        </p:txBody>
      </p:sp>
      <p:sp>
        <p:nvSpPr>
          <p:cNvPr id="3" name="內容版面配置區 2"/>
          <p:cNvSpPr>
            <a:spLocks noGrp="1"/>
          </p:cNvSpPr>
          <p:nvPr>
            <p:ph idx="1"/>
          </p:nvPr>
        </p:nvSpPr>
        <p:spPr>
          <a:xfrm>
            <a:off x="628650" y="1825625"/>
            <a:ext cx="8255468" cy="4351338"/>
          </a:xfrm>
        </p:spPr>
        <p:txBody>
          <a:bodyPr>
            <a:normAutofit/>
          </a:bodyPr>
          <a:lstStyle/>
          <a:p>
            <a:pPr marL="0" indent="0">
              <a:buNone/>
            </a:pPr>
            <a:r>
              <a:rPr lang="en-US" altLang="zh-TW" sz="2400" dirty="0" smtClean="0">
                <a:latin typeface="Consolas" panose="020B0609020204030204" pitchFamily="49" charset="0"/>
                <a:cs typeface="Consolas" panose="020B0609020204030204" pitchFamily="49" charset="0"/>
              </a:rPr>
              <a:t>function </a:t>
            </a:r>
            <a:r>
              <a:rPr lang="en-US" altLang="zh-TW" sz="2400" dirty="0" err="1" smtClean="0">
                <a:latin typeface="Consolas" panose="020B0609020204030204" pitchFamily="49" charset="0"/>
                <a:cs typeface="Consolas" panose="020B0609020204030204" pitchFamily="49" charset="0"/>
              </a:rPr>
              <a:t>mergeSort</a:t>
            </a:r>
            <a:r>
              <a:rPr lang="en-US" altLang="zh-TW" sz="2400" dirty="0" smtClean="0">
                <a:latin typeface="Consolas" panose="020B0609020204030204" pitchFamily="49" charset="0"/>
                <a:cs typeface="Consolas" panose="020B0609020204030204" pitchFamily="49" charset="0"/>
              </a:rPr>
              <a:t>(a[0,…,n-1])</a:t>
            </a:r>
          </a:p>
          <a:p>
            <a:pPr marL="0" indent="0">
              <a:buNone/>
            </a:pPr>
            <a:r>
              <a:rPr lang="en-US" altLang="zh-TW" sz="2400" dirty="0" smtClean="0">
                <a:latin typeface="Consolas" panose="020B0609020204030204" pitchFamily="49" charset="0"/>
                <a:cs typeface="Consolas" panose="020B0609020204030204" pitchFamily="49" charset="0"/>
              </a:rPr>
              <a:t>    if n&gt;1:</a:t>
            </a:r>
          </a:p>
          <a:p>
            <a:pPr marL="0" indent="0">
              <a:buNone/>
            </a:pPr>
            <a:r>
              <a:rPr lang="en-US" altLang="zh-TW" sz="2400" dirty="0">
                <a:latin typeface="Consolas" panose="020B0609020204030204" pitchFamily="49" charset="0"/>
                <a:cs typeface="Consolas" panose="020B0609020204030204" pitchFamily="49" charset="0"/>
              </a:rPr>
              <a:t> </a:t>
            </a:r>
            <a:r>
              <a:rPr lang="en-US" altLang="zh-TW" sz="2400" dirty="0" smtClean="0">
                <a:latin typeface="Consolas" panose="020B0609020204030204" pitchFamily="49" charset="0"/>
                <a:cs typeface="Consolas" panose="020B0609020204030204" pitchFamily="49" charset="0"/>
              </a:rPr>
              <a:t>       return merge(</a:t>
            </a:r>
            <a:r>
              <a:rPr lang="en-US" altLang="zh-TW" sz="2400" dirty="0" err="1" smtClean="0">
                <a:latin typeface="Consolas" panose="020B0609020204030204" pitchFamily="49" charset="0"/>
                <a:cs typeface="Consolas" panose="020B0609020204030204" pitchFamily="49" charset="0"/>
              </a:rPr>
              <a:t>mergeSort</a:t>
            </a:r>
            <a:r>
              <a:rPr lang="en-US" altLang="zh-TW" sz="2400" dirty="0" smtClean="0">
                <a:latin typeface="Consolas" panose="020B0609020204030204" pitchFamily="49" charset="0"/>
                <a:cs typeface="Consolas" panose="020B0609020204030204" pitchFamily="49" charset="0"/>
              </a:rPr>
              <a:t>(a[0,…,n/2]),   </a:t>
            </a:r>
            <a:br>
              <a:rPr lang="en-US" altLang="zh-TW" sz="2400" dirty="0" smtClean="0">
                <a:latin typeface="Consolas" panose="020B0609020204030204" pitchFamily="49" charset="0"/>
                <a:cs typeface="Consolas" panose="020B0609020204030204" pitchFamily="49" charset="0"/>
              </a:rPr>
            </a:br>
            <a:r>
              <a:rPr lang="en-US" altLang="zh-TW" sz="2400" dirty="0" smtClean="0">
                <a:latin typeface="Consolas" panose="020B0609020204030204" pitchFamily="49" charset="0"/>
                <a:cs typeface="Consolas" panose="020B0609020204030204" pitchFamily="49" charset="0"/>
              </a:rPr>
              <a:t>                     </a:t>
            </a:r>
            <a:r>
              <a:rPr lang="en-US" altLang="zh-TW" sz="2400" dirty="0" err="1" smtClean="0">
                <a:latin typeface="Consolas" panose="020B0609020204030204" pitchFamily="49" charset="0"/>
                <a:cs typeface="Consolas" panose="020B0609020204030204" pitchFamily="49" charset="0"/>
              </a:rPr>
              <a:t>mergeSort</a:t>
            </a:r>
            <a:r>
              <a:rPr lang="en-US" altLang="zh-TW" sz="2400" dirty="0" smtClean="0">
                <a:latin typeface="Consolas" panose="020B0609020204030204" pitchFamily="49" charset="0"/>
                <a:cs typeface="Consolas" panose="020B0609020204030204" pitchFamily="49" charset="0"/>
              </a:rPr>
              <a:t>(a[n/2+1,…,n-1]))</a:t>
            </a:r>
          </a:p>
          <a:p>
            <a:pPr marL="0" indent="0">
              <a:buNone/>
            </a:pPr>
            <a:r>
              <a:rPr lang="en-US" altLang="zh-TW" sz="2400" dirty="0">
                <a:latin typeface="Consolas" panose="020B0609020204030204" pitchFamily="49" charset="0"/>
                <a:cs typeface="Consolas" panose="020B0609020204030204" pitchFamily="49" charset="0"/>
              </a:rPr>
              <a:t> </a:t>
            </a:r>
            <a:r>
              <a:rPr lang="en-US" altLang="zh-TW" sz="2400" dirty="0" smtClean="0">
                <a:latin typeface="Consolas" panose="020B0609020204030204" pitchFamily="49" charset="0"/>
                <a:cs typeface="Consolas" panose="020B0609020204030204" pitchFamily="49" charset="0"/>
              </a:rPr>
              <a:t>   if n=1:</a:t>
            </a:r>
          </a:p>
          <a:p>
            <a:pPr marL="0" indent="0">
              <a:buNone/>
            </a:pPr>
            <a:r>
              <a:rPr lang="en-US" altLang="zh-TW" sz="2400" dirty="0">
                <a:latin typeface="Consolas" panose="020B0609020204030204" pitchFamily="49" charset="0"/>
                <a:cs typeface="Consolas" panose="020B0609020204030204" pitchFamily="49" charset="0"/>
              </a:rPr>
              <a:t> </a:t>
            </a:r>
            <a:r>
              <a:rPr lang="en-US" altLang="zh-TW" sz="2400" dirty="0" smtClean="0">
                <a:latin typeface="Consolas" panose="020B0609020204030204" pitchFamily="49" charset="0"/>
                <a:cs typeface="Consolas" panose="020B0609020204030204" pitchFamily="49" charset="0"/>
              </a:rPr>
              <a:t>       return a</a:t>
            </a:r>
          </a:p>
          <a:p>
            <a:pPr marL="0" indent="0">
              <a:buNone/>
            </a:pPr>
            <a:r>
              <a:rPr lang="en-US" altLang="zh-TW" sz="2400" dirty="0" smtClean="0">
                <a:latin typeface="Consolas" panose="020B0609020204030204" pitchFamily="49" charset="0"/>
                <a:cs typeface="Consolas" panose="020B0609020204030204" pitchFamily="49" charset="0"/>
              </a:rPr>
              <a:t>       </a:t>
            </a:r>
          </a:p>
          <a:p>
            <a:pPr marL="0" indent="0">
              <a:buNone/>
            </a:pPr>
            <a:endParaRPr lang="zh-TW" altLang="en-US" sz="2400" dirty="0"/>
          </a:p>
        </p:txBody>
      </p:sp>
    </p:spTree>
    <p:extLst>
      <p:ext uri="{BB962C8B-B14F-4D97-AF65-F5344CB8AC3E}">
        <p14:creationId xmlns:p14="http://schemas.microsoft.com/office/powerpoint/2010/main" val="9774142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Algorithm Design</a:t>
            </a:r>
            <a:endParaRPr lang="zh-TW" altLang="en-US" dirty="0"/>
          </a:p>
        </p:txBody>
      </p:sp>
      <p:sp>
        <p:nvSpPr>
          <p:cNvPr id="3" name="內容版面配置區 2"/>
          <p:cNvSpPr>
            <a:spLocks noGrp="1"/>
          </p:cNvSpPr>
          <p:nvPr>
            <p:ph idx="1"/>
          </p:nvPr>
        </p:nvSpPr>
        <p:spPr>
          <a:xfrm>
            <a:off x="277091" y="1825625"/>
            <a:ext cx="8866909" cy="4351338"/>
          </a:xfrm>
        </p:spPr>
        <p:txBody>
          <a:bodyPr/>
          <a:lstStyle/>
          <a:p>
            <a:pPr marL="514350" indent="-514350">
              <a:buFont typeface="+mj-lt"/>
              <a:buAutoNum type="arabicPeriod"/>
            </a:pPr>
            <a:r>
              <a:rPr lang="en-US" altLang="zh-TW" dirty="0" smtClean="0">
                <a:solidFill>
                  <a:srgbClr val="0000FF"/>
                </a:solidFill>
                <a:highlight>
                  <a:srgbClr val="FFFFFF"/>
                </a:highlight>
                <a:latin typeface="Consolas" panose="020B0609020204030204" pitchFamily="49" charset="0"/>
              </a:rPr>
              <a:t>void </a:t>
            </a:r>
            <a:r>
              <a:rPr lang="en-US" altLang="zh-TW" dirty="0" err="1" smtClean="0">
                <a:solidFill>
                  <a:srgbClr val="0000FF"/>
                </a:solidFill>
                <a:highlight>
                  <a:srgbClr val="FFFFFF"/>
                </a:highlight>
                <a:latin typeface="Consolas" panose="020B0609020204030204" pitchFamily="49" charset="0"/>
              </a:rPr>
              <a:t>reverseArray</a:t>
            </a:r>
            <a:r>
              <a:rPr lang="en-US" altLang="zh-TW" dirty="0" smtClean="0">
                <a:solidFill>
                  <a:srgbClr val="0000FF"/>
                </a:solidFill>
                <a:highlight>
                  <a:srgbClr val="FFFFFF"/>
                </a:highlight>
                <a:latin typeface="Consolas" panose="020B0609020204030204" pitchFamily="49" charset="0"/>
              </a:rPr>
              <a:t>(</a:t>
            </a:r>
            <a:r>
              <a:rPr lang="en-US" altLang="zh-TW" dirty="0" err="1" smtClean="0">
                <a:solidFill>
                  <a:srgbClr val="0000FF"/>
                </a:solidFill>
                <a:highlight>
                  <a:srgbClr val="FFFFFF"/>
                </a:highlight>
                <a:latin typeface="Consolas" panose="020B0609020204030204" pitchFamily="49" charset="0"/>
              </a:rPr>
              <a:t>int</a:t>
            </a:r>
            <a:r>
              <a:rPr lang="en-US" altLang="zh-TW" dirty="0" smtClean="0">
                <a:solidFill>
                  <a:srgbClr val="0000FF"/>
                </a:solidFill>
                <a:highlight>
                  <a:srgbClr val="FFFFFF"/>
                </a:highlight>
                <a:latin typeface="Consolas" panose="020B0609020204030204" pitchFamily="49" charset="0"/>
              </a:rPr>
              <a:t> </a:t>
            </a:r>
            <a:r>
              <a:rPr lang="en-US" altLang="zh-TW" dirty="0" err="1" smtClean="0">
                <a:solidFill>
                  <a:srgbClr val="0000FF"/>
                </a:solidFill>
                <a:highlight>
                  <a:srgbClr val="FFFFFF"/>
                </a:highlight>
                <a:latin typeface="Consolas" panose="020B0609020204030204" pitchFamily="49" charset="0"/>
              </a:rPr>
              <a:t>arr</a:t>
            </a:r>
            <a:r>
              <a:rPr lang="en-US" altLang="zh-TW" dirty="0" smtClean="0">
                <a:solidFill>
                  <a:srgbClr val="0000FF"/>
                </a:solidFill>
                <a:highlight>
                  <a:srgbClr val="FFFFFF"/>
                </a:highlight>
                <a:latin typeface="Consolas" panose="020B0609020204030204" pitchFamily="49" charset="0"/>
              </a:rPr>
              <a:t>[], </a:t>
            </a:r>
            <a:r>
              <a:rPr lang="en-US" altLang="zh-TW" dirty="0" err="1" smtClean="0">
                <a:solidFill>
                  <a:srgbClr val="0000FF"/>
                </a:solidFill>
                <a:highlight>
                  <a:srgbClr val="FFFFFF"/>
                </a:highlight>
                <a:latin typeface="Consolas" panose="020B0609020204030204" pitchFamily="49" charset="0"/>
              </a:rPr>
              <a:t>int</a:t>
            </a:r>
            <a:r>
              <a:rPr lang="en-US" altLang="zh-TW" dirty="0" smtClean="0">
                <a:solidFill>
                  <a:srgbClr val="0000FF"/>
                </a:solidFill>
                <a:highlight>
                  <a:srgbClr val="FFFFFF"/>
                </a:highlight>
                <a:latin typeface="Consolas" panose="020B0609020204030204" pitchFamily="49" charset="0"/>
              </a:rPr>
              <a:t> n)</a:t>
            </a:r>
          </a:p>
          <a:p>
            <a:pPr marL="514350" indent="-514350">
              <a:buFont typeface="+mj-lt"/>
              <a:buAutoNum type="arabicPeriod"/>
            </a:pPr>
            <a:r>
              <a:rPr lang="en-US" altLang="zh-TW" dirty="0" smtClean="0">
                <a:solidFill>
                  <a:srgbClr val="0000FF"/>
                </a:solidFill>
                <a:highlight>
                  <a:srgbClr val="FFFFFF"/>
                </a:highlight>
                <a:latin typeface="Consolas" panose="020B0609020204030204" pitchFamily="49" charset="0"/>
              </a:rPr>
              <a:t>void</a:t>
            </a:r>
            <a:r>
              <a:rPr lang="en-US" altLang="zh-TW" dirty="0" smtClean="0">
                <a:solidFill>
                  <a:srgbClr val="000000"/>
                </a:solidFill>
                <a:highlight>
                  <a:srgbClr val="FFFFFF"/>
                </a:highlight>
                <a:latin typeface="Consolas" panose="020B0609020204030204" pitchFamily="49" charset="0"/>
              </a:rPr>
              <a:t> </a:t>
            </a:r>
            <a:r>
              <a:rPr lang="en-US" altLang="zh-TW" dirty="0" err="1">
                <a:solidFill>
                  <a:srgbClr val="000000"/>
                </a:solidFill>
                <a:highlight>
                  <a:srgbClr val="FFFFFF"/>
                </a:highlight>
                <a:latin typeface="Consolas" panose="020B0609020204030204" pitchFamily="49" charset="0"/>
              </a:rPr>
              <a:t>deleteKey</a:t>
            </a:r>
            <a:r>
              <a:rPr lang="en-US" altLang="zh-TW" dirty="0">
                <a:solidFill>
                  <a:srgbClr val="000000"/>
                </a:solidFill>
                <a:highlight>
                  <a:srgbClr val="FFFFFF"/>
                </a:highlight>
                <a:latin typeface="Consolas" panose="020B0609020204030204" pitchFamily="49" charset="0"/>
              </a:rPr>
              <a:t>(</a:t>
            </a:r>
            <a:r>
              <a:rPr lang="en-US" altLang="zh-TW" dirty="0" err="1">
                <a:solidFill>
                  <a:srgbClr val="0000FF"/>
                </a:solidFill>
                <a:highlight>
                  <a:srgbClr val="FFFFFF"/>
                </a:highlight>
                <a:latin typeface="Consolas" panose="020B0609020204030204" pitchFamily="49" charset="0"/>
              </a:rPr>
              <a:t>int</a:t>
            </a:r>
            <a:r>
              <a:rPr lang="en-US" altLang="zh-TW" dirty="0">
                <a:solidFill>
                  <a:srgbClr val="000000"/>
                </a:solidFill>
                <a:highlight>
                  <a:srgbClr val="FFFFFF"/>
                </a:highlight>
                <a:latin typeface="Consolas" panose="020B0609020204030204" pitchFamily="49" charset="0"/>
              </a:rPr>
              <a:t> </a:t>
            </a:r>
            <a:r>
              <a:rPr lang="en-US" altLang="zh-TW" dirty="0" err="1">
                <a:solidFill>
                  <a:srgbClr val="808080"/>
                </a:solidFill>
                <a:highlight>
                  <a:srgbClr val="FFFFFF"/>
                </a:highlight>
                <a:latin typeface="Consolas" panose="020B0609020204030204" pitchFamily="49" charset="0"/>
              </a:rPr>
              <a:t>arr</a:t>
            </a:r>
            <a:r>
              <a:rPr lang="en-US" altLang="zh-TW" dirty="0">
                <a:solidFill>
                  <a:srgbClr val="000000"/>
                </a:solidFill>
                <a:highlight>
                  <a:srgbClr val="FFFFFF"/>
                </a:highlight>
                <a:latin typeface="Consolas" panose="020B0609020204030204" pitchFamily="49" charset="0"/>
              </a:rPr>
              <a:t>[], </a:t>
            </a:r>
            <a:r>
              <a:rPr lang="en-US" altLang="zh-TW" dirty="0" err="1">
                <a:solidFill>
                  <a:srgbClr val="0000FF"/>
                </a:solidFill>
                <a:highlight>
                  <a:srgbClr val="FFFFFF"/>
                </a:highlight>
                <a:latin typeface="Consolas" panose="020B0609020204030204" pitchFamily="49" charset="0"/>
              </a:rPr>
              <a:t>int</a:t>
            </a:r>
            <a:r>
              <a:rPr lang="en-US" altLang="zh-TW" dirty="0">
                <a:solidFill>
                  <a:srgbClr val="000000"/>
                </a:solidFill>
                <a:highlight>
                  <a:srgbClr val="FFFFFF"/>
                </a:highlight>
                <a:latin typeface="Consolas" panose="020B0609020204030204" pitchFamily="49" charset="0"/>
              </a:rPr>
              <a:t> </a:t>
            </a:r>
            <a:r>
              <a:rPr lang="en-US" altLang="zh-TW" dirty="0">
                <a:solidFill>
                  <a:srgbClr val="808080"/>
                </a:solidFill>
                <a:highlight>
                  <a:srgbClr val="FFFFFF"/>
                </a:highlight>
                <a:latin typeface="Consolas" panose="020B0609020204030204" pitchFamily="49" charset="0"/>
              </a:rPr>
              <a:t>n</a:t>
            </a:r>
            <a:r>
              <a:rPr lang="en-US" altLang="zh-TW" dirty="0">
                <a:solidFill>
                  <a:srgbClr val="000000"/>
                </a:solidFill>
                <a:highlight>
                  <a:srgbClr val="FFFFFF"/>
                </a:highlight>
                <a:latin typeface="Consolas" panose="020B0609020204030204" pitchFamily="49" charset="0"/>
              </a:rPr>
              <a:t>, </a:t>
            </a:r>
            <a:r>
              <a:rPr lang="en-US" altLang="zh-TW" dirty="0" err="1">
                <a:solidFill>
                  <a:srgbClr val="0000FF"/>
                </a:solidFill>
                <a:highlight>
                  <a:srgbClr val="FFFFFF"/>
                </a:highlight>
                <a:latin typeface="Consolas" panose="020B0609020204030204" pitchFamily="49" charset="0"/>
              </a:rPr>
              <a:t>int</a:t>
            </a:r>
            <a:r>
              <a:rPr lang="en-US" altLang="zh-TW" dirty="0">
                <a:solidFill>
                  <a:srgbClr val="000000"/>
                </a:solidFill>
                <a:highlight>
                  <a:srgbClr val="FFFFFF"/>
                </a:highlight>
                <a:latin typeface="Consolas" panose="020B0609020204030204" pitchFamily="49" charset="0"/>
              </a:rPr>
              <a:t> </a:t>
            </a:r>
            <a:r>
              <a:rPr lang="en-US" altLang="zh-TW" dirty="0">
                <a:solidFill>
                  <a:srgbClr val="808080"/>
                </a:solidFill>
                <a:highlight>
                  <a:srgbClr val="FFFFFF"/>
                </a:highlight>
                <a:latin typeface="Consolas" panose="020B0609020204030204" pitchFamily="49" charset="0"/>
              </a:rPr>
              <a:t>k</a:t>
            </a:r>
            <a:r>
              <a:rPr lang="en-US" altLang="zh-TW" dirty="0" smtClean="0">
                <a:solidFill>
                  <a:srgbClr val="000000"/>
                </a:solidFill>
                <a:highlight>
                  <a:srgbClr val="FFFFFF"/>
                </a:highlight>
                <a:latin typeface="Consolas" panose="020B0609020204030204" pitchFamily="49" charset="0"/>
              </a:rPr>
              <a:t>)</a:t>
            </a:r>
          </a:p>
          <a:p>
            <a:pPr lvl="1"/>
            <a:r>
              <a:rPr lang="en-US" altLang="zh-TW" dirty="0" smtClean="0">
                <a:solidFill>
                  <a:srgbClr val="000000"/>
                </a:solidFill>
                <a:highlight>
                  <a:srgbClr val="FFFFFF"/>
                </a:highlight>
                <a:ea typeface="Cambria Math" panose="02040503050406030204" pitchFamily="18" charset="0"/>
              </a:rPr>
              <a:t>Given an array, update the array so that all occurrence of k have been removed and the remaining elements have been shifted left to fill the emptied indices</a:t>
            </a:r>
          </a:p>
          <a:p>
            <a:pPr marL="514350" indent="-514350">
              <a:buFont typeface="+mj-lt"/>
              <a:buAutoNum type="arabicPeriod"/>
            </a:pPr>
            <a:r>
              <a:rPr lang="en-US" altLang="zh-TW" dirty="0">
                <a:solidFill>
                  <a:srgbClr val="0000FF"/>
                </a:solidFill>
                <a:highlight>
                  <a:srgbClr val="FFFFFF"/>
                </a:highlight>
                <a:latin typeface="Consolas" panose="020B0609020204030204" pitchFamily="49" charset="0"/>
              </a:rPr>
              <a:t>void</a:t>
            </a:r>
            <a:r>
              <a:rPr lang="en-US" altLang="zh-TW" dirty="0">
                <a:solidFill>
                  <a:srgbClr val="000000"/>
                </a:solidFill>
                <a:highlight>
                  <a:srgbClr val="FFFFFF"/>
                </a:highlight>
                <a:latin typeface="Consolas" panose="020B0609020204030204" pitchFamily="49" charset="0"/>
              </a:rPr>
              <a:t> </a:t>
            </a:r>
            <a:r>
              <a:rPr lang="en-US" altLang="zh-TW" dirty="0" err="1">
                <a:solidFill>
                  <a:srgbClr val="000000"/>
                </a:solidFill>
                <a:highlight>
                  <a:srgbClr val="FFFFFF"/>
                </a:highlight>
                <a:latin typeface="Consolas" panose="020B0609020204030204" pitchFamily="49" charset="0"/>
              </a:rPr>
              <a:t>deleteDuplicates</a:t>
            </a:r>
            <a:r>
              <a:rPr lang="en-US" altLang="zh-TW" dirty="0">
                <a:solidFill>
                  <a:srgbClr val="000000"/>
                </a:solidFill>
                <a:highlight>
                  <a:srgbClr val="FFFFFF"/>
                </a:highlight>
                <a:latin typeface="Consolas" panose="020B0609020204030204" pitchFamily="49" charset="0"/>
              </a:rPr>
              <a:t>(</a:t>
            </a:r>
            <a:r>
              <a:rPr lang="en-US" altLang="zh-TW" dirty="0" err="1">
                <a:solidFill>
                  <a:srgbClr val="0000FF"/>
                </a:solidFill>
                <a:highlight>
                  <a:srgbClr val="FFFFFF"/>
                </a:highlight>
                <a:latin typeface="Consolas" panose="020B0609020204030204" pitchFamily="49" charset="0"/>
              </a:rPr>
              <a:t>int</a:t>
            </a:r>
            <a:r>
              <a:rPr lang="en-US" altLang="zh-TW" dirty="0">
                <a:solidFill>
                  <a:srgbClr val="000000"/>
                </a:solidFill>
                <a:highlight>
                  <a:srgbClr val="FFFFFF"/>
                </a:highlight>
                <a:latin typeface="Consolas" panose="020B0609020204030204" pitchFamily="49" charset="0"/>
              </a:rPr>
              <a:t> </a:t>
            </a:r>
            <a:r>
              <a:rPr lang="en-US" altLang="zh-TW" dirty="0" err="1">
                <a:solidFill>
                  <a:srgbClr val="808080"/>
                </a:solidFill>
                <a:highlight>
                  <a:srgbClr val="FFFFFF"/>
                </a:highlight>
                <a:latin typeface="Consolas" panose="020B0609020204030204" pitchFamily="49" charset="0"/>
              </a:rPr>
              <a:t>arr</a:t>
            </a:r>
            <a:r>
              <a:rPr lang="en-US" altLang="zh-TW" dirty="0">
                <a:solidFill>
                  <a:srgbClr val="000000"/>
                </a:solidFill>
                <a:highlight>
                  <a:srgbClr val="FFFFFF"/>
                </a:highlight>
                <a:latin typeface="Consolas" panose="020B0609020204030204" pitchFamily="49" charset="0"/>
              </a:rPr>
              <a:t>[], </a:t>
            </a:r>
            <a:r>
              <a:rPr lang="en-US" altLang="zh-TW" dirty="0" err="1">
                <a:solidFill>
                  <a:srgbClr val="0000FF"/>
                </a:solidFill>
                <a:highlight>
                  <a:srgbClr val="FFFFFF"/>
                </a:highlight>
                <a:latin typeface="Consolas" panose="020B0609020204030204" pitchFamily="49" charset="0"/>
              </a:rPr>
              <a:t>int</a:t>
            </a:r>
            <a:r>
              <a:rPr lang="en-US" altLang="zh-TW" dirty="0">
                <a:solidFill>
                  <a:srgbClr val="000000"/>
                </a:solidFill>
                <a:highlight>
                  <a:srgbClr val="FFFFFF"/>
                </a:highlight>
                <a:latin typeface="Consolas" panose="020B0609020204030204" pitchFamily="49" charset="0"/>
              </a:rPr>
              <a:t> </a:t>
            </a:r>
            <a:r>
              <a:rPr lang="en-US" altLang="zh-TW" dirty="0">
                <a:solidFill>
                  <a:srgbClr val="808080"/>
                </a:solidFill>
                <a:highlight>
                  <a:srgbClr val="FFFFFF"/>
                </a:highlight>
                <a:latin typeface="Consolas" panose="020B0609020204030204" pitchFamily="49" charset="0"/>
              </a:rPr>
              <a:t>n</a:t>
            </a:r>
            <a:r>
              <a:rPr lang="en-US" altLang="zh-TW" dirty="0" smtClean="0">
                <a:solidFill>
                  <a:srgbClr val="000000"/>
                </a:solidFill>
                <a:highlight>
                  <a:srgbClr val="FFFFFF"/>
                </a:highlight>
                <a:latin typeface="Consolas" panose="020B0609020204030204" pitchFamily="49" charset="0"/>
              </a:rPr>
              <a:t>)</a:t>
            </a:r>
          </a:p>
          <a:p>
            <a:pPr lvl="1"/>
            <a:r>
              <a:rPr lang="en-US" altLang="zh-TW" dirty="0" smtClean="0">
                <a:solidFill>
                  <a:srgbClr val="000000"/>
                </a:solidFill>
                <a:highlight>
                  <a:srgbClr val="FFFFFF"/>
                </a:highlight>
                <a:ea typeface="Cambria Math" panose="02040503050406030204" pitchFamily="18" charset="0"/>
              </a:rPr>
              <a:t>Delete duplicates </a:t>
            </a:r>
            <a:r>
              <a:rPr lang="en-US" altLang="zh-TW" smtClean="0">
                <a:solidFill>
                  <a:srgbClr val="000000"/>
                </a:solidFill>
                <a:highlight>
                  <a:srgbClr val="FFFFFF"/>
                </a:highlight>
                <a:ea typeface="Cambria Math" panose="02040503050406030204" pitchFamily="18" charset="0"/>
              </a:rPr>
              <a:t>from a </a:t>
            </a:r>
            <a:r>
              <a:rPr lang="en-US" altLang="zh-TW" dirty="0" smtClean="0">
                <a:solidFill>
                  <a:srgbClr val="000000"/>
                </a:solidFill>
                <a:highlight>
                  <a:srgbClr val="FFFFFF"/>
                </a:highlight>
                <a:ea typeface="Cambria Math" panose="02040503050406030204" pitchFamily="18" charset="0"/>
              </a:rPr>
              <a:t>sorted array</a:t>
            </a:r>
          </a:p>
          <a:p>
            <a:pPr marL="514350" indent="-514350">
              <a:buFont typeface="+mj-lt"/>
              <a:buAutoNum type="arabicPeriod"/>
            </a:pPr>
            <a:r>
              <a:rPr lang="en-US" altLang="zh-TW" dirty="0" err="1">
                <a:solidFill>
                  <a:srgbClr val="000000"/>
                </a:solidFill>
                <a:highlight>
                  <a:srgbClr val="FFFFFF"/>
                </a:highlight>
                <a:latin typeface="Consolas" panose="020B0609020204030204" pitchFamily="49" charset="0"/>
              </a:rPr>
              <a:t>buyAndSell</a:t>
            </a:r>
            <a:r>
              <a:rPr lang="en-US" altLang="zh-TW" dirty="0">
                <a:solidFill>
                  <a:srgbClr val="000000"/>
                </a:solidFill>
                <a:highlight>
                  <a:srgbClr val="FFFFFF"/>
                </a:highlight>
                <a:latin typeface="Consolas" panose="020B0609020204030204" pitchFamily="49" charset="0"/>
              </a:rPr>
              <a:t>(</a:t>
            </a:r>
            <a:r>
              <a:rPr lang="en-US" altLang="zh-TW" dirty="0" err="1">
                <a:solidFill>
                  <a:srgbClr val="0000FF"/>
                </a:solidFill>
                <a:highlight>
                  <a:srgbClr val="FFFFFF"/>
                </a:highlight>
                <a:latin typeface="Consolas" panose="020B0609020204030204" pitchFamily="49" charset="0"/>
              </a:rPr>
              <a:t>int</a:t>
            </a:r>
            <a:r>
              <a:rPr lang="en-US" altLang="zh-TW" dirty="0">
                <a:solidFill>
                  <a:srgbClr val="000000"/>
                </a:solidFill>
                <a:highlight>
                  <a:srgbClr val="FFFFFF"/>
                </a:highlight>
                <a:latin typeface="Consolas" panose="020B0609020204030204" pitchFamily="49" charset="0"/>
              </a:rPr>
              <a:t> </a:t>
            </a:r>
            <a:r>
              <a:rPr lang="en-US" altLang="zh-TW" dirty="0" err="1">
                <a:solidFill>
                  <a:srgbClr val="808080"/>
                </a:solidFill>
                <a:highlight>
                  <a:srgbClr val="FFFFFF"/>
                </a:highlight>
                <a:latin typeface="Consolas" panose="020B0609020204030204" pitchFamily="49" charset="0"/>
              </a:rPr>
              <a:t>arr</a:t>
            </a:r>
            <a:r>
              <a:rPr lang="en-US" altLang="zh-TW" dirty="0">
                <a:solidFill>
                  <a:srgbClr val="000000"/>
                </a:solidFill>
                <a:highlight>
                  <a:srgbClr val="FFFFFF"/>
                </a:highlight>
                <a:latin typeface="Consolas" panose="020B0609020204030204" pitchFamily="49" charset="0"/>
              </a:rPr>
              <a:t>[], </a:t>
            </a:r>
            <a:r>
              <a:rPr lang="en-US" altLang="zh-TW" dirty="0" err="1">
                <a:solidFill>
                  <a:srgbClr val="0000FF"/>
                </a:solidFill>
                <a:highlight>
                  <a:srgbClr val="FFFFFF"/>
                </a:highlight>
                <a:latin typeface="Consolas" panose="020B0609020204030204" pitchFamily="49" charset="0"/>
              </a:rPr>
              <a:t>int</a:t>
            </a:r>
            <a:r>
              <a:rPr lang="en-US" altLang="zh-TW" dirty="0">
                <a:solidFill>
                  <a:srgbClr val="000000"/>
                </a:solidFill>
                <a:highlight>
                  <a:srgbClr val="FFFFFF"/>
                </a:highlight>
                <a:latin typeface="Consolas" panose="020B0609020204030204" pitchFamily="49" charset="0"/>
              </a:rPr>
              <a:t> </a:t>
            </a:r>
            <a:r>
              <a:rPr lang="en-US" altLang="zh-TW" dirty="0">
                <a:solidFill>
                  <a:srgbClr val="808080"/>
                </a:solidFill>
                <a:highlight>
                  <a:srgbClr val="FFFFFF"/>
                </a:highlight>
                <a:latin typeface="Consolas" panose="020B0609020204030204" pitchFamily="49" charset="0"/>
              </a:rPr>
              <a:t>n</a:t>
            </a:r>
            <a:r>
              <a:rPr lang="en-US" altLang="zh-TW" dirty="0" smtClean="0">
                <a:solidFill>
                  <a:srgbClr val="000000"/>
                </a:solidFill>
                <a:highlight>
                  <a:srgbClr val="FFFFFF"/>
                </a:highlight>
                <a:latin typeface="Consolas" panose="020B0609020204030204" pitchFamily="49" charset="0"/>
              </a:rPr>
              <a:t>)</a:t>
            </a:r>
          </a:p>
          <a:p>
            <a:pPr lvl="1"/>
            <a:r>
              <a:rPr lang="en-US" altLang="zh-TW" dirty="0" smtClean="0">
                <a:solidFill>
                  <a:srgbClr val="000000"/>
                </a:solidFill>
                <a:highlight>
                  <a:srgbClr val="FFFFFF"/>
                </a:highlight>
                <a:ea typeface="Cambria Math" panose="02040503050406030204" pitchFamily="18" charset="0"/>
              </a:rPr>
              <a:t>Buy and sell a stock</a:t>
            </a:r>
          </a:p>
          <a:p>
            <a:pPr lvl="1"/>
            <a:r>
              <a:rPr lang="en-US" altLang="zh-TW" dirty="0"/>
              <a:t>310, 315, 275, 295, 260, 270, 290, 230, 255, 250</a:t>
            </a:r>
            <a:endParaRPr lang="zh-TW" altLang="en-US" dirty="0"/>
          </a:p>
        </p:txBody>
      </p:sp>
    </p:spTree>
    <p:extLst>
      <p:ext uri="{BB962C8B-B14F-4D97-AF65-F5344CB8AC3E}">
        <p14:creationId xmlns:p14="http://schemas.microsoft.com/office/powerpoint/2010/main" val="17621622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Modify Function Input?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Pass-by-address</a:t>
                </a:r>
              </a:p>
              <a:p>
                <a:r>
                  <a:rPr lang="en-US" altLang="zh-TW" dirty="0" smtClean="0"/>
                  <a:t>Get the address of a variable</a:t>
                </a:r>
              </a:p>
              <a:p>
                <a:r>
                  <a:rPr lang="en-US" altLang="zh-TW" dirty="0" smtClean="0"/>
                  <a:t>Pointer, a variable type that saves address</a:t>
                </a:r>
              </a:p>
              <a:p>
                <a:r>
                  <a:rPr lang="en-US" altLang="zh-TW" dirty="0" smtClean="0"/>
                  <a:t>Example: swap two variables</a:t>
                </a:r>
              </a:p>
              <a:p>
                <a:r>
                  <a:rPr lang="en-US" altLang="zh-TW" dirty="0" smtClean="0"/>
                  <a:t>Pass an 1D array = pass a pointer to the 1</a:t>
                </a:r>
                <a:r>
                  <a:rPr lang="en-US" altLang="zh-TW" baseline="30000" dirty="0" smtClean="0"/>
                  <a:t>st</a:t>
                </a:r>
                <a:r>
                  <a:rPr lang="en-US" altLang="zh-TW" dirty="0" smtClean="0"/>
                  <a:t> element of the array</a:t>
                </a:r>
              </a:p>
              <a:p>
                <a:r>
                  <a:rPr lang="en-US" altLang="zh-TW" dirty="0"/>
                  <a:t>Pass an </a:t>
                </a:r>
                <a:r>
                  <a:rPr lang="en-US" altLang="zh-TW" dirty="0" err="1"/>
                  <a:t>n</a:t>
                </a:r>
                <a:r>
                  <a:rPr lang="en-US" altLang="zh-TW" dirty="0" err="1" smtClean="0"/>
                  <a:t>D</a:t>
                </a:r>
                <a:r>
                  <a:rPr lang="en-US" altLang="zh-TW" dirty="0" smtClean="0"/>
                  <a:t> </a:t>
                </a:r>
                <a:r>
                  <a:rPr lang="en-US" altLang="zh-TW" dirty="0"/>
                  <a:t>array </a:t>
                </a:r>
                <a:r>
                  <a:rPr lang="en-US" altLang="zh-TW" dirty="0" smtClean="0"/>
                  <a:t>(n&gt;1)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smtClean="0"/>
                  <a:t> pass </a:t>
                </a:r>
                <a:r>
                  <a:rPr lang="en-US" altLang="zh-TW" dirty="0"/>
                  <a:t>a pointer to the 1</a:t>
                </a:r>
                <a:r>
                  <a:rPr lang="en-US" altLang="zh-TW" baseline="30000" dirty="0"/>
                  <a:t>st</a:t>
                </a:r>
                <a:r>
                  <a:rPr lang="en-US" altLang="zh-TW" dirty="0"/>
                  <a:t> element of the array</a:t>
                </a:r>
              </a:p>
              <a:p>
                <a:endParaRPr lang="en-US" altLang="zh-TW" dirty="0" smtClean="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391" t="-23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80886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Function Call &amp; Return</a:t>
            </a:r>
            <a:endParaRPr lang="zh-TW" altLang="en-US" dirty="0"/>
          </a:p>
        </p:txBody>
      </p:sp>
      <p:sp>
        <p:nvSpPr>
          <p:cNvPr id="3" name="內容版面配置區 2"/>
          <p:cNvSpPr>
            <a:spLocks noGrp="1"/>
          </p:cNvSpPr>
          <p:nvPr>
            <p:ph idx="1"/>
          </p:nvPr>
        </p:nvSpPr>
        <p:spPr>
          <a:xfrm>
            <a:off x="364067" y="1825625"/>
            <a:ext cx="8779933" cy="4351338"/>
          </a:xfrm>
        </p:spPr>
        <p:txBody>
          <a:bodyPr>
            <a:normAutofit/>
          </a:bodyPr>
          <a:lstStyle/>
          <a:p>
            <a:r>
              <a:rPr lang="en-US" altLang="zh-TW" dirty="0" smtClean="0"/>
              <a:t>What happens in the memory when you call a function?</a:t>
            </a:r>
          </a:p>
          <a:p>
            <a:r>
              <a:rPr lang="en-US" altLang="zh-TW" dirty="0"/>
              <a:t>What happens in the memory when </a:t>
            </a:r>
            <a:r>
              <a:rPr lang="en-US" altLang="zh-TW" dirty="0" smtClean="0"/>
              <a:t>a function returns?</a:t>
            </a:r>
          </a:p>
          <a:p>
            <a:r>
              <a:rPr lang="en-US" altLang="zh-TW" dirty="0" smtClean="0">
                <a:ea typeface="Cambria Math" panose="02040503050406030204" pitchFamily="18" charset="0"/>
                <a:cs typeface="Consolas" panose="020B0609020204030204" pitchFamily="49" charset="0"/>
              </a:rPr>
              <a:t>Do not return a pointer to a local variable (array)</a:t>
            </a:r>
          </a:p>
          <a:p>
            <a:endParaRPr lang="en-US" altLang="zh-TW" dirty="0" smtClean="0">
              <a:ea typeface="Cambria Math" panose="02040503050406030204" pitchFamily="18" charset="0"/>
              <a:cs typeface="Consolas" panose="020B0609020204030204" pitchFamily="49" charset="0"/>
            </a:endParaRPr>
          </a:p>
          <a:p>
            <a:pPr lvl="1"/>
            <a:endParaRPr lang="en-US" altLang="zh-TW" dirty="0" smtClean="0">
              <a:ea typeface="Cambria Math" panose="02040503050406030204" pitchFamily="18" charset="0"/>
              <a:cs typeface="Consolas" panose="020B0609020204030204" pitchFamily="49" charset="0"/>
            </a:endParaRPr>
          </a:p>
        </p:txBody>
      </p:sp>
    </p:spTree>
    <p:extLst>
      <p:ext uri="{BB962C8B-B14F-4D97-AF65-F5344CB8AC3E}">
        <p14:creationId xmlns:p14="http://schemas.microsoft.com/office/powerpoint/2010/main" val="382891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Dynamic Arrays</a:t>
            </a:r>
            <a:endParaRPr lang="zh-TW" altLang="en-US" dirty="0"/>
          </a:p>
        </p:txBody>
      </p:sp>
      <p:sp>
        <p:nvSpPr>
          <p:cNvPr id="3" name="內容版面配置區 2"/>
          <p:cNvSpPr>
            <a:spLocks noGrp="1"/>
          </p:cNvSpPr>
          <p:nvPr>
            <p:ph idx="1"/>
          </p:nvPr>
        </p:nvSpPr>
        <p:spPr/>
        <p:txBody>
          <a:bodyPr/>
          <a:lstStyle/>
          <a:p>
            <a:r>
              <a:rPr lang="en-US" altLang="zh-TW" dirty="0" smtClean="0"/>
              <a:t>What if array size is unknown when writing code?</a:t>
            </a:r>
          </a:p>
          <a:p>
            <a:r>
              <a:rPr lang="en-US" altLang="zh-TW" dirty="0" smtClean="0"/>
              <a:t>Allocate memory when executing the program</a:t>
            </a:r>
          </a:p>
          <a:p>
            <a:r>
              <a:rPr lang="en-US" altLang="zh-TW" dirty="0" err="1" smtClean="0"/>
              <a:t>malloc</a:t>
            </a:r>
            <a:r>
              <a:rPr lang="en-US" altLang="zh-TW" dirty="0" smtClean="0"/>
              <a:t>, free </a:t>
            </a:r>
          </a:p>
          <a:p>
            <a:r>
              <a:rPr lang="en-US" altLang="zh-TW" dirty="0" smtClean="0"/>
              <a:t>Dynamic multi-dimensional array</a:t>
            </a:r>
          </a:p>
          <a:p>
            <a:pPr lvl="1"/>
            <a:r>
              <a:rPr lang="en-US" altLang="zh-TW" dirty="0" smtClean="0"/>
              <a:t>Interpret as an array of arrays</a:t>
            </a:r>
            <a:endParaRPr lang="zh-TW" altLang="en-US" dirty="0"/>
          </a:p>
        </p:txBody>
      </p:sp>
    </p:spTree>
    <p:extLst>
      <p:ext uri="{BB962C8B-B14F-4D97-AF65-F5344CB8AC3E}">
        <p14:creationId xmlns:p14="http://schemas.microsoft.com/office/powerpoint/2010/main" val="387207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Linked List</a:t>
            </a:r>
            <a:endParaRPr lang="zh-TW" altLang="en-US" dirty="0"/>
          </a:p>
        </p:txBody>
      </p:sp>
      <p:sp>
        <p:nvSpPr>
          <p:cNvPr id="3" name="內容版面配置區 2"/>
          <p:cNvSpPr>
            <a:spLocks noGrp="1"/>
          </p:cNvSpPr>
          <p:nvPr>
            <p:ph idx="1"/>
          </p:nvPr>
        </p:nvSpPr>
        <p:spPr/>
        <p:txBody>
          <a:bodyPr/>
          <a:lstStyle/>
          <a:p>
            <a:r>
              <a:rPr lang="en-US" altLang="zh-TW" dirty="0" smtClean="0"/>
              <a:t>Some drawbacks of array</a:t>
            </a:r>
          </a:p>
          <a:p>
            <a:pPr lvl="1"/>
            <a:r>
              <a:rPr lang="en-US" altLang="zh-TW" dirty="0" smtClean="0"/>
              <a:t>Insertion of an element to a given position is slow</a:t>
            </a:r>
          </a:p>
          <a:p>
            <a:pPr lvl="1"/>
            <a:r>
              <a:rPr lang="en-US" altLang="zh-TW" dirty="0" smtClean="0"/>
              <a:t>Enlarging arrays are not efficient</a:t>
            </a:r>
          </a:p>
          <a:p>
            <a:r>
              <a:rPr lang="en-US" altLang="zh-TW" dirty="0" smtClean="0"/>
              <a:t>Linked list comes to help</a:t>
            </a:r>
          </a:p>
          <a:p>
            <a:r>
              <a:rPr lang="en-US" altLang="zh-TW" dirty="0" smtClean="0"/>
              <a:t>Pointer to </a:t>
            </a:r>
            <a:r>
              <a:rPr lang="en-US" altLang="zh-TW" dirty="0" err="1" smtClean="0"/>
              <a:t>struct</a:t>
            </a:r>
            <a:endParaRPr lang="en-US" altLang="zh-TW" dirty="0" smtClean="0"/>
          </a:p>
        </p:txBody>
      </p:sp>
    </p:spTree>
    <p:extLst>
      <p:ext uri="{BB962C8B-B14F-4D97-AF65-F5344CB8AC3E}">
        <p14:creationId xmlns:p14="http://schemas.microsoft.com/office/powerpoint/2010/main" val="424586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122363"/>
            <a:ext cx="9144000" cy="3588182"/>
          </a:xfrm>
        </p:spPr>
        <p:txBody>
          <a:bodyPr>
            <a:normAutofit/>
          </a:bodyPr>
          <a:lstStyle/>
          <a:p>
            <a:r>
              <a:rPr lang="en-US" altLang="zh-TW" dirty="0" smtClean="0"/>
              <a:t>Basic </a:t>
            </a:r>
            <a:br>
              <a:rPr lang="en-US" altLang="zh-TW" dirty="0" smtClean="0"/>
            </a:br>
            <a:r>
              <a:rPr lang="en-US" altLang="zh-TW" dirty="0" smtClean="0"/>
              <a:t>Computer Organization</a:t>
            </a:r>
            <a:endParaRPr lang="zh-TW" altLang="en-US" sz="4000"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614341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Computer?</a:t>
            </a:r>
            <a:br>
              <a:rPr lang="en-US" dirty="0" smtClean="0"/>
            </a:br>
            <a:r>
              <a:rPr lang="en-US" dirty="0" smtClean="0"/>
              <a:t>-</a:t>
            </a:r>
            <a:r>
              <a:rPr lang="en-US" sz="3600" dirty="0" smtClean="0"/>
              <a:t>From the Perspective of Users</a:t>
            </a:r>
            <a:endParaRPr lang="en-US" sz="3600" dirty="0"/>
          </a:p>
        </p:txBody>
      </p:sp>
      <p:sp>
        <p:nvSpPr>
          <p:cNvPr id="3" name="Content Placeholder 2"/>
          <p:cNvSpPr>
            <a:spLocks noGrp="1"/>
          </p:cNvSpPr>
          <p:nvPr>
            <p:ph idx="1"/>
          </p:nvPr>
        </p:nvSpPr>
        <p:spPr>
          <a:xfrm>
            <a:off x="628650" y="1825625"/>
            <a:ext cx="8308316" cy="4351338"/>
          </a:xfrm>
        </p:spPr>
        <p:txBody>
          <a:bodyPr/>
          <a:lstStyle/>
          <a:p>
            <a:r>
              <a:rPr lang="en-US" dirty="0" smtClean="0"/>
              <a:t>We can use a computer to:</a:t>
            </a:r>
          </a:p>
          <a:p>
            <a:pPr marL="914400" lvl="1" indent="-457200">
              <a:buFont typeface="+mj-lt"/>
              <a:buAutoNum type="arabicPeriod"/>
            </a:pPr>
            <a:r>
              <a:rPr lang="en-US" dirty="0" smtClean="0"/>
              <a:t>Listen to music</a:t>
            </a:r>
          </a:p>
          <a:p>
            <a:pPr marL="914400" lvl="1" indent="-457200">
              <a:buFont typeface="+mj-lt"/>
              <a:buAutoNum type="arabicPeriod"/>
            </a:pPr>
            <a:r>
              <a:rPr lang="en-US" dirty="0" smtClean="0"/>
              <a:t>Watch movies</a:t>
            </a:r>
          </a:p>
          <a:p>
            <a:pPr marL="914400" lvl="1" indent="-457200">
              <a:buFont typeface="+mj-lt"/>
              <a:buAutoNum type="arabicPeriod"/>
            </a:pPr>
            <a:r>
              <a:rPr lang="en-US" dirty="0" smtClean="0"/>
              <a:t>Play games</a:t>
            </a:r>
          </a:p>
          <a:p>
            <a:pPr marL="914400" lvl="1" indent="-457200">
              <a:buFont typeface="+mj-lt"/>
              <a:buAutoNum type="arabicPeriod"/>
            </a:pPr>
            <a:r>
              <a:rPr lang="en-US" dirty="0" smtClean="0"/>
              <a:t>Store and print pictures</a:t>
            </a:r>
          </a:p>
          <a:p>
            <a:pPr marL="914400" lvl="1" indent="-457200">
              <a:buFont typeface="+mj-lt"/>
              <a:buAutoNum type="arabicPeriod"/>
            </a:pPr>
            <a:r>
              <a:rPr lang="en-US" dirty="0" smtClean="0"/>
              <a:t>Send messages</a:t>
            </a:r>
          </a:p>
          <a:p>
            <a:r>
              <a:rPr lang="en-US" dirty="0" smtClean="0"/>
              <a:t>Inside a computer, all these activities are achieved by </a:t>
            </a:r>
            <a:r>
              <a:rPr lang="en-US" b="1" dirty="0" smtClean="0">
                <a:solidFill>
                  <a:srgbClr val="FF0000"/>
                </a:solidFill>
              </a:rPr>
              <a:t>generating </a:t>
            </a:r>
            <a:r>
              <a:rPr lang="en-US" b="1" dirty="0">
                <a:solidFill>
                  <a:srgbClr val="FF0000"/>
                </a:solidFill>
              </a:rPr>
              <a:t>appropriate bits</a:t>
            </a:r>
            <a:r>
              <a:rPr lang="en-US" dirty="0"/>
              <a:t> </a:t>
            </a:r>
            <a:r>
              <a:rPr lang="en-US" dirty="0" smtClean="0"/>
              <a:t>from the processor and then sending these bits to </a:t>
            </a:r>
            <a:r>
              <a:rPr lang="en-US" dirty="0"/>
              <a:t>appropriate </a:t>
            </a:r>
            <a:r>
              <a:rPr lang="en-US" dirty="0" smtClean="0"/>
              <a:t>peripherals</a:t>
            </a:r>
          </a:p>
          <a:p>
            <a:pPr marL="914400" lvl="1" indent="-457200">
              <a:buFont typeface="+mj-lt"/>
              <a:buAutoNum type="arabicPeriod"/>
            </a:pPr>
            <a:endParaRPr lang="en-US" dirty="0" smtClean="0"/>
          </a:p>
        </p:txBody>
      </p:sp>
    </p:spTree>
    <p:extLst>
      <p:ext uri="{BB962C8B-B14F-4D97-AF65-F5344CB8AC3E}">
        <p14:creationId xmlns:p14="http://schemas.microsoft.com/office/powerpoint/2010/main" val="12301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Similarities </a:t>
            </a:r>
            <a:r>
              <a:rPr lang="en-US" dirty="0"/>
              <a:t>and </a:t>
            </a:r>
            <a:r>
              <a:rPr lang="en-US" dirty="0" smtClean="0"/>
              <a:t>Differences Between Computers &amp; Calculators</a:t>
            </a:r>
            <a:endParaRPr lang="en-US" dirty="0"/>
          </a:p>
        </p:txBody>
      </p:sp>
      <p:sp>
        <p:nvSpPr>
          <p:cNvPr id="3" name="Content Placeholder 2"/>
          <p:cNvSpPr>
            <a:spLocks noGrp="1"/>
          </p:cNvSpPr>
          <p:nvPr>
            <p:ph idx="1"/>
          </p:nvPr>
        </p:nvSpPr>
        <p:spPr>
          <a:xfrm>
            <a:off x="628650" y="1825625"/>
            <a:ext cx="8515350" cy="4351338"/>
          </a:xfrm>
        </p:spPr>
        <p:txBody>
          <a:bodyPr>
            <a:normAutofit/>
          </a:bodyPr>
          <a:lstStyle/>
          <a:p>
            <a:r>
              <a:rPr lang="en-US" dirty="0" smtClean="0"/>
              <a:t>Similarities:</a:t>
            </a:r>
          </a:p>
          <a:p>
            <a:pPr marL="914400" lvl="1" indent="-457200">
              <a:buFont typeface="+mj-lt"/>
              <a:buAutoNum type="arabicPeriod"/>
            </a:pPr>
            <a:r>
              <a:rPr lang="en-US" dirty="0" smtClean="0"/>
              <a:t>Have a keyboard and a monitor</a:t>
            </a:r>
          </a:p>
          <a:p>
            <a:pPr marL="914400" lvl="1" indent="-457200">
              <a:buFont typeface="+mj-lt"/>
              <a:buAutoNum type="arabicPeriod"/>
            </a:pPr>
            <a:r>
              <a:rPr lang="en-US" dirty="0"/>
              <a:t>Perform arithmetic operations </a:t>
            </a:r>
            <a:r>
              <a:rPr lang="en-US" dirty="0" smtClean="0"/>
              <a:t/>
            </a:r>
            <a:br>
              <a:rPr lang="en-US" dirty="0" smtClean="0"/>
            </a:br>
            <a:r>
              <a:rPr lang="en-US" dirty="0" smtClean="0"/>
              <a:t>based </a:t>
            </a:r>
            <a:r>
              <a:rPr lang="en-US" dirty="0"/>
              <a:t>on user </a:t>
            </a:r>
            <a:r>
              <a:rPr lang="en-US" dirty="0" smtClean="0"/>
              <a:t>inputs and previous results</a:t>
            </a:r>
            <a:endParaRPr lang="en-US" dirty="0"/>
          </a:p>
          <a:p>
            <a:pPr marL="914400" lvl="1" indent="-457200">
              <a:buFont typeface="+mj-lt"/>
              <a:buAutoNum type="arabicPeriod"/>
            </a:pPr>
            <a:r>
              <a:rPr lang="en-US" dirty="0" smtClean="0"/>
              <a:t>Have memory to store intermediate results</a:t>
            </a:r>
          </a:p>
          <a:p>
            <a:r>
              <a:rPr lang="en-US" dirty="0" smtClean="0"/>
              <a:t>Differences:</a:t>
            </a:r>
          </a:p>
          <a:p>
            <a:pPr marL="914400" lvl="1" indent="-457200">
              <a:buFont typeface="+mj-lt"/>
              <a:buAutoNum type="arabicPeriod"/>
            </a:pPr>
            <a:r>
              <a:rPr lang="en-US" dirty="0" smtClean="0"/>
              <a:t>We can </a:t>
            </a:r>
            <a:r>
              <a:rPr lang="en-US" dirty="0"/>
              <a:t>connect </a:t>
            </a:r>
            <a:r>
              <a:rPr lang="en-US" dirty="0" smtClean="0"/>
              <a:t>peripherals to computers</a:t>
            </a:r>
          </a:p>
          <a:p>
            <a:pPr marL="914400" lvl="1" indent="-457200">
              <a:buFont typeface="+mj-lt"/>
              <a:buAutoNum type="arabicPeriod"/>
            </a:pPr>
            <a:r>
              <a:rPr lang="en-US" dirty="0" smtClean="0"/>
              <a:t>Computers have larger memory and faster processors</a:t>
            </a:r>
            <a:br>
              <a:rPr lang="en-US" dirty="0" smtClean="0"/>
            </a:br>
            <a:r>
              <a:rPr lang="en-US" dirty="0" smtClean="0"/>
              <a:t>(A calculator only needs to store 2 numbers in memory)</a:t>
            </a:r>
          </a:p>
          <a:p>
            <a:pPr marL="914400" lvl="1" indent="-457200">
              <a:buFont typeface="+mj-lt"/>
              <a:buAutoNum type="arabicPeriod"/>
            </a:pPr>
            <a:r>
              <a:rPr lang="en-US" dirty="0" smtClean="0"/>
              <a:t>Computers can perform </a:t>
            </a:r>
            <a:r>
              <a:rPr lang="en-US" dirty="0"/>
              <a:t>arithmetic operations </a:t>
            </a:r>
            <a:r>
              <a:rPr lang="en-US" dirty="0" smtClean="0">
                <a:solidFill>
                  <a:srgbClr val="FF0000"/>
                </a:solidFill>
              </a:rPr>
              <a:t>specified in memory</a:t>
            </a:r>
            <a:endParaRPr lang="en-US" dirty="0">
              <a:solidFill>
                <a:srgbClr val="FF0000"/>
              </a:solidFill>
            </a:endParaRPr>
          </a:p>
        </p:txBody>
      </p:sp>
      <p:pic>
        <p:nvPicPr>
          <p:cNvPr id="1026" name="Picture 2" descr="DS-1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0828" y="1483742"/>
            <a:ext cx="1000018" cy="8333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tore.storeimages.cdn-apple.com/8750/as-images.apple.com/is/image/AppleInc/aos/published/images/m/ac/macbook/select/macbook-select-space-gray-201706?wid=452&amp;hei=420&amp;fmt=jpeg&amp;qlt=95&amp;op_sharpen=0&amp;resMode=bicub&amp;op_usm=0.5,0.5,0,0&amp;iccEmbed=0&amp;layer=comp&amp;.v=15057754317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3398" y="1446406"/>
            <a:ext cx="977203" cy="9080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 y="6642556"/>
            <a:ext cx="4572000" cy="215444"/>
          </a:xfrm>
          <a:prstGeom prst="rect">
            <a:avLst/>
          </a:prstGeom>
        </p:spPr>
        <p:txBody>
          <a:bodyPr>
            <a:spAutoFit/>
          </a:bodyPr>
          <a:lstStyle/>
          <a:p>
            <a:r>
              <a:rPr lang="en-US" sz="800" dirty="0"/>
              <a:t>https://www.apple.com/tw/shop/buy-mac/macbook</a:t>
            </a:r>
          </a:p>
        </p:txBody>
      </p:sp>
      <p:sp>
        <p:nvSpPr>
          <p:cNvPr id="6" name="Rectangle 5"/>
          <p:cNvSpPr/>
          <p:nvPr/>
        </p:nvSpPr>
        <p:spPr>
          <a:xfrm>
            <a:off x="6607834" y="6642556"/>
            <a:ext cx="2536166" cy="215444"/>
          </a:xfrm>
          <a:prstGeom prst="rect">
            <a:avLst/>
          </a:prstGeom>
        </p:spPr>
        <p:txBody>
          <a:bodyPr wrap="square">
            <a:spAutoFit/>
          </a:bodyPr>
          <a:lstStyle/>
          <a:p>
            <a:r>
              <a:rPr lang="en-US" sz="800" dirty="0"/>
              <a:t>https://www.casio.com.tw/calc/product/professional</a:t>
            </a:r>
          </a:p>
        </p:txBody>
      </p:sp>
    </p:spTree>
    <p:extLst>
      <p:ext uri="{BB962C8B-B14F-4D97-AF65-F5344CB8AC3E}">
        <p14:creationId xmlns:p14="http://schemas.microsoft.com/office/powerpoint/2010/main" val="329290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簡報2" id="{E359AC3B-CF0F-4A03-BDD7-34ABD0CC1B46}" vid="{114C07A7-0E1F-4D08-8622-4B2E904E28A7}"/>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18230</TotalTime>
  <Words>2931</Words>
  <Application>Microsoft Macintosh PowerPoint</Application>
  <PresentationFormat>On-screen Show (4:3)</PresentationFormat>
  <Paragraphs>463</Paragraphs>
  <Slides>66</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Calibri</vt:lpstr>
      <vt:lpstr>Cambria Math</vt:lpstr>
      <vt:lpstr>Consolas</vt:lpstr>
      <vt:lpstr>Plantagenet Cherokee</vt:lpstr>
      <vt:lpstr>新細明體</vt:lpstr>
      <vt:lpstr>標楷體</vt:lpstr>
      <vt:lpstr>Arial</vt:lpstr>
      <vt:lpstr>Office 佈景主題</vt:lpstr>
      <vt:lpstr>Data Structure  Course Introduction &amp; Policy</vt:lpstr>
      <vt:lpstr>Data Structure</vt:lpstr>
      <vt:lpstr>Objectives</vt:lpstr>
      <vt:lpstr>Programming</vt:lpstr>
      <vt:lpstr>Grading</vt:lpstr>
      <vt:lpstr>Textbook</vt:lpstr>
      <vt:lpstr>Basic  Computer Organization</vt:lpstr>
      <vt:lpstr>What Is A Computer? -From the Perspective of Users</vt:lpstr>
      <vt:lpstr>Similarities and Differences Between Computers &amp; Calculators</vt:lpstr>
      <vt:lpstr>How to Execute Stored Operations? -From the Perspective of a Processor</vt:lpstr>
      <vt:lpstr>How to Execute Stored Operations? -From the Perspective of a Processor</vt:lpstr>
      <vt:lpstr>A Close Look at Instructions</vt:lpstr>
      <vt:lpstr>A Close Look at Instructions</vt:lpstr>
      <vt:lpstr>Variable</vt:lpstr>
      <vt:lpstr>Variable</vt:lpstr>
      <vt:lpstr>Control Flow Instruction</vt:lpstr>
      <vt:lpstr>Control Flow Instruction</vt:lpstr>
      <vt:lpstr>Interpretation of Memory Content</vt:lpstr>
      <vt:lpstr>Computer Program</vt:lpstr>
      <vt:lpstr>Basic C Programming</vt:lpstr>
      <vt:lpstr>Basic C Programming</vt:lpstr>
      <vt:lpstr>Basic C Programming</vt:lpstr>
      <vt:lpstr>Basic C Programming</vt:lpstr>
      <vt:lpstr>Basic C Programming</vt:lpstr>
      <vt:lpstr>Basic C Programming</vt:lpstr>
      <vt:lpstr>Basic C Programming</vt:lpstr>
      <vt:lpstr>Basic C Programming</vt:lpstr>
      <vt:lpstr>Basic C Programming</vt:lpstr>
      <vt:lpstr>Basic C Programming</vt:lpstr>
      <vt:lpstr>Basic C Programming</vt:lpstr>
      <vt:lpstr>Tips to Write Code</vt:lpstr>
      <vt:lpstr>What is Constant?</vt:lpstr>
      <vt:lpstr>Running Time Analysis</vt:lpstr>
      <vt:lpstr>Running Time Analysis</vt:lpstr>
      <vt:lpstr>Running Time Analysis</vt:lpstr>
      <vt:lpstr>Running Time Analysis</vt:lpstr>
      <vt:lpstr>Running Time Analysis</vt:lpstr>
      <vt:lpstr>Running Time Analysis</vt:lpstr>
      <vt:lpstr>Merge Sort With Slow Merge  (but no additional space is needed)</vt:lpstr>
      <vt:lpstr>Merge Sort With Slow Merge  (but no additional space is needed)</vt:lpstr>
      <vt:lpstr>Merge Sort With Slow Merge  (but no additional space is needed)</vt:lpstr>
      <vt:lpstr>Merge Sort With Slow Merge  (but no additional space is needed)</vt:lpstr>
      <vt:lpstr>Merge Sort With Slow Merge  (but no additional space is needed)</vt:lpstr>
      <vt:lpstr>Quick Sort</vt:lpstr>
      <vt:lpstr>Quick Sort</vt:lpstr>
      <vt:lpstr>Quick Sort</vt:lpstr>
      <vt:lpstr>Expectation</vt:lpstr>
      <vt:lpstr>Quick Sort</vt:lpstr>
      <vt:lpstr>Quick Sort</vt:lpstr>
      <vt:lpstr>Quick Sort</vt:lpstr>
      <vt:lpstr>How to Analyze Speed (Time)  and Space </vt:lpstr>
      <vt:lpstr>How to Analyze Speed (Time)  and Space </vt:lpstr>
      <vt:lpstr>Asymptotic Analysis</vt:lpstr>
      <vt:lpstr>Asymptotic Analysis</vt:lpstr>
      <vt:lpstr>Asymptotic Analysis</vt:lpstr>
      <vt:lpstr>Asymptotic Analysis</vt:lpstr>
      <vt:lpstr>Asymptotic Analysis</vt:lpstr>
      <vt:lpstr>Asymptotic Analysis</vt:lpstr>
      <vt:lpstr>Asymptotic Analysis</vt:lpstr>
      <vt:lpstr>Asymptotic Analysis</vt:lpstr>
      <vt:lpstr>Asymptotic Analysis</vt:lpstr>
      <vt:lpstr>Algorithm Design</vt:lpstr>
      <vt:lpstr>How to Modify Function Input?</vt:lpstr>
      <vt:lpstr>Function Call &amp; Return</vt:lpstr>
      <vt:lpstr>Dynamic Arrays</vt:lpstr>
      <vt:lpstr>Linked List</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Mobile Communication</dc:title>
  <dc:creator>Bukize</dc:creator>
  <cp:lastModifiedBy>Microsoft Office User</cp:lastModifiedBy>
  <cp:revision>322</cp:revision>
  <cp:lastPrinted>2018-04-10T04:24:37Z</cp:lastPrinted>
  <dcterms:created xsi:type="dcterms:W3CDTF">2016-08-04T01:45:01Z</dcterms:created>
  <dcterms:modified xsi:type="dcterms:W3CDTF">2018-04-15T19:05:22Z</dcterms:modified>
</cp:coreProperties>
</file>