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2" r:id="rId5"/>
    <p:sldId id="263" r:id="rId6"/>
    <p:sldId id="265" r:id="rId7"/>
    <p:sldId id="267" r:id="rId8"/>
    <p:sldId id="271" r:id="rId9"/>
    <p:sldId id="268" r:id="rId10"/>
    <p:sldId id="272" r:id="rId11"/>
    <p:sldId id="273" r:id="rId12"/>
    <p:sldId id="269" r:id="rId13"/>
    <p:sldId id="274" r:id="rId14"/>
    <p:sldId id="276" r:id="rId15"/>
    <p:sldId id="275" r:id="rId16"/>
    <p:sldId id="270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77F"/>
    <a:srgbClr val="FF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753F9-6B50-BF14-45C7-AF99C717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525203-966A-2656-45AC-B106D4BB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EBC78-7907-9656-5AF3-23D5BF15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93BA4-6C3B-189A-1877-FDE78AF6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043608-1471-DEE0-BFD3-6C76C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191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52BE2-6597-6167-439D-F34394E4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A71E6B-D979-FB34-FD0D-D61D58E3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599E35-8837-3389-AEC5-EE025912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85D62-BC5F-769D-E844-22184D84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675342-8AE2-A0CB-8566-7C26A065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6674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537A2F-EB48-B333-BBFE-951AFAC1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3092A8-73DD-D6F5-1409-1D02D9D2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FEC7B-839B-1B1E-EB14-078BECF1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47588-BE8F-1826-2D70-1BB82DB1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FCE67-7541-CF6B-95D7-0A228E09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3854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058C0-F150-6E27-919C-D9F0A6A8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3A453-A1B5-CD7C-CCA1-CF9130B2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8BC73-12BC-216C-B4F7-3FE7560C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717F-FE4C-B3FE-EFE5-B258E72A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4BA5B-4980-F7CF-6D9D-91F93BC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2277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EE4B7-E737-B1CB-95D2-54313D1F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B5B1DF-90FA-D916-D2D2-F91CE810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EE9C7-A1FC-BA2A-21E3-462EE913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2AA933-DBF1-EC10-5788-AF0AB0FC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43E40-914E-8679-4E16-BCA0C29D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01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9082-F5E2-1D65-C56F-746A3410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4D01B-26AF-FAD1-8367-4EE7D6043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62AF81-8CBB-905F-B9F9-509624BB1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B73255-B4FB-7B25-6F01-1BDE9E8C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D63C6F-3882-2109-F979-4B07FB51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33F1E9-9F75-836A-8B38-0E31EA8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613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77EE5-0365-B61D-BEDE-AE5EE1BF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255B9D-54C6-0E8B-9B37-DC1FFD42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6F5AB-BD64-E833-0064-C396B50A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F6D7D-D945-0154-A948-63B22844F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3A6092-90A6-3F32-60E6-00B296C9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BFCD9F-0E37-233B-F37C-0FC3B39C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67CA50-602B-A6B4-2F3F-CA51CEB6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FA0A14-6305-DF16-710E-0325820A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423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D30C8-135A-642A-7F8E-DCA9EADC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C6355A-3853-E384-8789-79E59B7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D5C23C-B610-F5BA-832C-009908C8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706A69-4038-A4D2-8CA5-7D91C18E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1764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6C1359-1AF6-0CBF-FD93-710F8C6A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D2C6BF-D48E-3B8E-D9BD-74D723C1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3DDF73-12EE-A865-0F21-E764633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202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6E05E-33E7-82BF-B154-54C6A9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5AF00-2EBB-31B8-25DD-C7ED10D0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6954E2-891B-63DA-0810-BC5CD747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DA9F3-AB67-8473-4360-54B17089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60EDD-067D-D1F8-0773-CB1AA40E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B13D1E-B9B4-6A37-BC85-D0F6DBAB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26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9EC6B-03D2-BEBC-5145-7E0C8374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5C3A4E-0F4D-F4B1-C835-D0588DAFF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C68609-CE22-34D4-A650-C8348F9A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91FE9-AE2E-DF8C-EAE6-1E789EF8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71334-7B38-6455-D239-1E3E180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A984E2-7D3B-D364-6D93-EC9374EA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571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77890-1410-623F-3B9F-F58F16DF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B2D4E-38CD-5D26-005C-9EFC2FF8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67829E-98A0-CF61-2FDB-21EF25A4D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530B-9638-47A4-9319-E47D356A7413}" type="datetimeFigureOut">
              <a:rPr lang="ru-KZ" smtClean="0"/>
              <a:t>16.05.2024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60713-12B6-B35D-1C87-1FB736907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82852-AF50-1F0C-D994-56247C11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C436-F9E5-477F-9138-957094BFDCE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18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938B8-ECBF-1985-BF11-0162CD244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вычислительных процессов</a:t>
            </a:r>
            <a:br>
              <a:rPr lang="ru-RU" dirty="0"/>
            </a:br>
            <a:r>
              <a:rPr lang="ru-RU" dirty="0"/>
              <a:t> на </a:t>
            </a:r>
            <a:r>
              <a:rPr lang="en-US" dirty="0"/>
              <a:t>GPU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01550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OpenACC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082D-B47F-78AF-4740-0E986D24BEEB}"/>
              </a:ext>
            </a:extLst>
          </p:cNvPr>
          <p:cNvSpPr txBox="1"/>
          <p:nvPr/>
        </p:nvSpPr>
        <p:spPr>
          <a:xfrm>
            <a:off x="920010" y="1690688"/>
            <a:ext cx="10798896" cy="355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программирования:</a:t>
            </a:r>
            <a:endParaRPr lang="ru-KZ" b="1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OpenACC использует модель программирования "</a:t>
            </a:r>
            <a:r>
              <a:rPr lang="ru-R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parallelism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где операции выполняются над массивами данных параллельно.</a:t>
            </a:r>
            <a:endParaRPr lang="ru-KZ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позволяет указывать, какие участки кода следует выполнить параллельно на GPU, а какие оставить для центрального процессора.</a:t>
            </a:r>
            <a:endParaRPr lang="ru-KZ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памятью:</a:t>
            </a:r>
            <a:endParaRPr lang="ru-KZ" b="1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OpenACC автоматически управляет памятью. Это позволяет избежать ручного копирования данных между центральным процессором и GPU.</a:t>
            </a:r>
            <a:endParaRPr lang="ru-KZ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Директивы OpenACC автоматически обрабатывают передачу данных между памятью центрального процессора и памятью GPU.</a:t>
            </a:r>
            <a:endParaRPr lang="ru-KZ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464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900"/>
            <a:ext cx="10515600" cy="862013"/>
          </a:xfrm>
        </p:spPr>
        <p:txBody>
          <a:bodyPr/>
          <a:lstStyle/>
          <a:p>
            <a:r>
              <a:rPr lang="en-US" dirty="0"/>
              <a:t>OpenACC</a:t>
            </a:r>
            <a:r>
              <a:rPr lang="ru-RU" dirty="0"/>
              <a:t> (пример использования)</a:t>
            </a:r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BEE86-28D6-BE61-194F-613109C89CEC}"/>
              </a:ext>
            </a:extLst>
          </p:cNvPr>
          <p:cNvSpPr txBox="1"/>
          <p:nvPr/>
        </p:nvSpPr>
        <p:spPr>
          <a:xfrm>
            <a:off x="351974" y="2939048"/>
            <a:ext cx="498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В примере мы выполняем операцию сложения двух массивов и сохраняем результат в третьем массиве</a:t>
            </a:r>
            <a:r>
              <a:rPr lang="en-US" dirty="0"/>
              <a:t>.</a:t>
            </a:r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15544-C33E-53B7-C150-89F4ABBB2092}"/>
              </a:ext>
            </a:extLst>
          </p:cNvPr>
          <p:cNvSpPr txBox="1"/>
          <p:nvPr/>
        </p:nvSpPr>
        <p:spPr>
          <a:xfrm>
            <a:off x="5827712" y="1164134"/>
            <a:ext cx="3975100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#include &lt;iostream&gt;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#include &lt;openacc.h&gt;</a:t>
            </a:r>
          </a:p>
          <a:p>
            <a:endParaRPr lang="en-US" sz="1300" dirty="0"/>
          </a:p>
          <a:p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main</a:t>
            </a:r>
            <a:r>
              <a:rPr lang="en-US" sz="1300" dirty="0"/>
              <a:t>() {</a:t>
            </a:r>
          </a:p>
          <a:p>
            <a:r>
              <a:rPr lang="en-US" sz="1300" dirty="0"/>
              <a:t>    const 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N = 1000;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*a = </a:t>
            </a:r>
            <a:r>
              <a:rPr lang="en-US" sz="1300" dirty="0">
                <a:solidFill>
                  <a:srgbClr val="002060"/>
                </a:solidFill>
              </a:rPr>
              <a:t>new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[N];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*b = </a:t>
            </a:r>
            <a:r>
              <a:rPr lang="en-US" sz="1300" dirty="0">
                <a:solidFill>
                  <a:srgbClr val="002060"/>
                </a:solidFill>
              </a:rPr>
              <a:t>new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[N];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*c = </a:t>
            </a:r>
            <a:r>
              <a:rPr lang="en-US" sz="1300" dirty="0">
                <a:solidFill>
                  <a:srgbClr val="002060"/>
                </a:solidFill>
              </a:rPr>
              <a:t>new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[N];</a:t>
            </a:r>
          </a:p>
          <a:p>
            <a:r>
              <a:rPr lang="en-US" sz="1300" dirty="0">
                <a:solidFill>
                  <a:schemeClr val="accent6"/>
                </a:solidFill>
              </a:rPr>
              <a:t>// </a:t>
            </a:r>
            <a:r>
              <a:rPr lang="ru-RU" sz="1300" dirty="0">
                <a:solidFill>
                  <a:schemeClr val="accent6"/>
                </a:solidFill>
              </a:rPr>
              <a:t>Заполнение массивов </a:t>
            </a:r>
            <a:r>
              <a:rPr lang="en-US" sz="1300" dirty="0">
                <a:solidFill>
                  <a:schemeClr val="accent6"/>
                </a:solidFill>
              </a:rPr>
              <a:t>a </a:t>
            </a:r>
            <a:r>
              <a:rPr lang="ru-RU" sz="1300" dirty="0">
                <a:solidFill>
                  <a:schemeClr val="accent6"/>
                </a:solidFill>
              </a:rPr>
              <a:t>и </a:t>
            </a:r>
            <a:r>
              <a:rPr lang="en-US" sz="1300" dirty="0">
                <a:solidFill>
                  <a:schemeClr val="accent6"/>
                </a:solidFill>
              </a:rPr>
              <a:t>b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7030A0"/>
                </a:solidFill>
              </a:rPr>
              <a:t>for</a:t>
            </a:r>
            <a:r>
              <a:rPr lang="en-US" sz="1300" dirty="0"/>
              <a:t> (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N; ++</a:t>
            </a:r>
            <a:r>
              <a:rPr lang="en-US" sz="1300" dirty="0" err="1"/>
              <a:t>i</a:t>
            </a:r>
            <a:r>
              <a:rPr lang="en-US" sz="1300" dirty="0"/>
              <a:t>) {</a:t>
            </a:r>
          </a:p>
          <a:p>
            <a:r>
              <a:rPr lang="en-US" sz="1300" dirty="0"/>
              <a:t>        a[</a:t>
            </a:r>
            <a:r>
              <a:rPr lang="en-US" sz="1300" dirty="0" err="1"/>
              <a:t>i</a:t>
            </a:r>
            <a:r>
              <a:rPr lang="en-US" sz="1300" dirty="0"/>
              <a:t>] =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r>
              <a:rPr lang="en-US" sz="1300" dirty="0"/>
              <a:t>        b[</a:t>
            </a:r>
            <a:r>
              <a:rPr lang="en-US" sz="1300" dirty="0" err="1"/>
              <a:t>i</a:t>
            </a:r>
            <a:r>
              <a:rPr lang="en-US" sz="1300" dirty="0"/>
              <a:t>] =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>
                <a:solidFill>
                  <a:schemeClr val="accent6"/>
                </a:solidFill>
              </a:rPr>
              <a:t>    // </a:t>
            </a:r>
            <a:r>
              <a:rPr lang="ru-RU" sz="1300" dirty="0">
                <a:solidFill>
                  <a:schemeClr val="accent6"/>
                </a:solidFill>
              </a:rPr>
              <a:t>Распараллеливание цикла с помощью </a:t>
            </a:r>
            <a:r>
              <a:rPr lang="en-US" sz="1300" dirty="0">
                <a:solidFill>
                  <a:schemeClr val="accent6"/>
                </a:solidFill>
              </a:rPr>
              <a:t>OpenACC</a:t>
            </a:r>
          </a:p>
          <a:p>
            <a:r>
              <a:rPr lang="en-US" sz="1300" dirty="0">
                <a:solidFill>
                  <a:srgbClr val="FF0000"/>
                </a:solidFill>
              </a:rPr>
              <a:t>    #pragma acc parallel loop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7030A0"/>
                </a:solidFill>
              </a:rPr>
              <a:t>for</a:t>
            </a:r>
            <a:r>
              <a:rPr lang="en-US" sz="1300" dirty="0"/>
              <a:t> (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N; ++</a:t>
            </a:r>
            <a:r>
              <a:rPr lang="en-US" sz="1300" dirty="0" err="1"/>
              <a:t>i</a:t>
            </a:r>
            <a:r>
              <a:rPr lang="en-US" sz="1300" dirty="0"/>
              <a:t>) {</a:t>
            </a:r>
          </a:p>
          <a:p>
            <a:r>
              <a:rPr lang="en-US" sz="1300" dirty="0"/>
              <a:t>        c[</a:t>
            </a:r>
            <a:r>
              <a:rPr lang="en-US" sz="1300" dirty="0" err="1"/>
              <a:t>i</a:t>
            </a:r>
            <a:r>
              <a:rPr lang="en-US" sz="1300" dirty="0"/>
              <a:t>] = a[</a:t>
            </a:r>
            <a:r>
              <a:rPr lang="en-US" sz="1300" dirty="0" err="1"/>
              <a:t>i</a:t>
            </a:r>
            <a:r>
              <a:rPr lang="en-US" sz="1300" dirty="0"/>
              <a:t>] + b[</a:t>
            </a:r>
            <a:r>
              <a:rPr lang="en-US" sz="1300" dirty="0" err="1"/>
              <a:t>i</a:t>
            </a:r>
            <a:r>
              <a:rPr lang="en-US" sz="1300" dirty="0"/>
              <a:t>];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>
                <a:solidFill>
                  <a:schemeClr val="accent6"/>
                </a:solidFill>
              </a:rPr>
              <a:t>    // </a:t>
            </a:r>
            <a:r>
              <a:rPr lang="ru-RU" sz="1300" dirty="0">
                <a:solidFill>
                  <a:schemeClr val="accent6"/>
                </a:solidFill>
              </a:rPr>
              <a:t>Вывод результата</a:t>
            </a:r>
          </a:p>
          <a:p>
            <a:r>
              <a:rPr lang="ru-RU" sz="1300" dirty="0"/>
              <a:t>    </a:t>
            </a:r>
            <a:r>
              <a:rPr lang="en-US" sz="1300" dirty="0">
                <a:solidFill>
                  <a:srgbClr val="7030A0"/>
                </a:solidFill>
              </a:rPr>
              <a:t>for</a:t>
            </a:r>
            <a:r>
              <a:rPr lang="en-US" sz="1300" dirty="0"/>
              <a:t> (</a:t>
            </a:r>
            <a:r>
              <a:rPr lang="en-US" sz="1300" dirty="0">
                <a:solidFill>
                  <a:schemeClr val="accent2"/>
                </a:solidFill>
              </a:rPr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N; ++</a:t>
            </a:r>
            <a:r>
              <a:rPr lang="en-US" sz="1300" dirty="0" err="1"/>
              <a:t>i</a:t>
            </a:r>
            <a:r>
              <a:rPr lang="en-US" sz="1300" dirty="0"/>
              <a:t>) {</a:t>
            </a:r>
          </a:p>
          <a:p>
            <a:r>
              <a:rPr lang="en-US" sz="1300" dirty="0"/>
              <a:t>        std::</a:t>
            </a:r>
            <a:r>
              <a:rPr lang="en-US" sz="1300" dirty="0" err="1">
                <a:solidFill>
                  <a:srgbClr val="7030A0"/>
                </a:solidFill>
              </a:rPr>
              <a:t>cout</a:t>
            </a:r>
            <a:r>
              <a:rPr lang="en-US" sz="1300" dirty="0"/>
              <a:t> &lt;&lt; c[</a:t>
            </a:r>
            <a:r>
              <a:rPr lang="en-US" sz="1300" dirty="0" err="1"/>
              <a:t>i</a:t>
            </a:r>
            <a:r>
              <a:rPr lang="en-US" sz="1300" dirty="0"/>
              <a:t>] &lt;&lt; " ";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std::</a:t>
            </a:r>
            <a:r>
              <a:rPr lang="en-US" sz="1300" dirty="0" err="1"/>
              <a:t>cout</a:t>
            </a:r>
            <a:r>
              <a:rPr lang="en-US" sz="1300" dirty="0"/>
              <a:t> &lt;&lt; std::</a:t>
            </a:r>
            <a:r>
              <a:rPr lang="en-US" sz="1300" dirty="0" err="1"/>
              <a:t>endl</a:t>
            </a:r>
            <a:r>
              <a:rPr lang="en-US" sz="1300" dirty="0"/>
              <a:t>;</a:t>
            </a:r>
          </a:p>
          <a:p>
            <a:r>
              <a:rPr lang="it-IT" sz="1300" dirty="0"/>
              <a:t>    </a:t>
            </a:r>
            <a:r>
              <a:rPr lang="it-IT" sz="1300" dirty="0">
                <a:solidFill>
                  <a:srgbClr val="7030A0"/>
                </a:solidFill>
              </a:rPr>
              <a:t>delete</a:t>
            </a:r>
            <a:r>
              <a:rPr lang="it-IT" sz="1300" dirty="0"/>
              <a:t>[] a;</a:t>
            </a:r>
          </a:p>
          <a:p>
            <a:r>
              <a:rPr lang="it-IT" sz="1300" dirty="0"/>
              <a:t>    </a:t>
            </a:r>
            <a:r>
              <a:rPr lang="it-IT" sz="1300" dirty="0">
                <a:solidFill>
                  <a:srgbClr val="7030A0"/>
                </a:solidFill>
              </a:rPr>
              <a:t>delete</a:t>
            </a:r>
            <a:r>
              <a:rPr lang="it-IT" sz="1300" dirty="0"/>
              <a:t>[] b;</a:t>
            </a:r>
          </a:p>
          <a:p>
            <a:r>
              <a:rPr lang="it-IT" sz="1300" dirty="0"/>
              <a:t>    </a:t>
            </a:r>
            <a:r>
              <a:rPr lang="it-IT" sz="1300" dirty="0">
                <a:solidFill>
                  <a:srgbClr val="7030A0"/>
                </a:solidFill>
              </a:rPr>
              <a:t>delete</a:t>
            </a:r>
            <a:r>
              <a:rPr lang="it-IT" sz="1300" dirty="0"/>
              <a:t>[] c;</a:t>
            </a:r>
            <a:endParaRPr lang="en-US" sz="1300" dirty="0"/>
          </a:p>
          <a:p>
            <a:r>
              <a:rPr lang="en-US" sz="1300" dirty="0"/>
              <a:t>    return 0;</a:t>
            </a:r>
          </a:p>
          <a:p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23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082D-B47F-78AF-4740-0E986D24BEEB}"/>
              </a:ext>
            </a:extLst>
          </p:cNvPr>
          <p:cNvSpPr txBox="1"/>
          <p:nvPr/>
        </p:nvSpPr>
        <p:spPr>
          <a:xfrm>
            <a:off x="510201" y="1874838"/>
            <a:ext cx="11171598" cy="404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OpenCL</a:t>
            </a:r>
            <a:r>
              <a:rPr lang="ru-K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(Open Computing Language)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представлен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9 июня 2008 года.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</a:t>
            </a:r>
            <a:r>
              <a:rPr lang="ru-KZ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редставляет</a:t>
            </a:r>
            <a:r>
              <a:rPr lang="ru-K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собой открытый стандарт для параллельного программирования на гетерогенных системах, таких как центральные процессоры (CPU), графические процессоры (GPU), ускорители и другие устройства. В отличие от CUDA, который разработан NVIDIA и ограничен ее собственными графическими процессорами, OpenCL является кросс-платформенным стандартом, который может быть использован на различных устройствах от разных производителей.</a:t>
            </a:r>
            <a:r>
              <a:rPr lang="ru-KZ" dirty="0">
                <a:effectLst/>
              </a:rPr>
              <a:t>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работы:</a:t>
            </a:r>
            <a:r>
              <a:rPr lang="ru-KZ" b="1" dirty="0">
                <a:effectLst/>
              </a:rPr>
              <a:t> </a:t>
            </a:r>
            <a:r>
              <a:rPr lang="ru-KZ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OpenCL использует модель программирования, основанную на ядрах выполнения (</a:t>
            </a:r>
            <a:r>
              <a:rPr lang="ru-KZ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kernels</a:t>
            </a:r>
            <a:r>
              <a:rPr lang="ru-K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(программа разбивается на небольшие фрагменты кода, называемые ядрами (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kernels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которые выполняются параллельно на устройствах, таких как графические процессоры (GPU) или многоядерные процессоры центрального процессора (CPU).)</a:t>
            </a:r>
            <a:r>
              <a:rPr lang="ru-K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 использования:</a:t>
            </a:r>
            <a:r>
              <a:rPr lang="ru-KZ" b="1" dirty="0">
                <a:effectLst/>
              </a:rPr>
              <a:t> </a:t>
            </a:r>
            <a:r>
              <a:rPr lang="ru-KZ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OpenCL используется для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распараллеливания вычислительных задач на разные устройства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CPU/GPU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6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082D-B47F-78AF-4740-0E986D24BEEB}"/>
              </a:ext>
            </a:extLst>
          </p:cNvPr>
          <p:cNvSpPr txBox="1"/>
          <p:nvPr/>
        </p:nvSpPr>
        <p:spPr>
          <a:xfrm>
            <a:off x="696552" y="1868488"/>
            <a:ext cx="10798896" cy="364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и недостатки по сравнению с CUDA:</a:t>
            </a:r>
            <a:endParaRPr lang="ru-K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 из преимуществ OpenCL является его кросс-</a:t>
            </a:r>
            <a:r>
              <a:rPr lang="ru-K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платформенность</a:t>
            </a:r>
            <a:r>
              <a:rPr lang="ru-K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позволяет использовать его на различных устройствах от разных производителей.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Однако, по сравнению с CUDA, OpenCL может быть менее оптимизированным для конкретных архитектур GPU, так как CUDA разработана специально для графических процессоров NVIDIA и может предоставлять более высокую производительность на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конкретных чипах</a:t>
            </a:r>
            <a:r>
              <a:rPr lang="ru-K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CUDA имеет более развитую экосистему инструментов и библиотек для параллельного программирования на GPU, что может облегчить разработку и оптимизацию программ.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OpenCL представляет собой гибкую и кросс-платформенную альтернативу CUDA, хотя может быть менее оптимизированной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работы с некоторыми процессорами</a:t>
            </a:r>
            <a:r>
              <a:rPr lang="ru-K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иметь меньшую поддержку инструментов и библиотек.</a:t>
            </a:r>
          </a:p>
        </p:txBody>
      </p:sp>
    </p:spTree>
    <p:extLst>
      <p:ext uri="{BB962C8B-B14F-4D97-AF65-F5344CB8AC3E}">
        <p14:creationId xmlns:p14="http://schemas.microsoft.com/office/powerpoint/2010/main" val="42455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024" y="0"/>
            <a:ext cx="7981950" cy="752475"/>
          </a:xfrm>
        </p:spPr>
        <p:txBody>
          <a:bodyPr/>
          <a:lstStyle/>
          <a:p>
            <a:r>
              <a:rPr lang="en-US" dirty="0"/>
              <a:t>OpenCL</a:t>
            </a:r>
            <a:r>
              <a:rPr lang="ru-RU" dirty="0"/>
              <a:t> (пример использования)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082D-B47F-78AF-4740-0E986D24BEEB}"/>
              </a:ext>
            </a:extLst>
          </p:cNvPr>
          <p:cNvSpPr txBox="1"/>
          <p:nvPr/>
        </p:nvSpPr>
        <p:spPr>
          <a:xfrm>
            <a:off x="155054" y="892122"/>
            <a:ext cx="11881891" cy="57742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dirty="0"/>
              <a:t>В примере нас следующем слайде мы будем выполнять</a:t>
            </a:r>
            <a:r>
              <a:rPr lang="ru-KZ" dirty="0"/>
              <a:t> сложение двух массивов a и b размером n и сохранен</a:t>
            </a:r>
            <a:r>
              <a:rPr lang="ru-RU" dirty="0"/>
              <a:t>ять </a:t>
            </a:r>
            <a:r>
              <a:rPr lang="ru-KZ" dirty="0"/>
              <a:t>результата в массив c</a:t>
            </a:r>
            <a:r>
              <a:rPr lang="ru-RU" dirty="0"/>
              <a:t>, где вычисления будут производиться на </a:t>
            </a:r>
            <a:r>
              <a:rPr lang="en-US" dirty="0"/>
              <a:t>GPU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/>
              <a:t>Описание:</a:t>
            </a:r>
            <a:endParaRPr lang="ru-KZ" b="1" dirty="0"/>
          </a:p>
          <a:p>
            <a:pPr>
              <a:spcAft>
                <a:spcPts val="800"/>
              </a:spcAft>
            </a:pPr>
            <a:r>
              <a:rPr lang="ru-KZ" b="1" dirty="0"/>
              <a:t>Инициализация платформы и устройства OpenCL: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Получение информации о доступной платформе и устройстве OpenCL (в данном случае, GPU).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Создание контекста OpenCL и командной очереди для выполнения команд на устройстве.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Создание буферов данных: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Создание буферов данных для массивов a, b и c на устройстве. Буферы a и b используются для хранения входных данных, а буфер c используется для хранения выходных данных.  </a:t>
            </a:r>
          </a:p>
          <a:p>
            <a:pPr>
              <a:spcAft>
                <a:spcPts val="800"/>
              </a:spcAft>
            </a:pPr>
            <a:r>
              <a:rPr lang="ru-KZ" b="1" dirty="0"/>
              <a:t>Создание программы и компиляция ядра: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Определение ядра программы на языке OpenCL C, выполняющего сложение двух массивов.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Создание программы OpenCL из исходного кода ядра и её компиляция.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Установка аргументов </a:t>
            </a:r>
            <a:r>
              <a:rPr lang="ru-KZ" dirty="0" err="1"/>
              <a:t>кернела</a:t>
            </a:r>
            <a:r>
              <a:rPr lang="ru-KZ" dirty="0"/>
              <a:t>: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Установка аргументов </a:t>
            </a:r>
            <a:r>
              <a:rPr lang="ru-KZ" dirty="0" err="1"/>
              <a:t>кернела</a:t>
            </a:r>
            <a:r>
              <a:rPr lang="ru-KZ" dirty="0"/>
              <a:t>, включая буферы данных a, b и c, которые будут использоваться в ядре.  </a:t>
            </a:r>
          </a:p>
          <a:p>
            <a:pPr>
              <a:spcAft>
                <a:spcPts val="800"/>
              </a:spcAft>
            </a:pPr>
            <a:r>
              <a:rPr lang="ru-KZ" b="1" dirty="0"/>
              <a:t>Запуск </a:t>
            </a:r>
            <a:r>
              <a:rPr lang="ru-KZ" b="1" dirty="0" err="1"/>
              <a:t>кернела</a:t>
            </a:r>
            <a:r>
              <a:rPr lang="ru-KZ" b="1" dirty="0"/>
              <a:t> (ядра):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Запуск ядра с помощью функции </a:t>
            </a:r>
            <a:r>
              <a:rPr lang="ru-KZ" dirty="0" err="1"/>
              <a:t>clEnqueueNDRangeKernel</a:t>
            </a:r>
            <a:r>
              <a:rPr lang="ru-KZ" dirty="0"/>
              <a:t>, указывая количество рабочих элементов (глобальный диапазон), которые должны быть обработаны.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Чтение результата из памяти устройства: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Чтение выходных данных из буфера c обратно в память хоста для последующего использования.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Освобождение ресурсов: 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ru-KZ" dirty="0"/>
              <a:t>Освобождение всех выделенных ресурсов OpenCL, таких как буферы данных, программа и </a:t>
            </a:r>
            <a:r>
              <a:rPr lang="ru-KZ" dirty="0" err="1"/>
              <a:t>кернел</a:t>
            </a:r>
            <a:r>
              <a:rPr lang="ru-KZ" dirty="0"/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36743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151" y="0"/>
            <a:ext cx="7907698" cy="723900"/>
          </a:xfrm>
        </p:spPr>
        <p:txBody>
          <a:bodyPr/>
          <a:lstStyle/>
          <a:p>
            <a:r>
              <a:rPr lang="en-US" dirty="0"/>
              <a:t>OpenCL</a:t>
            </a:r>
            <a:r>
              <a:rPr lang="ru-RU" dirty="0"/>
              <a:t> (пример использования)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082D-B47F-78AF-4740-0E986D24BEEB}"/>
              </a:ext>
            </a:extLst>
          </p:cNvPr>
          <p:cNvSpPr txBox="1"/>
          <p:nvPr/>
        </p:nvSpPr>
        <p:spPr>
          <a:xfrm>
            <a:off x="273050" y="646377"/>
            <a:ext cx="12071350" cy="62497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KZ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ru-KZ" sz="10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ru-KZ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ru-KZ" sz="10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KZ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&lt;CL/</a:t>
            </a:r>
            <a:r>
              <a:rPr lang="ru-KZ" sz="10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cl.h</a:t>
            </a:r>
            <a:r>
              <a:rPr lang="ru-KZ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= 10;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a(n, 1), b(n, 2), c(n);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chemeClr val="accent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000" b="0" i="0" dirty="0">
                <a:solidFill>
                  <a:schemeClr val="accent6"/>
                </a:solidFill>
                <a:effectLst/>
              </a:rPr>
              <a:t>// Инициализация платформы и устройства OpenCL</a:t>
            </a:r>
            <a:endParaRPr lang="ru-KZ" sz="10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cl_platform_id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platform_id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cl_device_id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device_id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clGetPlatformIDs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platform_id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clGetDeviceIDs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platform_id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CL_DEVICE_TYPE_GPU, 1, 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device_id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cl_context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clCreateContext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(NULL, 1, 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device_id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NULL, NULL,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cl_command_queue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command_queue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clCreateCommandQueue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device_id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cl_mem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a_mem_obj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clCreateBuffer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CL_MEM_READ_ONLY | CL_MEM_COPY_HOST_PTR,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n, &amp;a[0],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cl_mem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b_mem_obj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clCreateBuffer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CL_MEM_READ_ONLY | CL_MEM_COPY_HOST_PTR,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n, &amp;b[0],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cl_mem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c_mem_obj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clCreateBuffer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CL_MEM_WRITE_ONLY,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n, NULL, NULL);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00" b="0" i="0" dirty="0">
                <a:solidFill>
                  <a:schemeClr val="accent6"/>
                </a:solidFill>
                <a:effectLst/>
              </a:rPr>
              <a:t>// Создание программы из исходного кода ядра</a:t>
            </a:r>
            <a:endParaRPr lang="ru-KZ" sz="10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kernel_source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"__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vector_add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(__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a, __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b, __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c) { "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"    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get_global_id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(0);"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"    c[i] = a[i] + b[i];"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"}";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cl_program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clCreateProgramWithSource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 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kernel_source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NULL,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clBuildProgram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 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device_id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NULL, NULL,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cl_kernel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KZ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clCreateKernel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vector_add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clSetKernelArg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cl_mem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*)&amp;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a_mem_obj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clSetKernelArg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cl_mem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*)&amp;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b_mem_obj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clSetKernelArg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cl_mem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*)&amp;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c_mem_obj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00" b="0" i="0" dirty="0">
                <a:solidFill>
                  <a:schemeClr val="accent6"/>
                </a:solidFill>
                <a:effectLst/>
              </a:rPr>
              <a:t>// // Запуск </a:t>
            </a:r>
            <a:r>
              <a:rPr lang="ru-RU" sz="1000" b="0" i="0" dirty="0" err="1">
                <a:solidFill>
                  <a:schemeClr val="accent6"/>
                </a:solidFill>
                <a:effectLst/>
              </a:rPr>
              <a:t>кернела</a:t>
            </a:r>
            <a:r>
              <a:rPr lang="ru-RU" sz="1000" b="0" i="0" dirty="0">
                <a:solidFill>
                  <a:schemeClr val="accent6"/>
                </a:solidFill>
                <a:effectLst/>
              </a:rPr>
              <a:t> (ядра)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global_item_size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clEnqueueNDRangeKernel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command_queue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 NULL, &amp;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global_item_size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NULL, 0, NULL, NULL);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00" b="0" i="0" dirty="0">
                <a:solidFill>
                  <a:schemeClr val="accent6"/>
                </a:solidFill>
                <a:effectLst/>
              </a:rPr>
              <a:t>// Чтение результата из памяти устройства в память хоста</a:t>
            </a:r>
            <a:endParaRPr lang="ru-KZ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clEnqueueReadBuffer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command_queue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c_mem_obj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CL_TRUE, 0,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n, &amp;c[0], 0, NULL, NULL);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KZ" sz="10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n; ++i) {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c[i] &lt;&lt; " "; }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clReleaseMemObject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a_mem_obj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clReleaseMemObject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b_mem_obj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clReleaseMemObject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c_mem_obj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clReleaseProgram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clReleaseKernel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clReleaseCommandQueue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command_queue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clReleaseContext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KZ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KZ" sz="10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</a:p>
          <a:p>
            <a:pPr>
              <a:spcAft>
                <a:spcPts val="800"/>
              </a:spcAft>
            </a:pPr>
            <a:r>
              <a:rPr lang="ru-KZ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09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Альтернативы распределения вычислений:</a:t>
            </a:r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EF8DA-6DBD-9662-836D-FB8F17D3B7EC}"/>
              </a:ext>
            </a:extLst>
          </p:cNvPr>
          <p:cNvSpPr txBox="1"/>
          <p:nvPr/>
        </p:nvSpPr>
        <p:spPr>
          <a:xfrm>
            <a:off x="971550" y="2247900"/>
            <a:ext cx="10248900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</a:rPr>
              <a:t>Распределенные вычисления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</a:rPr>
              <a:t>Кластер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</a:rPr>
              <a:t>Специализация процессора под конкретные задачи (FPGA)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95956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Распределенные вычисления</a:t>
            </a:r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EF8DA-6DBD-9662-836D-FB8F17D3B7EC}"/>
              </a:ext>
            </a:extLst>
          </p:cNvPr>
          <p:cNvSpPr txBox="1"/>
          <p:nvPr/>
        </p:nvSpPr>
        <p:spPr>
          <a:xfrm>
            <a:off x="838200" y="1917700"/>
            <a:ext cx="102489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0" i="0" dirty="0">
                <a:effectLst/>
              </a:rPr>
              <a:t>Это подход, при котором вычисления разделены между несколькими вычислительными устройствами, соединенными сетью или как-либо еще.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Примеры использования:</a:t>
            </a:r>
            <a:r>
              <a:rPr lang="ru-RU" sz="2000" b="0" i="0" dirty="0">
                <a:effectLst/>
              </a:rPr>
              <a:t> Несколько компьютеров в университетской лаборатории могут объединить свои ресурсы для выполнения сложных научных расчетов.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Преимущества:</a:t>
            </a:r>
            <a:r>
              <a:rPr lang="ru-RU" sz="2000" b="0" i="0" dirty="0">
                <a:effectLst/>
              </a:rPr>
              <a:t> Масштабируемость, возможность использования большого количества вычислительных ресурсов.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Недостатки:</a:t>
            </a:r>
            <a:r>
              <a:rPr lang="ru-RU" sz="2000" b="0" i="0" dirty="0">
                <a:effectLst/>
              </a:rPr>
              <a:t> Накладные расходы на коммуникацию между узлами сети, сложность управления ресурсами и синхронизации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18225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Кластер</a:t>
            </a:r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EF8DA-6DBD-9662-836D-FB8F17D3B7EC}"/>
              </a:ext>
            </a:extLst>
          </p:cNvPr>
          <p:cNvSpPr txBox="1"/>
          <p:nvPr/>
        </p:nvSpPr>
        <p:spPr>
          <a:xfrm>
            <a:off x="623887" y="1325563"/>
            <a:ext cx="10944225" cy="525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Кластер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группа компьютеров, объединенных вместе для совместной работы над задачами.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обычно состоит из нескольких компьютеров, работающих под управлением одной операционной системы и имеющих общую память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общую файловую систему и средства управления, что облегчает координацию и управление ресурсами. Компьютеры в кластере могут обмениваться данными и коммуницировать между собой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очень быстро.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использования: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Суперкомпьютеры, где множество узлов (обычно с большим количеством процессоров) объединены в кластер для выполнения сложных вычислений.</a:t>
            </a:r>
            <a:b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(Примером кластера может служить так же и материнская плата, которая имеет два процессора)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Отличия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кластера от распределенных вычислений</a:t>
            </a: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и организация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Распределенные вычисления представляют собой более децентрализованную архитектуру, где каждый компьютер работает независимо, в то время как кластер обычно представляет собой более централизованную систему с общей памятью и управлением.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кластера важно централизованное расположение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вм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ресурсами: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Управление ресурсами в распределенных вычислениях более сложно из-за необходимости управления независимыми компьютерами, в то время как в кластере управление ресурсами обычно централизовано и более просто.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Синхронизация и коммуникация: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Коммуникация и синхронизация в кластере обычно происходят быстрее и более эффективно благодаря общей сети и памяти.</a:t>
            </a:r>
          </a:p>
          <a:p>
            <a:pPr algn="l">
              <a:lnSpc>
                <a:spcPct val="150000"/>
              </a:lnSpc>
            </a:pPr>
            <a:endParaRPr lang="ru-RU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060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ru-RU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 процессора под конкретные задачи </a:t>
            </a:r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EF8DA-6DBD-9662-836D-FB8F17D3B7EC}"/>
              </a:ext>
            </a:extLst>
          </p:cNvPr>
          <p:cNvSpPr txBox="1"/>
          <p:nvPr/>
        </p:nvSpPr>
        <p:spPr>
          <a:xfrm>
            <a:off x="685800" y="1743076"/>
            <a:ext cx="10820400" cy="434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 процессора под конкретные задачи 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стратегия, при которой процессоры настраиваются для выполнения определенных вычислительных задач.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дним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 наиболее ярких примеров являются программируемые матрицы поля (FPGA).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FPGA (Field-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Programmable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это тип интегральных схем, которые могут быть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настроены для выполнения различных функций или алгоритмов. Они представляют собой массив логических элементов, связанных между собой через программируемые маршрутизаторы.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Программируемая матрица поля (FPGA) - это по сути устройство, которое можно представить как большую коробку с различными видами LEGO-кирпичиков внутри. Эти кирпичики (логические элементы) можно настроить и соединить друг с другом так, как вам нужно. Когда вы программируете FPGA, вы "складываете" эти кирпичики вместе, чтобы сделать что-то специальное - от простых операций типа сложения и умножения, до более сложных задач, таких как обработка сигналов или машинное обучение.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отличие от обычных процессоров, где функциональность встроена в чип, FPGA дает вам возможность создавать свою собственную функциональную структуру, что делает их очень гибкими. Они могут быть настроены для выполнения различных задач, в зависимости от того, что вам нужно в данный момент. Таким образом, FPGA используются для создания специализированных аппаратных ускорителей, которые могут решать широкий спектр задач.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2A671-056B-61EE-41E6-F985A3A8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6746A-5089-70AA-1535-1EF36B03603A}"/>
              </a:ext>
            </a:extLst>
          </p:cNvPr>
          <p:cNvSpPr txBox="1"/>
          <p:nvPr/>
        </p:nvSpPr>
        <p:spPr>
          <a:xfrm>
            <a:off x="1998889" y="1944688"/>
            <a:ext cx="8194222" cy="256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Темы презентации: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1. Устройство процессор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ов</a:t>
            </a: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GPU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ограничения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преимущества</a:t>
            </a: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2. CUDA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3. </a:t>
            </a:r>
            <a:r>
              <a:rPr lang="ru-KZ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OpenACC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4. OpenCL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5. Альтернативы распределения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411299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FPGA</a:t>
            </a:r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EF8DA-6DBD-9662-836D-FB8F17D3B7EC}"/>
              </a:ext>
            </a:extLst>
          </p:cNvPr>
          <p:cNvSpPr txBox="1"/>
          <p:nvPr/>
        </p:nvSpPr>
        <p:spPr>
          <a:xfrm>
            <a:off x="685800" y="1080136"/>
            <a:ext cx="10820400" cy="511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использования FPGA: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Высокая гибкость: FPGA позволяют настраивать аппаратные ресурсы для выполнения специфических задач. Это позволяет реализовывать аппаратные ускорители для широкого спектра приложений, начиная от обработки сигналов до машинного обучения.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Высокая производительность: FPGA могут обеспечить высокую производительность за счет параллелизма и настраиваемой аппаратной архитектуры. Они способны обрабатывать большие объемы данных с высокой скоростью.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Низкое энергопотребление: FPGA обладают низким энергопотреблением по сравнению с традиционными процессорами и графическими ускорителями.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Примеры использования FPGA:</a:t>
            </a:r>
            <a:endParaRPr lang="ru-KZ" sz="1600" dirty="0">
              <a:effectLst/>
            </a:endParaRPr>
          </a:p>
          <a:p>
            <a:pPr marL="285750" indent="-28575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Сетевые приложения: FPGA часто используются в сетевых устройствах для обработки и ускорения сетевых протоколов, таких как Ethernet или TCP/IP.</a:t>
            </a:r>
            <a:endParaRPr lang="ru-KZ" sz="1600" dirty="0">
              <a:effectLst/>
            </a:endParaRPr>
          </a:p>
          <a:p>
            <a:pPr marL="285750" indent="-28575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Цифровая обработка сигналов (DSP): FPGA могут быть использованы для реализации сложных алгоритмов цифровой обработки сигналов, таких как фильтрация, сжатие и обработка изображений.</a:t>
            </a:r>
            <a:endParaRPr lang="ru-KZ" sz="1600" dirty="0">
              <a:effectLst/>
            </a:endParaRPr>
          </a:p>
          <a:p>
            <a:pPr marL="285750" indent="-28575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KZ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Машинное обучение и искусственный интеллект: FPGA могут быть применены для ускорения выполнения алгоритмов машинного обучения, таких как нейронные сети и алгоритмы глубокого обучения.</a:t>
            </a:r>
            <a:endParaRPr lang="ru-KZ" sz="1600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KZ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3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5C10A-F8CE-B833-6C89-E8E5577E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28" y="223394"/>
            <a:ext cx="10515600" cy="1325563"/>
          </a:xfrm>
        </p:spPr>
        <p:txBody>
          <a:bodyPr/>
          <a:lstStyle/>
          <a:p>
            <a:r>
              <a:rPr lang="ru-RU" dirty="0"/>
              <a:t>Устройство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GPU</a:t>
            </a:r>
            <a:endParaRPr lang="ru-KZ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1DA21B4-726C-C884-CB8D-05D5ADA37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6" t="2825" r="1437" b="4800"/>
          <a:stretch/>
        </p:blipFill>
        <p:spPr>
          <a:xfrm>
            <a:off x="7495529" y="4855029"/>
            <a:ext cx="1905646" cy="171838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01113F0-8B8B-CFBB-3369-C6D383973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" t="4800" r="68049" b="2825"/>
          <a:stretch/>
        </p:blipFill>
        <p:spPr>
          <a:xfrm>
            <a:off x="2786740" y="4855029"/>
            <a:ext cx="1391599" cy="17183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C7210-C63D-1CB8-5325-DDCFD2B2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45" y="1424644"/>
            <a:ext cx="8859297" cy="34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817B4E-EA12-E931-E14A-F1477F6351CD}"/>
              </a:ext>
            </a:extLst>
          </p:cNvPr>
          <p:cNvSpPr txBox="1"/>
          <p:nvPr/>
        </p:nvSpPr>
        <p:spPr>
          <a:xfrm>
            <a:off x="442686" y="240771"/>
            <a:ext cx="11306628" cy="614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 CPU (Central Processing Unit)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 нескольких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массивных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вычислительных ядер и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общей 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кэш-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памятью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кэш процессора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L3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оперативно передавать данные между ядрами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 процессора CPU: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 из основных ограничений процессора CPU является его </a:t>
            </a: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ограниченное количество вычислительных ядер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следовательно – он ограничен в параллельности обработки.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процессора CPU: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Процессоры CPU обладают более </a:t>
            </a: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высокой производительностью на одно ядро 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сравнению с графическими процессорами. Они предназначены для выполнения разнообразных общих вычислительных задач и обладают более широким спектром функциональности.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задач, где CPU неэффективен: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сложных математических расчетов, таких как численное интегрирование или решение систем линейных уравнений, требующих высокой вычислительной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параллельной обработки.</a:t>
            </a:r>
          </a:p>
          <a:p>
            <a:pPr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больших объемов данных, например, анализ больших баз данных или обработка видео в реальном времени, где требуется параллельная обработка множества потоков данных одновременно.</a:t>
            </a:r>
          </a:p>
          <a:p>
            <a:pPr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задач, где CPU эффективен: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сложных математических расчетов, которые не могут быть эффективно параллелизованы, такие как символьные вычисления или численные методы с большим числом взаимосвязанных переменных.</a:t>
            </a:r>
          </a:p>
          <a:p>
            <a:pPr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и управление приложениями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важна вычислительная мощность конкретного ядра, так как разбиение на параллельные задачи не представляется возможным или неэффективно.</a:t>
            </a:r>
          </a:p>
        </p:txBody>
      </p:sp>
    </p:spTree>
    <p:extLst>
      <p:ext uri="{BB962C8B-B14F-4D97-AF65-F5344CB8AC3E}">
        <p14:creationId xmlns:p14="http://schemas.microsoft.com/office/powerpoint/2010/main" val="7418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971F59-185E-9070-0E53-4896ED7D64A6}"/>
              </a:ext>
            </a:extLst>
          </p:cNvPr>
          <p:cNvSpPr txBox="1"/>
          <p:nvPr/>
        </p:nvSpPr>
        <p:spPr>
          <a:xfrm>
            <a:off x="192314" y="838887"/>
            <a:ext cx="11807371" cy="5116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</a:t>
            </a: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GPU: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процессор (GPU) состоит из тысяч вычислительных ядер, объединенных в массивы на нескольких кристаллах графического процессора. Каждое ядро GPU способно выполнить множество однотипных операций параллельно, что делает его идеальным для обработки больших объемов данных одновременно.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</a:t>
            </a: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недостатки</a:t>
            </a: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процессора GPU: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сравнению с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ядра графического процессора имеют меньшую производительность, однако,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их значительно больше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позволяет производить множество вычислений одновременно – параллельно.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задач, где GPU неэффективен: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Быстрая сортировка больших массивов данных, где затраты на передачу данных между ядрами могут быть выше, чем выигрыш от параллельной обработки.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Передача данных между ядрами мультипроцессоров менее эффективна из-за необходимости обращения к глобальной памяти.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(так как у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отсутствует общий кэш на все ядра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с низким уровнем параллелизма: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Задачи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требуют последовательного выполнения шагов или имеют высокую степень взаимозависимости между данными, могут не получить значительного ускорения при выполнении на GPU.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задач, где GPU эффективен: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трехмерной графики в видеоиграх и визуализация изображений, где требуется быстрая обработка больших объемов данных для достижения высокой частоты кадров и качества изображения.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и анализ больших данных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тд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A2EB4-F988-A72D-C0AC-7DF930D71138}"/>
              </a:ext>
            </a:extLst>
          </p:cNvPr>
          <p:cNvSpPr txBox="1"/>
          <p:nvPr/>
        </p:nvSpPr>
        <p:spPr>
          <a:xfrm>
            <a:off x="897571" y="2485473"/>
            <a:ext cx="101649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Идея использовать </a:t>
            </a:r>
            <a:r>
              <a:rPr lang="en-US" sz="1600" b="1" dirty="0"/>
              <a:t>GPU</a:t>
            </a:r>
            <a:r>
              <a:rPr lang="ru-RU" sz="1600" dirty="0"/>
              <a:t> для (распараллеливания) ускорения вычислений – быстро приобрела важность ввиду своей эффективности. Но была проблема, что видео-чипы не все одинаковые, и, следовательно, разрабатывать низкоуровневый код под каждый класс чипов – требует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значительных временных и финансовых затрат.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/>
              <a:t>Так, в 2007 году, компания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NVIDIA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решила эту проблему: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редставив архитектуру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CUDA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предназначенную для своих процессоров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CUDA (Compute Unified Device Architecture)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низкоуровневая программно-аппаратная архитектура распределения вычислений. Она предоставляет разработчикам доступ к вычислительной мощности графических процессоров для выполнения разнообразных вычислительных задач без необходимости писать сложный низкоуровневый код.</a:t>
            </a:r>
            <a:r>
              <a:rPr lang="ru-KZ" sz="1600" dirty="0">
                <a:effectLst/>
              </a:rPr>
              <a:t> </a:t>
            </a:r>
            <a:endParaRPr lang="ru-K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BC75DF-6944-C28F-7939-F52D6A2A9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" t="6552" r="4950" b="4743"/>
          <a:stretch/>
        </p:blipFill>
        <p:spPr>
          <a:xfrm>
            <a:off x="4433625" y="259898"/>
            <a:ext cx="3092878" cy="1774666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3905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082D-B47F-78AF-4740-0E986D24BEEB}"/>
              </a:ext>
            </a:extLst>
          </p:cNvPr>
          <p:cNvSpPr txBox="1"/>
          <p:nvPr/>
        </p:nvSpPr>
        <p:spPr>
          <a:xfrm>
            <a:off x="920010" y="1690688"/>
            <a:ext cx="10798896" cy="397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работы CUDA 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 на параллельной модели программирования, которая разделяет сложные вычислительные задачи на множество параллельно выполняющихся потоков. Программа CUDA организована в виде сетки блоков (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blocks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представляет собой двумерное или трехмерное пространство блоков. Размер сетки определяется количеством блоков в каждом измерении (например,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gridDim.x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gridDim.y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gridDim.z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что позволяет масштабировать выполнение задачи на большое количество ядер GPU.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блок в сетке 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множество потоков (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threads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 выполняется на одном мультипроцессоре (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Streaming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Multiprocessor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SM) GPU. Размер блока может быть одномерным, двумерным или трехмерным, и определяется количеством потоков в каждом измерении (например,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blockDim.x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blockDim.y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blockDim.z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Обычно блоки содержат от нескольких десятков до нескольких сотен потоков, в зависимости от архитектуры GPU и характера задачи.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поток внутри блока выполняет одну и ту же функцию, называемую ядром, но на различных наборах данных. Потоки организованы в блоки и выполняют одно и то же ядро на различных данных. Потоки в блоке объединены в "волны" (</a:t>
            </a:r>
            <a:r>
              <a:rPr lang="ru-KZ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warps</a:t>
            </a:r>
            <a:r>
              <a:rPr lang="ru-K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обычно по 32 потока. Все потоки в одной волне выполняются одновременно на мультипроцессоре, что обеспечивает эффективное использование ресурсов GPU. Потоки могут использовать регистры для хранения локальных переменных и обмениваться данными через общую память блока.</a:t>
            </a:r>
          </a:p>
        </p:txBody>
      </p:sp>
    </p:spTree>
    <p:extLst>
      <p:ext uri="{BB962C8B-B14F-4D97-AF65-F5344CB8AC3E}">
        <p14:creationId xmlns:p14="http://schemas.microsoft.com/office/powerpoint/2010/main" val="396364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0" y="0"/>
            <a:ext cx="7463971" cy="555851"/>
          </a:xfrm>
        </p:spPr>
        <p:txBody>
          <a:bodyPr>
            <a:normAutofit fontScale="90000"/>
          </a:bodyPr>
          <a:lstStyle/>
          <a:p>
            <a:r>
              <a:rPr lang="en-US" dirty="0"/>
              <a:t>CUDA</a:t>
            </a:r>
            <a:r>
              <a:rPr lang="ru-RU" dirty="0"/>
              <a:t> (пример</a:t>
            </a:r>
            <a:r>
              <a:rPr lang="en-US" dirty="0"/>
              <a:t> </a:t>
            </a:r>
            <a:r>
              <a:rPr lang="ru-RU" dirty="0"/>
              <a:t>использования)</a:t>
            </a:r>
            <a:endParaRPr lang="ru-K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B2761-51F5-D007-B3F9-E63174C14900}"/>
              </a:ext>
            </a:extLst>
          </p:cNvPr>
          <p:cNvSpPr txBox="1"/>
          <p:nvPr/>
        </p:nvSpPr>
        <p:spPr>
          <a:xfrm>
            <a:off x="224972" y="1435101"/>
            <a:ext cx="11334749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#include &lt;iostream&gt;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Ядро </a:t>
            </a:r>
            <a:r>
              <a:rPr lang="en-US" sz="1200" dirty="0">
                <a:solidFill>
                  <a:schemeClr val="accent6"/>
                </a:solidFill>
              </a:rPr>
              <a:t>CUDA </a:t>
            </a:r>
            <a:r>
              <a:rPr lang="ru-RU" sz="1200" dirty="0">
                <a:solidFill>
                  <a:schemeClr val="accent6"/>
                </a:solidFill>
              </a:rPr>
              <a:t>для увеличения каждого элемента массива на </a:t>
            </a:r>
            <a:r>
              <a:rPr lang="en-US" sz="1200" dirty="0">
                <a:solidFill>
                  <a:schemeClr val="accent6"/>
                </a:solidFill>
              </a:rPr>
              <a:t>num</a:t>
            </a:r>
          </a:p>
          <a:p>
            <a:r>
              <a:rPr lang="en-US" sz="1200" dirty="0"/>
              <a:t>__global__ </a:t>
            </a:r>
            <a:r>
              <a:rPr lang="en-US" sz="1200" dirty="0">
                <a:solidFill>
                  <a:srgbClr val="7030A0"/>
                </a:solidFill>
              </a:rPr>
              <a:t>void </a:t>
            </a:r>
            <a:r>
              <a:rPr lang="en-US" sz="1200" dirty="0" err="1">
                <a:solidFill>
                  <a:srgbClr val="7030A0"/>
                </a:solidFill>
              </a:rPr>
              <a:t>addKernel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*</a:t>
            </a:r>
            <a:r>
              <a:rPr lang="en-US" sz="1200" dirty="0" err="1"/>
              <a:t>dev_a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num,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n) {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 err="1"/>
              <a:t>idx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idx</a:t>
            </a:r>
            <a:r>
              <a:rPr lang="en-US" sz="1200" dirty="0"/>
              <a:t> &lt; n)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dev_a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] += num;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Функция для увеличения каждого элемента массива на </a:t>
            </a:r>
            <a:r>
              <a:rPr lang="en-US" sz="1200" dirty="0">
                <a:solidFill>
                  <a:schemeClr val="accent6"/>
                </a:solidFill>
              </a:rPr>
              <a:t>num </a:t>
            </a:r>
            <a:r>
              <a:rPr lang="ru-RU" sz="1200" dirty="0">
                <a:solidFill>
                  <a:schemeClr val="accent6"/>
                </a:solidFill>
              </a:rPr>
              <a:t>с использованием </a:t>
            </a:r>
            <a:r>
              <a:rPr lang="en-US" sz="1200" dirty="0"/>
              <a:t>CUDA</a:t>
            </a:r>
          </a:p>
          <a:p>
            <a:r>
              <a:rPr lang="en-US" sz="1200" dirty="0">
                <a:solidFill>
                  <a:srgbClr val="7030A0"/>
                </a:solidFill>
              </a:rPr>
              <a:t>void </a:t>
            </a:r>
            <a:r>
              <a:rPr lang="en-US" sz="1200" dirty="0" err="1">
                <a:solidFill>
                  <a:srgbClr val="7030A0"/>
                </a:solidFill>
              </a:rPr>
              <a:t>cudaAdd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*a,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num,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n) {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*</a:t>
            </a:r>
            <a:r>
              <a:rPr lang="en-US" sz="1200" dirty="0" err="1"/>
              <a:t>dev_a</a:t>
            </a:r>
            <a:r>
              <a:rPr lang="en-US" sz="1200" dirty="0"/>
              <a:t>; // </a:t>
            </a:r>
            <a:r>
              <a:rPr lang="ru-RU" sz="1200" dirty="0"/>
              <a:t>Массив на устройстве</a:t>
            </a:r>
          </a:p>
          <a:p>
            <a:endParaRPr lang="ru-RU" sz="1200" dirty="0"/>
          </a:p>
          <a:p>
            <a:r>
              <a:rPr lang="ru-RU" sz="1200" dirty="0">
                <a:solidFill>
                  <a:schemeClr val="accent6"/>
                </a:solidFill>
              </a:rPr>
              <a:t>    // Выделение памяти</a:t>
            </a:r>
          </a:p>
          <a:p>
            <a:r>
              <a:rPr lang="ru-RU" sz="1200" dirty="0"/>
              <a:t>    </a:t>
            </a:r>
            <a:r>
              <a:rPr lang="en-US" sz="1200" dirty="0" err="1">
                <a:solidFill>
                  <a:srgbClr val="A9077F"/>
                </a:solidFill>
              </a:rPr>
              <a:t>cudaMalloc</a:t>
            </a:r>
            <a:r>
              <a:rPr lang="en-US" sz="1200" dirty="0"/>
              <a:t>(&amp;</a:t>
            </a:r>
            <a:r>
              <a:rPr lang="en-US" sz="1200" dirty="0" err="1"/>
              <a:t>dev_a</a:t>
            </a:r>
            <a:r>
              <a:rPr lang="en-US" sz="1200" dirty="0"/>
              <a:t>, n * 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));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6"/>
                </a:solidFill>
              </a:rPr>
              <a:t>    // </a:t>
            </a:r>
            <a:r>
              <a:rPr lang="ru-RU" sz="1200" dirty="0">
                <a:solidFill>
                  <a:schemeClr val="accent6"/>
                </a:solidFill>
              </a:rPr>
              <a:t>Копирование данных</a:t>
            </a:r>
          </a:p>
          <a:p>
            <a:r>
              <a:rPr lang="ru-RU" sz="1200" dirty="0"/>
              <a:t>    </a:t>
            </a:r>
            <a:r>
              <a:rPr lang="en-US" sz="1200" dirty="0" err="1">
                <a:solidFill>
                  <a:srgbClr val="A9077F"/>
                </a:solidFill>
              </a:rPr>
              <a:t>cudaMemcpy</a:t>
            </a:r>
            <a:r>
              <a:rPr lang="en-US" sz="1200" dirty="0"/>
              <a:t>(</a:t>
            </a:r>
            <a:r>
              <a:rPr lang="en-US" sz="1200" dirty="0" err="1"/>
              <a:t>dev_a</a:t>
            </a:r>
            <a:r>
              <a:rPr lang="en-US" sz="1200" dirty="0"/>
              <a:t>, a, n * 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), </a:t>
            </a:r>
            <a:r>
              <a:rPr lang="en-US" sz="1200" dirty="0" err="1"/>
              <a:t>cudaMemcpyHostToDevice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6"/>
                </a:solidFill>
              </a:rPr>
              <a:t>    // </a:t>
            </a:r>
            <a:r>
              <a:rPr lang="ru-RU" sz="1200" dirty="0">
                <a:solidFill>
                  <a:schemeClr val="accent6"/>
                </a:solidFill>
              </a:rPr>
              <a:t>Запуск ядра </a:t>
            </a:r>
            <a:r>
              <a:rPr lang="en-US" sz="1200" dirty="0">
                <a:solidFill>
                  <a:schemeClr val="accent6"/>
                </a:solidFill>
              </a:rPr>
              <a:t>CUDA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 err="1"/>
              <a:t>blockSize</a:t>
            </a:r>
            <a:r>
              <a:rPr lang="en-US" sz="1200" dirty="0"/>
              <a:t> = 256;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 err="1"/>
              <a:t>numBlocks</a:t>
            </a:r>
            <a:r>
              <a:rPr lang="en-US" sz="1200" dirty="0"/>
              <a:t> = (n + </a:t>
            </a:r>
            <a:r>
              <a:rPr lang="en-US" sz="1200" dirty="0" err="1"/>
              <a:t>blockSize</a:t>
            </a:r>
            <a:r>
              <a:rPr lang="en-US" sz="1200" dirty="0"/>
              <a:t> - 1) / </a:t>
            </a:r>
            <a:r>
              <a:rPr lang="en-US" sz="1200" dirty="0" err="1"/>
              <a:t>blockSize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addKernel</a:t>
            </a:r>
            <a:r>
              <a:rPr lang="en-US" sz="1200" dirty="0"/>
              <a:t>&lt;&lt;&lt;</a:t>
            </a:r>
            <a:r>
              <a:rPr lang="en-US" sz="1200" dirty="0" err="1"/>
              <a:t>numBlocks</a:t>
            </a:r>
            <a:r>
              <a:rPr lang="en-US" sz="1200" dirty="0"/>
              <a:t>, </a:t>
            </a:r>
            <a:r>
              <a:rPr lang="en-US" sz="1200" dirty="0" err="1"/>
              <a:t>blockSize</a:t>
            </a:r>
            <a:r>
              <a:rPr lang="en-US" sz="1200" dirty="0"/>
              <a:t>&gt;&gt;&gt;(</a:t>
            </a:r>
            <a:r>
              <a:rPr lang="en-US" sz="1200" dirty="0" err="1"/>
              <a:t>dev_a</a:t>
            </a:r>
            <a:r>
              <a:rPr lang="en-US" sz="1200" dirty="0"/>
              <a:t>, num, n);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   // </a:t>
            </a:r>
            <a:r>
              <a:rPr lang="ru-RU" sz="1200" dirty="0">
                <a:solidFill>
                  <a:schemeClr val="accent6"/>
                </a:solidFill>
              </a:rPr>
              <a:t>Копирование результата обратно на хост</a:t>
            </a:r>
          </a:p>
          <a:p>
            <a:r>
              <a:rPr lang="ru-RU" sz="1200" dirty="0"/>
              <a:t>   </a:t>
            </a:r>
            <a:r>
              <a:rPr lang="ru-RU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A9077F"/>
                </a:solidFill>
              </a:rPr>
              <a:t>cudaMemcpy</a:t>
            </a:r>
            <a:r>
              <a:rPr lang="en-US" sz="1200" dirty="0"/>
              <a:t>(a, </a:t>
            </a:r>
            <a:r>
              <a:rPr lang="en-US" sz="1200" dirty="0" err="1"/>
              <a:t>dev_a</a:t>
            </a:r>
            <a:r>
              <a:rPr lang="en-US" sz="1200" dirty="0"/>
              <a:t>, n * 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), </a:t>
            </a:r>
            <a:r>
              <a:rPr lang="en-US" sz="1200" dirty="0" err="1"/>
              <a:t>cudaMemcpyDeviceToHost</a:t>
            </a:r>
            <a:r>
              <a:rPr lang="en-US" sz="1200" dirty="0"/>
              <a:t>);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   // </a:t>
            </a:r>
            <a:r>
              <a:rPr lang="ru-RU" sz="1200" dirty="0">
                <a:solidFill>
                  <a:schemeClr val="accent6"/>
                </a:solidFill>
              </a:rPr>
              <a:t>Освобождение памяти на устройстве</a:t>
            </a:r>
          </a:p>
          <a:p>
            <a:r>
              <a:rPr lang="ru-RU" sz="1200" dirty="0"/>
              <a:t>    </a:t>
            </a:r>
            <a:r>
              <a:rPr lang="en-US" sz="1200" dirty="0" err="1">
                <a:solidFill>
                  <a:srgbClr val="A9077F"/>
                </a:solidFill>
              </a:rPr>
              <a:t>cudaFree</a:t>
            </a:r>
            <a:r>
              <a:rPr lang="en-US" sz="1200" dirty="0"/>
              <a:t>(</a:t>
            </a:r>
            <a:r>
              <a:rPr lang="en-US" sz="1200" dirty="0" err="1"/>
              <a:t>dev_a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  <a:endParaRPr lang="ru-RU" sz="1200" dirty="0"/>
          </a:p>
          <a:p>
            <a:endParaRPr lang="en-US" sz="1200" dirty="0"/>
          </a:p>
          <a:p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main() </a:t>
            </a:r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n = 10; </a:t>
            </a:r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Размер массива</a:t>
            </a:r>
          </a:p>
          <a:p>
            <a:r>
              <a:rPr lang="ru-RU" sz="1200" dirty="0"/>
              <a:t>   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num = 5; </a:t>
            </a:r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Число, которое будем прибавлять к элементам массива</a:t>
            </a:r>
          </a:p>
          <a:p>
            <a:r>
              <a:rPr lang="ru-RU" sz="1200" dirty="0"/>
              <a:t>    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*a; </a:t>
            </a:r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Массив на хосте</a:t>
            </a:r>
          </a:p>
          <a:p>
            <a:endParaRPr lang="ru-RU" sz="1200" dirty="0"/>
          </a:p>
          <a:p>
            <a:r>
              <a:rPr lang="ru-RU" sz="1200" dirty="0"/>
              <a:t>    </a:t>
            </a:r>
            <a:r>
              <a:rPr lang="ru-RU" sz="1200" dirty="0">
                <a:solidFill>
                  <a:schemeClr val="accent6"/>
                </a:solidFill>
              </a:rPr>
              <a:t>// Выделение памяти на хосте</a:t>
            </a:r>
          </a:p>
          <a:p>
            <a:r>
              <a:rPr lang="ru-RU" sz="1200" dirty="0"/>
              <a:t>    </a:t>
            </a:r>
            <a:r>
              <a:rPr lang="en-US" sz="1200" dirty="0"/>
              <a:t>a = 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*)malloc(n * 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));</a:t>
            </a:r>
          </a:p>
          <a:p>
            <a:endParaRPr lang="en-US" sz="1200" dirty="0"/>
          </a:p>
          <a:p>
            <a:r>
              <a:rPr lang="en-US" sz="1200" dirty="0"/>
              <a:t>    // </a:t>
            </a:r>
            <a:r>
              <a:rPr lang="ru-RU" sz="1200" dirty="0"/>
              <a:t>Инициализация массива на хосте</a:t>
            </a:r>
          </a:p>
          <a:p>
            <a:r>
              <a:rPr lang="ru-RU" sz="1200" dirty="0"/>
              <a:t>    </a:t>
            </a:r>
            <a:r>
              <a:rPr lang="en-US" sz="1200" dirty="0"/>
              <a:t>for 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n; ++</a:t>
            </a:r>
            <a:r>
              <a:rPr lang="en-US" sz="1200" dirty="0" err="1"/>
              <a:t>i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a[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Вызов функции для увеличения каждого элемента массива на </a:t>
            </a:r>
            <a:r>
              <a:rPr lang="en-US" sz="1200" dirty="0">
                <a:solidFill>
                  <a:schemeClr val="accent6"/>
                </a:solidFill>
              </a:rPr>
              <a:t>num </a:t>
            </a:r>
            <a:r>
              <a:rPr lang="ru-RU" sz="1200" dirty="0">
                <a:solidFill>
                  <a:schemeClr val="accent6"/>
                </a:solidFill>
              </a:rPr>
              <a:t>с использованием </a:t>
            </a:r>
            <a:r>
              <a:rPr lang="en-US" sz="1200" dirty="0">
                <a:solidFill>
                  <a:schemeClr val="accent6"/>
                </a:solidFill>
              </a:rPr>
              <a:t>CUDA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cudaAdd</a:t>
            </a:r>
            <a:r>
              <a:rPr lang="en-US" sz="1200" dirty="0"/>
              <a:t>(a, num, n);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Вывод результата</a:t>
            </a:r>
          </a:p>
          <a:p>
            <a:r>
              <a:rPr lang="ru-RU" sz="1200" dirty="0"/>
              <a:t>    </a:t>
            </a:r>
            <a:r>
              <a:rPr lang="en-US" sz="1200" dirty="0"/>
              <a:t>std::</a:t>
            </a:r>
            <a:r>
              <a:rPr lang="en-US" sz="1200" dirty="0" err="1"/>
              <a:t>cout</a:t>
            </a:r>
            <a:r>
              <a:rPr lang="en-US" sz="1200" dirty="0"/>
              <a:t> &lt;&lt; "Array after addition:" &lt;&lt; std::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for (</a:t>
            </a:r>
            <a:r>
              <a:rPr lang="en-US" sz="1200" dirty="0">
                <a:solidFill>
                  <a:schemeClr val="accent2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n; ++</a:t>
            </a:r>
            <a:r>
              <a:rPr lang="en-US" sz="1200" dirty="0" err="1"/>
              <a:t>i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std::</a:t>
            </a:r>
            <a:r>
              <a:rPr lang="en-US" sz="1200" dirty="0" err="1"/>
              <a:t>cout</a:t>
            </a:r>
            <a:r>
              <a:rPr lang="en-US" sz="1200" dirty="0"/>
              <a:t> &lt;&lt; a[</a:t>
            </a:r>
            <a:r>
              <a:rPr lang="en-US" sz="1200" dirty="0" err="1"/>
              <a:t>i</a:t>
            </a:r>
            <a:r>
              <a:rPr lang="en-US" sz="1200" dirty="0"/>
              <a:t>] &lt;&lt; " ";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std::</a:t>
            </a:r>
            <a:r>
              <a:rPr lang="en-US" sz="1200" dirty="0" err="1"/>
              <a:t>cout</a:t>
            </a:r>
            <a:r>
              <a:rPr lang="en-US" sz="1200" dirty="0"/>
              <a:t> &lt;&lt; std::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6"/>
                </a:solidFill>
              </a:rPr>
              <a:t>// </a:t>
            </a:r>
            <a:r>
              <a:rPr lang="ru-RU" sz="1200" dirty="0">
                <a:solidFill>
                  <a:schemeClr val="accent6"/>
                </a:solidFill>
              </a:rPr>
              <a:t>Освобождение памяти</a:t>
            </a:r>
          </a:p>
          <a:p>
            <a:r>
              <a:rPr lang="ru-RU" sz="1200" dirty="0"/>
              <a:t>   </a:t>
            </a:r>
            <a:r>
              <a:rPr lang="ru-RU" sz="1200" dirty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free</a:t>
            </a:r>
            <a:r>
              <a:rPr lang="en-US" sz="1200" dirty="0"/>
              <a:t>(a);</a:t>
            </a:r>
          </a:p>
          <a:p>
            <a:endParaRPr lang="en-US" sz="1200" dirty="0"/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6ADF0-FF3B-0EEC-321F-963C81600EFE}"/>
              </a:ext>
            </a:extLst>
          </p:cNvPr>
          <p:cNvSpPr txBox="1"/>
          <p:nvPr/>
        </p:nvSpPr>
        <p:spPr>
          <a:xfrm>
            <a:off x="428625" y="582167"/>
            <a:ext cx="11334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KZ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Это пример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KZ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вычисление, в котором каждый элемент массива увеличивается на определенное число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KZ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Мы выделяем память на графическом процессоре (GPU) для массива и выполняем операцию увеличения параллельно на GPU с помощью CUDA.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Затем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600" b="0" i="0" dirty="0">
                <a:effectLst/>
              </a:rPr>
              <a:t>езультаты копируются обратно на CPU и выводятся.</a:t>
            </a:r>
            <a:endParaRPr lang="ru-KZ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KZ" sz="1600" dirty="0"/>
          </a:p>
        </p:txBody>
      </p:sp>
    </p:spTree>
    <p:extLst>
      <p:ext uri="{BB962C8B-B14F-4D97-AF65-F5344CB8AC3E}">
        <p14:creationId xmlns:p14="http://schemas.microsoft.com/office/powerpoint/2010/main" val="37625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9C6D1B4-D75F-0991-2E56-43F9114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OpenACC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082D-B47F-78AF-4740-0E986D24BEEB}"/>
              </a:ext>
            </a:extLst>
          </p:cNvPr>
          <p:cNvSpPr txBox="1"/>
          <p:nvPr/>
        </p:nvSpPr>
        <p:spPr>
          <a:xfrm>
            <a:off x="696552" y="1919288"/>
            <a:ext cx="10798896" cy="374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OpenACC</a:t>
            </a:r>
            <a:r>
              <a:rPr lang="ru-RU" dirty="0"/>
              <a:t> (Open Accelerators) —  программный стандарт для распараллеливания программ. Б</a:t>
            </a:r>
            <a:r>
              <a:rPr lang="ru-RU" sz="1800" b="0" i="0" dirty="0">
                <a:effectLst/>
                <a:latin typeface="YS Text"/>
              </a:rPr>
              <a:t>ыл выпущен в 2011 году.</a:t>
            </a:r>
            <a:endParaRPr lang="ru-R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OpenACC</a:t>
            </a:r>
            <a:r>
              <a:rPr lang="ru-RU" b="1" dirty="0"/>
              <a:t> </a:t>
            </a:r>
            <a:r>
              <a:rPr lang="ru-RU" dirty="0"/>
              <a:t>представляет набор директив компилятора и библиотек для параллельного программирования высокопроизводительных вычислений на графических процессорах (GPU) и мультиядерных процессорах. Он обеспечивает возможность распараллеливания кода на уровне высокоуровневых директив, что делает его более доступным и понятным для разработчиков, не имеющих глубоких знаний о GPU-архитектурах.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Как работает: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OpenACC использует аннотации (директивы) в существующем коде на языке программирования, таком как C, C++ или Fortran, чтобы указать компилятору, какую часть кода можно распараллелить.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Компилятор использует эти директивы для генерации параллельного кода, который может выполняться на GPU.</a:t>
            </a:r>
          </a:p>
        </p:txBody>
      </p:sp>
    </p:spTree>
    <p:extLst>
      <p:ext uri="{BB962C8B-B14F-4D97-AF65-F5344CB8AC3E}">
        <p14:creationId xmlns:p14="http://schemas.microsoft.com/office/powerpoint/2010/main" val="1534316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3500</Words>
  <Application>Microsoft Office PowerPoint</Application>
  <PresentationFormat>Широкоэкранный</PresentationFormat>
  <Paragraphs>250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YS Text</vt:lpstr>
      <vt:lpstr>Тема Office</vt:lpstr>
      <vt:lpstr>Распределение вычислительных процессов  на GPU</vt:lpstr>
      <vt:lpstr>Введение:</vt:lpstr>
      <vt:lpstr>Устройство CPU и GPU</vt:lpstr>
      <vt:lpstr>Презентация PowerPoint</vt:lpstr>
      <vt:lpstr>Презентация PowerPoint</vt:lpstr>
      <vt:lpstr>CUDA</vt:lpstr>
      <vt:lpstr>CUDA</vt:lpstr>
      <vt:lpstr>CUDA (пример использования)</vt:lpstr>
      <vt:lpstr>OpenACC</vt:lpstr>
      <vt:lpstr>OpenACC</vt:lpstr>
      <vt:lpstr>OpenACC (пример использования)</vt:lpstr>
      <vt:lpstr>OpenCL</vt:lpstr>
      <vt:lpstr>OpenCL</vt:lpstr>
      <vt:lpstr>OpenCL (пример использования)</vt:lpstr>
      <vt:lpstr>OpenCL (пример использования)</vt:lpstr>
      <vt:lpstr>Альтернативы распределения вычислений:</vt:lpstr>
      <vt:lpstr>Распределенные вычисления</vt:lpstr>
      <vt:lpstr>Кластер</vt:lpstr>
      <vt:lpstr>Специализация процессора под конкретные задачи </vt:lpstr>
      <vt:lpstr>FPGA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Распределение вычислительных процессов  на GPU</dc:title>
  <dc:creator>Мурадян Денис</dc:creator>
  <cp:lastModifiedBy>Мурадян Денис</cp:lastModifiedBy>
  <cp:revision>11</cp:revision>
  <dcterms:created xsi:type="dcterms:W3CDTF">2024-05-14T07:54:35Z</dcterms:created>
  <dcterms:modified xsi:type="dcterms:W3CDTF">2024-05-16T18:10:13Z</dcterms:modified>
</cp:coreProperties>
</file>