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uradyan.denis@inbox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4A07D-CE7B-F258-2CEE-CB4AAC7D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730" y="2300022"/>
            <a:ext cx="9568540" cy="1779813"/>
          </a:xfrm>
        </p:spPr>
        <p:txBody>
          <a:bodyPr>
            <a:noAutofit/>
          </a:bodyPr>
          <a:lstStyle/>
          <a:p>
            <a:r>
              <a:rPr lang="ru-RU" sz="2800" dirty="0"/>
              <a:t>Прогнозирование отказов оборудования и аварийных ситуаций в нефтегазовой промышленности</a:t>
            </a:r>
            <a:endParaRPr lang="ru-KZ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CCA0F5-E03F-1A3A-CBD9-C844C1BE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64" y="4893129"/>
            <a:ext cx="6991108" cy="16600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b="1" dirty="0"/>
              <a:t>Студенческая олимпиада «Газпром» - конкурс проектов</a:t>
            </a:r>
            <a:endParaRPr lang="en-US" b="1" dirty="0"/>
          </a:p>
          <a:p>
            <a:pPr algn="l"/>
            <a:r>
              <a:rPr lang="ru-RU" b="1" dirty="0"/>
              <a:t>Выполнил</a:t>
            </a:r>
            <a:r>
              <a:rPr lang="ru-RU" dirty="0"/>
              <a:t>: Мурадян Денис Степанович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ru-RU" dirty="0"/>
              <a:t>Контактная информация: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100" b="1" dirty="0"/>
              <a:t>Почта</a:t>
            </a:r>
            <a:r>
              <a:rPr lang="ru-RU" dirty="0"/>
              <a:t>: </a:t>
            </a:r>
            <a:r>
              <a:rPr lang="en-US" dirty="0">
                <a:hlinkClick r:id="rId2"/>
              </a:rPr>
              <a:t>muradyan.denis@inbox.ru</a:t>
            </a:r>
            <a:r>
              <a:rPr lang="en-US" dirty="0"/>
              <a:t>  </a:t>
            </a:r>
            <a:r>
              <a:rPr lang="en-US" b="1" dirty="0"/>
              <a:t>Telegram</a:t>
            </a:r>
            <a:r>
              <a:rPr lang="en-US" dirty="0"/>
              <a:t>: @DenisMuradyan 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2FD21A-EBC8-8286-E68F-2CB56B182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27" y="571499"/>
            <a:ext cx="3364345" cy="11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 Готовность к внедрению и перспективы развития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4" y="1670957"/>
            <a:ext cx="9620250" cy="4561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    При тестировании на синтетических данных проект показал высокую точность прогнозов и стабильность работы. Серверное приложение обеспечивает быстрое взаимодействие, позволяя в режиме реального времени получать актуальную информацию о риске отказов. </a:t>
            </a:r>
          </a:p>
          <a:p>
            <a:pPr marL="0" indent="0">
              <a:buNone/>
            </a:pPr>
            <a:r>
              <a:rPr lang="ru-RU" sz="2000" dirty="0"/>
              <a:t>    На данном этапе проект готов к внедрению, однако требует более детальной настройки протоколов безопасности, в зависимости от требований компании. А так же, перед запуском в продакшен,  тестирования на реальных данных и возможной корректировки пороговых значений.</a:t>
            </a:r>
          </a:p>
          <a:p>
            <a:pPr marL="0" indent="0">
              <a:buNone/>
            </a:pPr>
            <a:r>
              <a:rPr lang="ru-RU" sz="2000" dirty="0"/>
              <a:t>    Благодаря модульной архитектуре, можно легко интегрировать систему в существующую экосистему компании. В перспективе, возможно расширение функционала, включая автоматическую отправку оповещений на специализированные средства связи сотрудников и механизмы регулирования работы оборудования (уменьшение темпа работы) при достижении критических показателей для дополнительного повышения безопасности и оптимизации производственных процессов.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695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4" y="1877786"/>
            <a:ext cx="9620250" cy="419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b="1" dirty="0"/>
              <a:t>Проект</a:t>
            </a:r>
            <a:r>
              <a:rPr lang="ru-RU" sz="2000" dirty="0"/>
              <a:t> – является не просто технологическим и финансово выгодным решением, он воплощает стремление создать будущее, где технологии спасают человеческие жизни и защищают окружающую природу.</a:t>
            </a:r>
          </a:p>
          <a:p>
            <a:pPr marL="0" indent="0">
              <a:buNone/>
            </a:pPr>
            <a:r>
              <a:rPr lang="ru-RU" sz="2000" dirty="0"/>
              <a:t>    При тестировании система доказала свою стабильность и точность, а значит, имеет потенциал предотвращать аварийные ситуации, уменьшая потери, как материальные, так и человеческие. Надеюсь, мой проект сможет внести значимый вклад в развитие нефтегазовой отрасли, способствуя безопасности и устойчивости критически важной инфраструктуры.</a:t>
            </a:r>
          </a:p>
          <a:p>
            <a:pPr marL="0" indent="0">
              <a:buNone/>
            </a:pPr>
            <a:r>
              <a:rPr lang="ru-RU" sz="2000" dirty="0"/>
              <a:t>    Уверен, что разработка имеет огромный потенциал, а моя работа — это</a:t>
            </a:r>
            <a:r>
              <a:rPr lang="ru-RU" sz="2000" b="1" dirty="0"/>
              <a:t> шаг к безопасному и надежному будущему</a:t>
            </a:r>
            <a:r>
              <a:rPr lang="ru-RU" sz="2000" dirty="0"/>
              <a:t>, где технологии служат благу общества. </a:t>
            </a:r>
          </a:p>
          <a:p>
            <a:pPr marL="0" indent="0">
              <a:buNone/>
            </a:pPr>
            <a:r>
              <a:rPr lang="ru-RU" sz="2000" dirty="0"/>
              <a:t>    Благодарю за внимание и надеюсь, что мой проект вдохновит вас так же, как вдохновил меня на его создание.</a:t>
            </a:r>
          </a:p>
        </p:txBody>
      </p:sp>
    </p:spTree>
    <p:extLst>
      <p:ext uri="{BB962C8B-B14F-4D97-AF65-F5344CB8AC3E}">
        <p14:creationId xmlns:p14="http://schemas.microsoft.com/office/powerpoint/2010/main" val="13367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 в Проблематику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05" y="1801588"/>
            <a:ext cx="10385189" cy="3951512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Масштабирование производств – масштабирование ответственности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    В современном мире, с большими темпами развития производств в газовой и нефтяной промышленности -  обеспечение безопасности и надежности эксплуатации оборудования является одним из ключевых факторов стабильного функционирования энергетической инфраструктуры. </a:t>
            </a:r>
          </a:p>
          <a:p>
            <a:pPr marL="0" indent="0">
              <a:buNone/>
            </a:pPr>
            <a:r>
              <a:rPr lang="ru-RU" sz="2000" dirty="0"/>
              <a:t>    Без эффективных систем раннего предупреждения аварий даже незначительные сбои могут перерасти в катастрофу с человеческими жертвами, экологическими и экономическими потерями.</a:t>
            </a:r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16709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Статистические данные аварий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257298"/>
            <a:ext cx="6716485" cy="5410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/>
              <a:t>За последние несколько лет аварийные инциденты в нефтегазовой отрасли демонстрируют масштаб проблемы. </a:t>
            </a:r>
          </a:p>
          <a:p>
            <a:pPr marL="0" indent="0">
              <a:buNone/>
            </a:pPr>
            <a:r>
              <a:rPr lang="ru-RU" sz="2000" dirty="0"/>
              <a:t>Ключевые аварийные инциденты: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Взрыв на «Уренгой-Помары–Ужгород» (декабрь 2022):</a:t>
            </a:r>
            <a:r>
              <a:rPr lang="ru-RU" sz="2000" dirty="0"/>
              <a:t> утечка газа привела к трагическим последствиям с гибелью трех человек и приостановкой транзитной доставки.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Пожар на заводе «Газпрома» в Новом Уренгое (август 2021):</a:t>
            </a:r>
            <a:r>
              <a:rPr lang="ru-RU" sz="2000" dirty="0"/>
              <a:t> инцидент, сопровождавшийся значительными экономическими потерями и снижением объемов прокачки газа.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Разгерметизация подземного газопровода в Санкт-Петербурге (октябрь 2022):</a:t>
            </a:r>
            <a:r>
              <a:rPr lang="ru-RU" sz="2000" dirty="0"/>
              <a:t> аварийные последствия, оказавшие негативное воздействие на инфраструктуру.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Разрыв магистрального газопровода «Белоусово–Ленинград» в Ленинградской области (ноябрь 2022):</a:t>
            </a:r>
            <a:r>
              <a:rPr lang="ru-RU" sz="2000" dirty="0"/>
              <a:t> инцидент, повлекший за собой отключение нескольких газораспределительных станций.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Утечки газа на объектах ООО «Газпром трансгаз Екатеринбург» (2021):</a:t>
            </a:r>
            <a:r>
              <a:rPr lang="ru-RU" sz="2000" dirty="0"/>
              <a:t> аварийные ситуации, оказавшие влияние на экологическую обстановку.</a:t>
            </a:r>
          </a:p>
          <a:p>
            <a:pPr marL="0" indent="0">
              <a:buNone/>
            </a:pPr>
            <a:endParaRPr lang="ru-KZ" sz="2000" dirty="0"/>
          </a:p>
        </p:txBody>
      </p:sp>
      <p:pic>
        <p:nvPicPr>
          <p:cNvPr id="1028" name="Picture 4" descr="Фото: 89.mchs.gov.ru">
            <a:extLst>
              <a:ext uri="{FF2B5EF4-FFF2-40B4-BE49-F238E27FC236}">
                <a16:creationId xmlns:a16="http://schemas.microsoft.com/office/drawing/2014/main" id="{1E4563FF-6C4A-2BB1-DC3C-41AD1CDB5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84" y="2427514"/>
            <a:ext cx="4681311" cy="30697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1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Актуальность проблемы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04" y="2334987"/>
            <a:ext cx="10385189" cy="308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    Анализ реальных аварийных инцидентов в нефтегазовой отрасли показывает, что </a:t>
            </a:r>
            <a:r>
              <a:rPr lang="ru-RU" sz="2000" u="sng" dirty="0"/>
              <a:t>аварийность остаётся на высоком уровне. </a:t>
            </a:r>
          </a:p>
          <a:p>
            <a:pPr marL="0" indent="0">
              <a:buNone/>
            </a:pPr>
            <a:r>
              <a:rPr lang="ru-RU" sz="2000" dirty="0"/>
              <a:t>    Исторические примеры доказывают, что отсутствие эффективной системы раннего обнаружения отказов приводит к аварийным ситуациям, чьи последствия выражаются в существенных экономических потерях, ухудшении экологической обстановки и утрате человеческих жизней. </a:t>
            </a:r>
          </a:p>
          <a:p>
            <a:pPr marL="0" indent="0">
              <a:buNone/>
            </a:pPr>
            <a:r>
              <a:rPr lang="ru-RU" sz="2000" dirty="0"/>
              <a:t>    Эти данные подчёркивают, что создание системы, способной заблаговременно выявлять и предупреждать потенциальные угрозы, является неотложной задачей для обеспечения безопасности и надёжности эксплуатации оборудования в отрасли.</a:t>
            </a:r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186310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и задачи проекта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01" y="1534888"/>
            <a:ext cx="10635398" cy="478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Цель проекта </a:t>
            </a:r>
            <a:r>
              <a:rPr lang="ru-RU" sz="2000" dirty="0"/>
              <a:t>заключается в создании системы, способной заблаговременно выявлять потенциальные угрозы и предупреждать аварийные ситуации. </a:t>
            </a:r>
          </a:p>
          <a:p>
            <a:pPr marL="0" indent="0">
              <a:buNone/>
            </a:pPr>
            <a:r>
              <a:rPr lang="ru-RU" sz="2000" u="sng" dirty="0"/>
              <a:t>Для достижения поставленной цели необходимо решить следующие задачи:</a:t>
            </a:r>
          </a:p>
          <a:p>
            <a:r>
              <a:rPr lang="ru-RU" sz="2000" dirty="0"/>
              <a:t>Обеспечить высокоточную диагностику состояния оборудования посредством прогнозирования его отказов.</a:t>
            </a:r>
          </a:p>
          <a:p>
            <a:r>
              <a:rPr lang="ru-RU" sz="2000" dirty="0"/>
              <a:t>Реализовать анализ потоковых данных в режиме реального времени, что позволит оперативно фиксировать отклонения от нормальной работы.</a:t>
            </a:r>
          </a:p>
          <a:p>
            <a:r>
              <a:rPr lang="ru-RU" sz="2000" dirty="0"/>
              <a:t>Интегрировать передовые решения на базе искусственного интеллекта для детального анализа временных последовательных данных.</a:t>
            </a:r>
          </a:p>
          <a:p>
            <a:r>
              <a:rPr lang="ru-RU" sz="2000" dirty="0"/>
              <a:t>Разработать доступный и быстрый сервер для обмена информацией между датчиками, системой мониторинга и пользователями, обеспечивая гибкость интеграции в существующую инфраструктуру.</a:t>
            </a:r>
          </a:p>
        </p:txBody>
      </p:sp>
    </p:spTree>
    <p:extLst>
      <p:ext uri="{BB962C8B-B14F-4D97-AF65-F5344CB8AC3E}">
        <p14:creationId xmlns:p14="http://schemas.microsoft.com/office/powerpoint/2010/main" val="402202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решения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960" y="1393372"/>
            <a:ext cx="7729728" cy="5203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ea typeface="Calibri" panose="020F0502020204030204" pitchFamily="34" charset="0"/>
                <a:cs typeface="Calibri" panose="020F0502020204030204" pitchFamily="34" charset="0"/>
              </a:rPr>
              <a:t>Проект организован в виде модульной системы, позволяющей гибко разделять функционал и обеспечивать масштабируемость. Его структура включает следующие ключевые компоненты: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app/</a:t>
            </a:r>
            <a:r>
              <a:rPr lang="ru-RU" sz="2000" dirty="0"/>
              <a:t> – серверное приложение на базе FastAPI реализует  REST API сервер для получения предсказаний и предоставляет HTML-дашборд для визуального контроля текущих показателей риска.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data/</a:t>
            </a:r>
            <a:r>
              <a:rPr lang="ru-RU" sz="2000" dirty="0"/>
              <a:t> – модуль для генерации синтетического датасета в формате CSV для обучения, валидации и тестирования.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model/</a:t>
            </a:r>
            <a:r>
              <a:rPr lang="ru-RU" sz="2000" dirty="0"/>
              <a:t> – модуль отвечает за подготовку данных, построение и обучение модели, а также логирование параметров обучения и выгрузки обученной модели  в формате .h5.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simulation_data/</a:t>
            </a:r>
            <a:r>
              <a:rPr lang="ru-RU" sz="2000" dirty="0"/>
              <a:t> – скрипт для симуляции потоковых данных в реальном времени.</a:t>
            </a:r>
          </a:p>
          <a:p>
            <a:r>
              <a:rPr lang="ru-RU" sz="2000" dirty="0"/>
              <a:t>Дополнительно, файлы requirements.txt и README.md обеспечивают быстрый запуск и ознакомление с системой.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D045E5-7A5E-1D5A-326B-52A18055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33" y="1456857"/>
            <a:ext cx="2617768" cy="5076401"/>
          </a:xfrm>
          <a:prstGeom prst="round2DiagRect">
            <a:avLst>
              <a:gd name="adj1" fmla="val 0"/>
              <a:gd name="adj2" fmla="val 7062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62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Технические особенности решения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01" y="1355157"/>
            <a:ext cx="10635398" cy="5165269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Проект опирается на современные методы анализа временных рядов, используя GRU-модель, способную эффективно учитывать динамику данных, поступающих с датчиков. Система включает этап нормализации входных данных и в качестве функции потерь использует Focal Loss, что помогает справляться с редкими отказами. Кроме того, реализованы сценарии отказа, моделирующие резкие изменения параметров, что обеспечивает своевременное обнаружение потенциальных аварийных ситуаций. </a:t>
            </a:r>
          </a:p>
          <a:p>
            <a:r>
              <a:rPr lang="ru-RU" sz="2000" b="1" dirty="0"/>
              <a:t>Глубокое обучение для прогнозирования:</a:t>
            </a:r>
            <a:br>
              <a:rPr lang="ru-RU" sz="2000" dirty="0"/>
            </a:br>
            <a:r>
              <a:rPr lang="ru-RU" sz="2000" dirty="0"/>
              <a:t>Применение GRU-архитектуры с двумя скрытыми слоями (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 и 32 </a:t>
            </a:r>
            <a:r>
              <a:rPr lang="ru-RU" sz="2000" dirty="0"/>
              <a:t>нейрона) обеспечивает высокую точность предсказаний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0" dirty="0">
                <a:effectLst/>
                <a:latin typeface="YS Text"/>
              </a:rPr>
              <a:t>Accuracy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91.25%) </a:t>
            </a:r>
            <a:r>
              <a:rPr lang="ru-RU" sz="2000" dirty="0"/>
              <a:t>и отличную дифференциацию классов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(AUC 97 %),</a:t>
            </a:r>
            <a:r>
              <a:rPr lang="en-US" sz="2000" dirty="0"/>
              <a:t> precision – 84.90%</a:t>
            </a:r>
            <a:r>
              <a:rPr lang="ru-RU" sz="2000" dirty="0"/>
              <a:t>, </a:t>
            </a:r>
            <a:r>
              <a:rPr lang="en-US" sz="2000" dirty="0"/>
              <a:t>recall – 91.78%</a:t>
            </a:r>
            <a:r>
              <a:rPr lang="ru-RU" sz="2000" dirty="0"/>
              <a:t>, что позволяет детектировать малейшие отклонения.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Обработка и симуляция данных:</a:t>
            </a:r>
            <a:br>
              <a:rPr lang="ru-RU" sz="2000" dirty="0"/>
            </a:br>
            <a:r>
              <a:rPr lang="ru-RU" sz="2000" dirty="0"/>
              <a:t>Синтетический датасет формируется через генерацию данных с имитацией отказов, а скрипт data_simulator.py позволяет проверить работу системы в режимах, приближенных к реальности.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Интеграция с удалённым мониторингом:</a:t>
            </a:r>
            <a:br>
              <a:rPr lang="ru-RU" sz="2000" dirty="0"/>
            </a:br>
            <a:r>
              <a:rPr lang="ru-RU" sz="2000" dirty="0"/>
              <a:t>REST API и дашборд делают систему безопасной и доступной для удалённого контроля в режиме реального времени.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927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передача-мониторинг данных</a:t>
            </a:r>
            <a:br>
              <a:rPr lang="ru-RU" dirty="0"/>
            </a:br>
            <a:r>
              <a:rPr lang="ru-RU" dirty="0"/>
              <a:t> и REST API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304" y="1513114"/>
            <a:ext cx="5552268" cy="459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    Система осуществляет сбор данных в режиме реального времени с датчиков с помощью REST API, что обеспечивает оперативную обработку и мгновенное обновление информации о состоянии оборудования. </a:t>
            </a:r>
          </a:p>
          <a:p>
            <a:pPr marL="0" indent="0">
              <a:buNone/>
            </a:pPr>
            <a:r>
              <a:rPr lang="ru-RU" sz="2000" dirty="0"/>
              <a:t>    Благодаря удобному веб-интерфейсу, пользователи могут легко отслеживать ключевые показатели и оперативно принимать решения для предотвращения аварийных ситуаций. Преимуществом такого подхода является простота интеграции, масштабируемость и доступность данных из любой точки</a:t>
            </a:r>
            <a:r>
              <a:rPr lang="en-US" sz="2000" dirty="0"/>
              <a:t> </a:t>
            </a:r>
            <a:r>
              <a:rPr lang="ru-RU" sz="2000" dirty="0"/>
              <a:t>мира.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582C4A-4E0D-139F-5452-21818999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25" y="1319183"/>
            <a:ext cx="4979690" cy="5302532"/>
          </a:xfrm>
          <a:prstGeom prst="round2DiagRect">
            <a:avLst>
              <a:gd name="adj1" fmla="val 11093"/>
              <a:gd name="adj2" fmla="val 10602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33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C682-288B-73F9-E529-1D9483E5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37574"/>
            <a:ext cx="7729728" cy="744365"/>
          </a:xfrm>
        </p:spPr>
        <p:txBody>
          <a:bodyPr>
            <a:normAutofit fontScale="90000"/>
          </a:bodyPr>
          <a:lstStyle/>
          <a:p>
            <a:r>
              <a:rPr lang="ru-RU" dirty="0"/>
              <a:t>Востребованность проекта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54E5E-436C-76AC-818F-5E28400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43" y="1507672"/>
            <a:ext cx="6564086" cy="50618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/>
              <a:t>Проект является ключевым инструментом для современной нефтегазовой отрасли.</a:t>
            </a:r>
          </a:p>
          <a:p>
            <a:pPr marL="0" indent="0">
              <a:buNone/>
            </a:pPr>
            <a:r>
              <a:rPr lang="ru-RU" sz="2000" dirty="0"/>
              <a:t>    Система мониторинга в режиме реального времени повышает безопасность эксплуатации оборудования и позволяет своевременно выявлять потенциальные угрозы, предотвращая аварийные ситуации, что критически важно </a:t>
            </a:r>
            <a:r>
              <a:rPr lang="ru-RU" sz="2000" b="1" dirty="0"/>
              <a:t>для защиты жизни и здоровья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ru-RU" sz="2000" dirty="0"/>
              <a:t>Кроме того, раннее предупреждение об авариях способствует сохранению окружающей среды, снижая риск утечек и выбросов вредных веществ.</a:t>
            </a:r>
          </a:p>
          <a:p>
            <a:pPr marL="0" indent="0">
              <a:buNone/>
            </a:pPr>
            <a:r>
              <a:rPr lang="ru-RU" sz="2000" dirty="0"/>
              <a:t>    Так же, </a:t>
            </a:r>
            <a:r>
              <a:rPr lang="ru-RU" sz="2000" b="1" dirty="0"/>
              <a:t>проект финансово выгоден</a:t>
            </a:r>
            <a:r>
              <a:rPr lang="ru-RU" sz="2000" dirty="0"/>
              <a:t>, поскольку затраты на его внедрение не сопоставимы с восстановлением последствий аварий. Благодаря оперативному обнаружению отказов </a:t>
            </a:r>
            <a:r>
              <a:rPr lang="ru-RU" sz="2000" b="1" dirty="0"/>
              <a:t>снижаются затраты на ремонт</a:t>
            </a:r>
            <a:r>
              <a:rPr lang="ru-RU" sz="2000" dirty="0"/>
              <a:t>, минимизируются простои производственных линий и уменьшается риск экологических штрафов, что </a:t>
            </a:r>
            <a:r>
              <a:rPr lang="ru-RU" sz="2000" b="1" dirty="0"/>
              <a:t>значительно оптимизирует расходы предприятий.</a:t>
            </a:r>
          </a:p>
          <a:p>
            <a:pPr marL="0" indent="0">
              <a:buNone/>
            </a:pPr>
            <a:r>
              <a:rPr lang="ru-RU" sz="2000" dirty="0"/>
              <a:t>Такой комплексный подход делает разработку востребованной для предприятий, стремящихся обеспечить надежность и эффективность критически важной инфраструктуры.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57F5815D-FCE9-FA5A-4A27-F413E87E1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68" y="1997848"/>
            <a:ext cx="4554489" cy="3036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228827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432</TotalTime>
  <Words>1176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YS Text</vt:lpstr>
      <vt:lpstr>Посылка</vt:lpstr>
      <vt:lpstr>Прогнозирование отказов оборудования и аварийных ситуаций в нефтегазовой промышленности</vt:lpstr>
      <vt:lpstr>Введение в Проблематику</vt:lpstr>
      <vt:lpstr>Статистические данные аварий</vt:lpstr>
      <vt:lpstr>Актуальность проблемы</vt:lpstr>
      <vt:lpstr>Цель и задачи проекта</vt:lpstr>
      <vt:lpstr>Архитектура решения</vt:lpstr>
      <vt:lpstr>Технические особенности решения</vt:lpstr>
      <vt:lpstr>передача-мониторинг данных  и REST API</vt:lpstr>
      <vt:lpstr>Востребованность проекта</vt:lpstr>
      <vt:lpstr> Готовность к внедрению и перспективы развития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отказов оборудования и аварийных ситуаций в газовой и нефтяной промышленности</dc:title>
  <dc:creator>Мурадян Денис</dc:creator>
  <cp:lastModifiedBy>Мурадян Денис</cp:lastModifiedBy>
  <cp:revision>14</cp:revision>
  <dcterms:created xsi:type="dcterms:W3CDTF">2025-04-12T16:48:02Z</dcterms:created>
  <dcterms:modified xsi:type="dcterms:W3CDTF">2025-04-14T20:57:00Z</dcterms:modified>
</cp:coreProperties>
</file>