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08775" cy="9940925"/>
  <p:embeddedFontLs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71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VNucig2FDHkl+r1vWPH5CZ2QM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71" orient="horz"/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bold.fntdata"/><Relationship Id="rId6" Type="http://schemas.openxmlformats.org/officeDocument/2006/relationships/slide" Target="slides/slide1.xml"/><Relationship Id="rId18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50475" cy="49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6738" y="0"/>
            <a:ext cx="2950475" cy="49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8c66fc0a8_0_122:notes"/>
          <p:cNvSpPr/>
          <p:nvPr>
            <p:ph idx="2" type="sldImg"/>
          </p:nvPr>
        </p:nvSpPr>
        <p:spPr>
          <a:xfrm>
            <a:off x="423863" y="1243013"/>
            <a:ext cx="5961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88c66fc0a8_0_122:notes"/>
          <p:cNvSpPr txBox="1"/>
          <p:nvPr>
            <p:ph idx="1" type="body"/>
          </p:nvPr>
        </p:nvSpPr>
        <p:spPr>
          <a:xfrm>
            <a:off x="680879" y="4784070"/>
            <a:ext cx="5447100" cy="3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88c66fc0a8_0_122:notes"/>
          <p:cNvSpPr txBox="1"/>
          <p:nvPr>
            <p:ph idx="12" type="sldNum"/>
          </p:nvPr>
        </p:nvSpPr>
        <p:spPr>
          <a:xfrm>
            <a:off x="3856738" y="9442154"/>
            <a:ext cx="2950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8c66fc0a8_0_59:notes"/>
          <p:cNvSpPr/>
          <p:nvPr>
            <p:ph idx="2" type="sldImg"/>
          </p:nvPr>
        </p:nvSpPr>
        <p:spPr>
          <a:xfrm>
            <a:off x="423863" y="1243013"/>
            <a:ext cx="5961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88c66fc0a8_0_59:notes"/>
          <p:cNvSpPr txBox="1"/>
          <p:nvPr>
            <p:ph idx="1" type="body"/>
          </p:nvPr>
        </p:nvSpPr>
        <p:spPr>
          <a:xfrm>
            <a:off x="680879" y="4784070"/>
            <a:ext cx="5447100" cy="3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88c66fc0a8_0_59:notes"/>
          <p:cNvSpPr txBox="1"/>
          <p:nvPr>
            <p:ph idx="12" type="sldNum"/>
          </p:nvPr>
        </p:nvSpPr>
        <p:spPr>
          <a:xfrm>
            <a:off x="3856738" y="9442154"/>
            <a:ext cx="2950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423863" y="1243013"/>
            <a:ext cx="5961062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 txBox="1"/>
          <p:nvPr>
            <p:ph idx="12" type="sldNum"/>
          </p:nvPr>
        </p:nvSpPr>
        <p:spPr>
          <a:xfrm>
            <a:off x="3856738" y="9442154"/>
            <a:ext cx="2950475" cy="4987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8c66fc0a8_0_107:notes"/>
          <p:cNvSpPr/>
          <p:nvPr>
            <p:ph idx="2" type="sldImg"/>
          </p:nvPr>
        </p:nvSpPr>
        <p:spPr>
          <a:xfrm>
            <a:off x="423863" y="1243013"/>
            <a:ext cx="5961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88c66fc0a8_0_107:notes"/>
          <p:cNvSpPr txBox="1"/>
          <p:nvPr>
            <p:ph idx="1" type="body"/>
          </p:nvPr>
        </p:nvSpPr>
        <p:spPr>
          <a:xfrm>
            <a:off x="680879" y="4784070"/>
            <a:ext cx="5447100" cy="3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88c66fc0a8_0_107:notes"/>
          <p:cNvSpPr txBox="1"/>
          <p:nvPr>
            <p:ph idx="12" type="sldNum"/>
          </p:nvPr>
        </p:nvSpPr>
        <p:spPr>
          <a:xfrm>
            <a:off x="3856738" y="9442154"/>
            <a:ext cx="2950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8c66fc0a8_0_81:notes"/>
          <p:cNvSpPr/>
          <p:nvPr>
            <p:ph idx="2" type="sldImg"/>
          </p:nvPr>
        </p:nvSpPr>
        <p:spPr>
          <a:xfrm>
            <a:off x="423863" y="1243013"/>
            <a:ext cx="5961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88c66fc0a8_0_81:notes"/>
          <p:cNvSpPr txBox="1"/>
          <p:nvPr>
            <p:ph idx="1" type="body"/>
          </p:nvPr>
        </p:nvSpPr>
        <p:spPr>
          <a:xfrm>
            <a:off x="680879" y="4784070"/>
            <a:ext cx="5447100" cy="3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88c66fc0a8_0_81:notes"/>
          <p:cNvSpPr txBox="1"/>
          <p:nvPr>
            <p:ph idx="12" type="sldNum"/>
          </p:nvPr>
        </p:nvSpPr>
        <p:spPr>
          <a:xfrm>
            <a:off x="3856738" y="9442154"/>
            <a:ext cx="2950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E2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4332000" y="4544825"/>
            <a:ext cx="3871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002177"/>
                </a:solidFill>
                <a:latin typeface="Arial"/>
                <a:ea typeface="Arial"/>
                <a:cs typeface="Arial"/>
                <a:sym typeface="Arial"/>
              </a:rPr>
              <a:t>ОКЭИ</a:t>
            </a:r>
            <a:endParaRPr b="1" i="0" sz="2000" u="none" cap="none" strike="noStrike">
              <a:solidFill>
                <a:srgbClr val="0021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511141" y="1833084"/>
            <a:ext cx="2469601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2177"/>
                </a:solidFill>
                <a:latin typeface="Arial"/>
                <a:ea typeface="Arial"/>
                <a:cs typeface="Arial"/>
                <a:sym typeface="Arial"/>
              </a:rPr>
              <a:t>Министерство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800" u="none" cap="none" strike="noStrike">
                <a:solidFill>
                  <a:srgbClr val="002177"/>
                </a:solidFill>
                <a:latin typeface="Arial"/>
                <a:ea typeface="Arial"/>
                <a:cs typeface="Arial"/>
                <a:sym typeface="Arial"/>
              </a:rPr>
              <a:t>цифрового развития и связи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050" u="none" cap="none" strike="noStrike">
                <a:solidFill>
                  <a:srgbClr val="002177"/>
                </a:solidFill>
                <a:latin typeface="Arial"/>
                <a:ea typeface="Arial"/>
                <a:cs typeface="Arial"/>
                <a:sym typeface="Arial"/>
              </a:rPr>
              <a:t>Оренбургской области</a:t>
            </a:r>
            <a:endParaRPr/>
          </a:p>
        </p:txBody>
      </p:sp>
      <p:pic>
        <p:nvPicPr>
          <p:cNvPr descr="Информационная безопасность, защита каналов связи, шифрование ...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200" y="5898600"/>
            <a:ext cx="1411200" cy="55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38088" y="223149"/>
            <a:ext cx="1415735" cy="1609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Файл:MegaFon sign+logo horiz green RU (RGB).svg — Википедия"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5200" y="5816766"/>
            <a:ext cx="2822400" cy="849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5825" y="1717450"/>
            <a:ext cx="5140354" cy="27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8c66fc0a8_0_122"/>
          <p:cNvSpPr/>
          <p:nvPr/>
        </p:nvSpPr>
        <p:spPr>
          <a:xfrm rot="-5400000">
            <a:off x="5487600" y="-5492196"/>
            <a:ext cx="1254000" cy="12229200"/>
          </a:xfrm>
          <a:prstGeom prst="rect">
            <a:avLst/>
          </a:prstGeom>
          <a:solidFill>
            <a:srgbClr val="D8E2F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88c66fc0a8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88c66fc0a8_0_122"/>
          <p:cNvSpPr txBox="1"/>
          <p:nvPr/>
        </p:nvSpPr>
        <p:spPr>
          <a:xfrm>
            <a:off x="1416382" y="334486"/>
            <a:ext cx="81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Интерфейс</a:t>
            </a:r>
            <a:endParaRPr/>
          </a:p>
        </p:txBody>
      </p:sp>
      <p:sp>
        <p:nvSpPr>
          <p:cNvPr id="223" name="Google Shape;223;g88c66fc0a8_0_122"/>
          <p:cNvSpPr txBox="1"/>
          <p:nvPr/>
        </p:nvSpPr>
        <p:spPr>
          <a:xfrm>
            <a:off x="1443293" y="118675"/>
            <a:ext cx="147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224" name="Google Shape;224;g88c66fc0a8_0_122"/>
          <p:cNvSpPr/>
          <p:nvPr/>
        </p:nvSpPr>
        <p:spPr>
          <a:xfrm>
            <a:off x="10764838" y="341770"/>
            <a:ext cx="120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pic>
        <p:nvPicPr>
          <p:cNvPr id="225" name="Google Shape;225;g88c66fc0a8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250" y="1325604"/>
            <a:ext cx="2651899" cy="530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88c66fc0a8_0_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6374" y="1325604"/>
            <a:ext cx="2651899" cy="5303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88c66fc0a8_0_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7350" y="1249400"/>
            <a:ext cx="2222821" cy="54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/>
          <p:nvPr/>
        </p:nvSpPr>
        <p:spPr>
          <a:xfrm>
            <a:off x="533477" y="2344579"/>
            <a:ext cx="635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Первый</a:t>
            </a:r>
            <a:r>
              <a:rPr b="1" lang="ru-RU" sz="16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заместитель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министра  </a:t>
            </a:r>
            <a:endParaRPr/>
          </a:p>
        </p:txBody>
      </p:sp>
      <p:sp>
        <p:nvSpPr>
          <p:cNvPr id="234" name="Google Shape;234;p8"/>
          <p:cNvSpPr/>
          <p:nvPr/>
        </p:nvSpPr>
        <p:spPr>
          <a:xfrm rot="-5400000">
            <a:off x="5487473" y="-5492193"/>
            <a:ext cx="1254125" cy="12229071"/>
          </a:xfrm>
          <a:prstGeom prst="rect">
            <a:avLst/>
          </a:prstGeom>
          <a:solidFill>
            <a:srgbClr val="D8E2F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8"/>
          <p:cNvSpPr txBox="1"/>
          <p:nvPr/>
        </p:nvSpPr>
        <p:spPr>
          <a:xfrm>
            <a:off x="1477493" y="334486"/>
            <a:ext cx="8105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СОЦИАЛЬНАЯ ЗНАЧИМОСТЬ</a:t>
            </a:r>
            <a:endParaRPr/>
          </a:p>
        </p:txBody>
      </p:sp>
      <p:sp>
        <p:nvSpPr>
          <p:cNvPr id="237" name="Google Shape;237;p8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238" name="Google Shape;238;p8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8c66fc0a8_0_59"/>
          <p:cNvSpPr/>
          <p:nvPr/>
        </p:nvSpPr>
        <p:spPr>
          <a:xfrm>
            <a:off x="533477" y="2344579"/>
            <a:ext cx="635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Первый</a:t>
            </a:r>
            <a:r>
              <a:rPr b="1" lang="ru-RU" sz="16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заместитель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министра  </a:t>
            </a:r>
            <a:endParaRPr/>
          </a:p>
        </p:txBody>
      </p:sp>
      <p:sp>
        <p:nvSpPr>
          <p:cNvPr id="245" name="Google Shape;245;g88c66fc0a8_0_59"/>
          <p:cNvSpPr/>
          <p:nvPr/>
        </p:nvSpPr>
        <p:spPr>
          <a:xfrm rot="-5400000">
            <a:off x="5487600" y="-5492196"/>
            <a:ext cx="1254000" cy="12229200"/>
          </a:xfrm>
          <a:prstGeom prst="rect">
            <a:avLst/>
          </a:prstGeom>
          <a:solidFill>
            <a:srgbClr val="D8E2F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g88c66fc0a8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88c66fc0a8_0_59"/>
          <p:cNvSpPr/>
          <p:nvPr/>
        </p:nvSpPr>
        <p:spPr>
          <a:xfrm>
            <a:off x="10764838" y="341770"/>
            <a:ext cx="120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/>
          </a:p>
        </p:txBody>
      </p:sp>
      <p:pic>
        <p:nvPicPr>
          <p:cNvPr id="248" name="Google Shape;248;g88c66fc0a8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4188" y="1860341"/>
            <a:ext cx="7000827" cy="374692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88c66fc0a8_0_59"/>
          <p:cNvSpPr txBox="1"/>
          <p:nvPr/>
        </p:nvSpPr>
        <p:spPr>
          <a:xfrm>
            <a:off x="3385902" y="5739364"/>
            <a:ext cx="400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внимание!!!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33477" y="1511303"/>
            <a:ext cx="3092924" cy="506497"/>
          </a:xfrm>
          <a:prstGeom prst="roundRect">
            <a:avLst>
              <a:gd fmla="val 16667" name="adj"/>
            </a:avLst>
          </a:prstGeom>
          <a:solidFill>
            <a:srgbClr val="0021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Название команды 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820050" y="2188375"/>
            <a:ext cx="9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ОКЭИ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 rot="-5400000">
            <a:off x="5503626" y="-5476039"/>
            <a:ext cx="1254125" cy="12196763"/>
          </a:xfrm>
          <a:prstGeom prst="rect">
            <a:avLst/>
          </a:prstGeom>
          <a:solidFill>
            <a:srgbClr val="D8E2F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1477493" y="403326"/>
            <a:ext cx="8105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КОМАНДЕ 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800" u="none" cap="none" strike="noStrike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533477" y="2879205"/>
            <a:ext cx="3092924" cy="536835"/>
          </a:xfrm>
          <a:prstGeom prst="roundRect">
            <a:avLst>
              <a:gd fmla="val 16667" name="adj"/>
            </a:avLst>
          </a:prstGeom>
          <a:solidFill>
            <a:srgbClr val="0021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Состав команды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619400" y="3765300"/>
            <a:ext cx="6218400" cy="1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Дубская Екатерина - капитан команды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Лукьяненко Ольга - дизайнер-проектировщик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Вахов Денис - разработчик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Козярский Дмитрий - разработчик</a:t>
            </a:r>
            <a:endParaRPr sz="2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1547827" y="2107991"/>
            <a:ext cx="635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 rot="-5400000">
            <a:off x="5487473" y="-5492193"/>
            <a:ext cx="1254125" cy="12229071"/>
          </a:xfrm>
          <a:prstGeom prst="rect">
            <a:avLst/>
          </a:prstGeom>
          <a:solidFill>
            <a:srgbClr val="D8E2F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1443293" y="334486"/>
            <a:ext cx="8105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УНИКАЛЬНОСТЬ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00" y="1249388"/>
            <a:ext cx="815975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/>
          <p:nvPr/>
        </p:nvSpPr>
        <p:spPr>
          <a:xfrm>
            <a:off x="1680476" y="1493900"/>
            <a:ext cx="314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Школа зооволонтера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1680476" y="2521200"/>
            <a:ext cx="314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Виртуальный хозяин</a:t>
            </a:r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00" y="2206425"/>
            <a:ext cx="815975" cy="81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325" y="3210563"/>
            <a:ext cx="815975" cy="81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/>
          <p:nvPr/>
        </p:nvSpPr>
        <p:spPr>
          <a:xfrm>
            <a:off x="1680475" y="3387700"/>
            <a:ext cx="712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Графический выбор типа помощи</a:t>
            </a:r>
            <a:endParaRPr/>
          </a:p>
        </p:txBody>
      </p:sp>
      <p:pic>
        <p:nvPicPr>
          <p:cNvPr id="125" name="Google Shape;12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00" y="4307788"/>
            <a:ext cx="815975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1731050" y="4484925"/>
            <a:ext cx="449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Авторизация через соцсети</a:t>
            </a:r>
            <a:endParaRPr/>
          </a:p>
        </p:txBody>
      </p:sp>
      <p:pic>
        <p:nvPicPr>
          <p:cNvPr id="127" name="Google Shape;12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00" y="5512813"/>
            <a:ext cx="815975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/>
          <p:nvPr/>
        </p:nvSpPr>
        <p:spPr>
          <a:xfrm>
            <a:off x="1731050" y="5619150"/>
            <a:ext cx="37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Интерактивная карта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533477" y="2344579"/>
            <a:ext cx="635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Первый</a:t>
            </a:r>
            <a:r>
              <a:rPr b="1" lang="ru-RU" sz="16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заместитель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министра  </a:t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 rot="-5400000">
            <a:off x="5487473" y="-5492193"/>
            <a:ext cx="1254125" cy="12229071"/>
          </a:xfrm>
          <a:prstGeom prst="rect">
            <a:avLst/>
          </a:prstGeom>
          <a:solidFill>
            <a:srgbClr val="D8E2F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/>
          <p:nvPr/>
        </p:nvSpPr>
        <p:spPr>
          <a:xfrm>
            <a:off x="1477493" y="334486"/>
            <a:ext cx="8105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ТЕХНИЧЕСКОЕ РЕШЕНИЕ 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pic>
        <p:nvPicPr>
          <p:cNvPr id="140" name="Google Shape;14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9013" y="1249403"/>
            <a:ext cx="9171051" cy="56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 rot="-5400000">
            <a:off x="5450400" y="-5492193"/>
            <a:ext cx="1254125" cy="12229071"/>
          </a:xfrm>
          <a:prstGeom prst="rect">
            <a:avLst/>
          </a:prstGeom>
          <a:solidFill>
            <a:srgbClr val="D8E2F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/>
        </p:nvSpPr>
        <p:spPr>
          <a:xfrm>
            <a:off x="1477493" y="334486"/>
            <a:ext cx="8105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КОНКУРЕНТНОЕ ПРЕИМУЩЕСТВО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pic>
        <p:nvPicPr>
          <p:cNvPr id="151" name="Google Shape;15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25" y="1882113"/>
            <a:ext cx="815975" cy="81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/>
          <p:nvPr/>
        </p:nvSpPr>
        <p:spPr>
          <a:xfrm>
            <a:off x="1517200" y="2126625"/>
            <a:ext cx="810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Обработка жалоб о жестоком обращении с животными</a:t>
            </a:r>
            <a:endParaRPr/>
          </a:p>
        </p:txBody>
      </p:sp>
      <p:pic>
        <p:nvPicPr>
          <p:cNvPr id="153" name="Google Shape;15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25" y="2944850"/>
            <a:ext cx="815975" cy="81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/>
          <p:nvPr/>
        </p:nvSpPr>
        <p:spPr>
          <a:xfrm>
            <a:off x="1517200" y="3122625"/>
            <a:ext cx="62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Программный комплекс (сайт+мобилка)</a:t>
            </a:r>
            <a:endParaRPr/>
          </a:p>
        </p:txBody>
      </p:sp>
      <p:pic>
        <p:nvPicPr>
          <p:cNvPr id="155" name="Google Shape;15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25" y="3966225"/>
            <a:ext cx="815975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/>
          <p:nvPr/>
        </p:nvSpPr>
        <p:spPr>
          <a:xfrm>
            <a:off x="1517200" y="4144000"/>
            <a:ext cx="876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Современный дизайн, интерфейс понятный пользователю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/>
          <p:nvPr/>
        </p:nvSpPr>
        <p:spPr>
          <a:xfrm rot="-5400000">
            <a:off x="5487473" y="-5492193"/>
            <a:ext cx="1254125" cy="12229071"/>
          </a:xfrm>
          <a:prstGeom prst="rect">
            <a:avLst/>
          </a:prstGeom>
          <a:solidFill>
            <a:srgbClr val="D8E2F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 txBox="1"/>
          <p:nvPr/>
        </p:nvSpPr>
        <p:spPr>
          <a:xfrm>
            <a:off x="1477493" y="334486"/>
            <a:ext cx="8105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МАСШТАБИРУЕМОСТЬ</a:t>
            </a:r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cxnSp>
        <p:nvCxnSpPr>
          <p:cNvPr id="167" name="Google Shape;167;p6"/>
          <p:cNvCxnSpPr/>
          <p:nvPr/>
        </p:nvCxnSpPr>
        <p:spPr>
          <a:xfrm rot="10800000">
            <a:off x="944588" y="2506050"/>
            <a:ext cx="0" cy="2490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8" name="Google Shape;168;p6"/>
          <p:cNvCxnSpPr/>
          <p:nvPr/>
        </p:nvCxnSpPr>
        <p:spPr>
          <a:xfrm flipH="1" rot="10800000">
            <a:off x="6989975" y="3429000"/>
            <a:ext cx="3154200" cy="35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9" name="Google Shape;169;p6"/>
          <p:cNvSpPr txBox="1"/>
          <p:nvPr/>
        </p:nvSpPr>
        <p:spPr>
          <a:xfrm>
            <a:off x="1271100" y="3875550"/>
            <a:ext cx="40764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Новые партнеры (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ветеринарные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клиники, производители товаров для животных)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6989975" y="3714900"/>
            <a:ext cx="35418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Территориальный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охват (г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орода, 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сёла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 rot="-5400000">
            <a:off x="5487473" y="-5492193"/>
            <a:ext cx="1254125" cy="12229071"/>
          </a:xfrm>
          <a:prstGeom prst="rect">
            <a:avLst/>
          </a:prstGeom>
          <a:solidFill>
            <a:srgbClr val="D8E2F3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 txBox="1"/>
          <p:nvPr/>
        </p:nvSpPr>
        <p:spPr>
          <a:xfrm>
            <a:off x="1477493" y="334486"/>
            <a:ext cx="81057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БИЗНЕС-МОДЕЛЬ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1443293" y="118675"/>
            <a:ext cx="14775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10764838" y="34177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720563" y="1850450"/>
            <a:ext cx="3387600" cy="2007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00FF"/>
                </a:solidFill>
              </a:rPr>
              <a:t>Партнеры</a:t>
            </a:r>
            <a:endParaRPr b="1"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Администрация МО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Приюты для животных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Подрядчики (отлов, транспортировка)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Меценаты</a:t>
            </a:r>
            <a:endParaRPr sz="1600"/>
          </a:p>
        </p:txBody>
      </p:sp>
      <p:sp>
        <p:nvSpPr>
          <p:cNvPr id="182" name="Google Shape;182;p7"/>
          <p:cNvSpPr/>
          <p:nvPr/>
        </p:nvSpPr>
        <p:spPr>
          <a:xfrm>
            <a:off x="8120888" y="1850450"/>
            <a:ext cx="3387600" cy="2007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00FF"/>
                </a:solidFill>
              </a:rPr>
              <a:t>Потребители</a:t>
            </a:r>
            <a:endParaRPr b="1"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Интернет пользователи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Владельцы животных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Волонтеры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Потенциальные хозяева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3" name="Google Shape;183;p7"/>
          <p:cNvSpPr/>
          <p:nvPr/>
        </p:nvSpPr>
        <p:spPr>
          <a:xfrm>
            <a:off x="4442900" y="1850450"/>
            <a:ext cx="3387600" cy="2007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accent2"/>
                </a:solidFill>
              </a:rPr>
              <a:t>Ценность</a:t>
            </a:r>
            <a:endParaRPr b="1"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Учет бездомных животных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Электронный документооборот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Быстрый поиск животных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4" name="Google Shape;184;p7"/>
          <p:cNvSpPr/>
          <p:nvPr/>
        </p:nvSpPr>
        <p:spPr>
          <a:xfrm>
            <a:off x="720563" y="4247525"/>
            <a:ext cx="5179800" cy="2007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0" dist="0" endA="0" endPos="1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00FF"/>
                </a:solidFill>
              </a:rPr>
              <a:t>Затраты</a:t>
            </a:r>
            <a:endParaRPr b="1"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Разработка ПО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Оборудование для ПО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5" name="Google Shape;185;p7"/>
          <p:cNvSpPr/>
          <p:nvPr/>
        </p:nvSpPr>
        <p:spPr>
          <a:xfrm>
            <a:off x="6328688" y="4247525"/>
            <a:ext cx="5179800" cy="2007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rgbClr val="0000FF"/>
                </a:solidFill>
              </a:rPr>
              <a:t>Доходы</a:t>
            </a:r>
            <a:endParaRPr b="1"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Размещение рекламы ветлечебниц и зоотоваров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Пожертвования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8c66fc0a8_0_107"/>
          <p:cNvSpPr/>
          <p:nvPr/>
        </p:nvSpPr>
        <p:spPr>
          <a:xfrm>
            <a:off x="1427202" y="1993004"/>
            <a:ext cx="635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Не </a:t>
            </a:r>
            <a:r>
              <a:rPr b="1" lang="ru-RU" sz="19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до конца</a:t>
            </a:r>
            <a:r>
              <a:rPr b="1" lang="ru-RU" sz="19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продумана система безопасности</a:t>
            </a:r>
            <a:endParaRPr sz="1900">
              <a:solidFill>
                <a:srgbClr val="1155CC"/>
              </a:solidFill>
            </a:endParaRPr>
          </a:p>
        </p:txBody>
      </p:sp>
      <p:sp>
        <p:nvSpPr>
          <p:cNvPr id="192" name="Google Shape;192;g88c66fc0a8_0_107"/>
          <p:cNvSpPr/>
          <p:nvPr/>
        </p:nvSpPr>
        <p:spPr>
          <a:xfrm rot="-5400000">
            <a:off x="5487600" y="-5492196"/>
            <a:ext cx="1254000" cy="12229200"/>
          </a:xfrm>
          <a:prstGeom prst="rect">
            <a:avLst/>
          </a:prstGeom>
          <a:solidFill>
            <a:srgbClr val="D8E2F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88c66fc0a8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88c66fc0a8_0_107"/>
          <p:cNvSpPr txBox="1"/>
          <p:nvPr/>
        </p:nvSpPr>
        <p:spPr>
          <a:xfrm>
            <a:off x="1477493" y="334486"/>
            <a:ext cx="81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СЛАБЫЕ МЕСТА</a:t>
            </a:r>
            <a:endParaRPr/>
          </a:p>
        </p:txBody>
      </p:sp>
      <p:sp>
        <p:nvSpPr>
          <p:cNvPr id="195" name="Google Shape;195;g88c66fc0a8_0_107"/>
          <p:cNvSpPr txBox="1"/>
          <p:nvPr/>
        </p:nvSpPr>
        <p:spPr>
          <a:xfrm>
            <a:off x="1443293" y="118675"/>
            <a:ext cx="147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196" name="Google Shape;196;g88c66fc0a8_0_107"/>
          <p:cNvSpPr/>
          <p:nvPr/>
        </p:nvSpPr>
        <p:spPr>
          <a:xfrm>
            <a:off x="10764838" y="341770"/>
            <a:ext cx="120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pic>
        <p:nvPicPr>
          <p:cNvPr id="197" name="Google Shape;197;g88c66fc0a8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25" y="1663463"/>
            <a:ext cx="815975" cy="81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88c66fc0a8_0_107"/>
          <p:cNvSpPr/>
          <p:nvPr/>
        </p:nvSpPr>
        <p:spPr>
          <a:xfrm>
            <a:off x="1427200" y="3071150"/>
            <a:ext cx="783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Разработка личного кабинета и рейтинговой системы для волонтеров</a:t>
            </a:r>
            <a:endParaRPr b="1" sz="19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88c66fc0a8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25" y="2716888"/>
            <a:ext cx="815975" cy="815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88c66fc0a8_0_107"/>
          <p:cNvSpPr/>
          <p:nvPr/>
        </p:nvSpPr>
        <p:spPr>
          <a:xfrm>
            <a:off x="1427200" y="4050850"/>
            <a:ext cx="783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Разработка личного кабинета и рейтинговой системы для волонтеров</a:t>
            </a:r>
            <a:endParaRPr b="1" sz="19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g88c66fc0a8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25" y="3696588"/>
            <a:ext cx="815975" cy="8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8c66fc0a8_0_81"/>
          <p:cNvSpPr/>
          <p:nvPr/>
        </p:nvSpPr>
        <p:spPr>
          <a:xfrm rot="-5400000">
            <a:off x="5487600" y="-5492196"/>
            <a:ext cx="1254000" cy="12229200"/>
          </a:xfrm>
          <a:prstGeom prst="rect">
            <a:avLst/>
          </a:prstGeom>
          <a:solidFill>
            <a:srgbClr val="D8E2F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g88c66fc0a8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257175"/>
            <a:ext cx="717550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88c66fc0a8_0_81"/>
          <p:cNvSpPr txBox="1"/>
          <p:nvPr/>
        </p:nvSpPr>
        <p:spPr>
          <a:xfrm>
            <a:off x="1416382" y="334486"/>
            <a:ext cx="81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Интерфейс</a:t>
            </a:r>
            <a:endParaRPr/>
          </a:p>
        </p:txBody>
      </p:sp>
      <p:sp>
        <p:nvSpPr>
          <p:cNvPr id="210" name="Google Shape;210;g88c66fc0a8_0_81"/>
          <p:cNvSpPr txBox="1"/>
          <p:nvPr/>
        </p:nvSpPr>
        <p:spPr>
          <a:xfrm>
            <a:off x="1443293" y="118675"/>
            <a:ext cx="147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О ПРОДУКТЕ</a:t>
            </a:r>
            <a:endParaRPr/>
          </a:p>
        </p:txBody>
      </p:sp>
      <p:sp>
        <p:nvSpPr>
          <p:cNvPr id="211" name="Google Shape;211;g88c66fc0a8_0_81"/>
          <p:cNvSpPr/>
          <p:nvPr/>
        </p:nvSpPr>
        <p:spPr>
          <a:xfrm>
            <a:off x="10764838" y="341770"/>
            <a:ext cx="120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rgbClr val="8DA9DB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pic>
        <p:nvPicPr>
          <p:cNvPr id="212" name="Google Shape;212;g88c66fc0a8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088" y="1340550"/>
            <a:ext cx="2577829" cy="530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88c66fc0a8_0_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2900" y="1340550"/>
            <a:ext cx="2651900" cy="530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88c66fc0a8_0_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7238" y="1340554"/>
            <a:ext cx="2651899" cy="5303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2019-02-14T15:03:49Z</dcterms:created>
  <dc:creator>Nick Zimin</dc:creator>
</cp:coreProperties>
</file>