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82" r:id="rId6"/>
    <p:sldId id="283" r:id="rId7"/>
    <p:sldId id="284" r:id="rId8"/>
    <p:sldId id="287" r:id="rId9"/>
    <p:sldId id="288" r:id="rId10"/>
    <p:sldId id="279" r:id="rId11"/>
    <p:sldId id="257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FF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2" autoAdjust="0"/>
  </p:normalViewPr>
  <p:slideViewPr>
    <p:cSldViewPr>
      <p:cViewPr>
        <p:scale>
          <a:sx n="75" d="100"/>
          <a:sy n="75" d="100"/>
        </p:scale>
        <p:origin x="-114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30E-8B3B-42D4-A530-7416CC4A8A13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8831-2788-4856-B54C-110132661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16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Усім добрий день. Тема моєї курсової роботи: «Розробка ієрархії класів за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паттерном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«Команда»». Цей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є актуальним при розробці програмних застосунків, де є взаємодія користувача з системою. Користувач може виконувати найрізноманітніші операції, тому потрібно забезпечити ефективний та легко розширюваний механізм управління ними. Використання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паттерну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дозволяє керувати операціями як окремими об'єктами, які можуть бути виконані, скасовані або повторені за допомогою збереженого в них стану системи.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831-2788-4856-B54C-1101326614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даній курсовій роботі були розроблені ієрархія класів відповідно до постановки задачі і тестова програма можливостей контейнерних класів. Застосування динамічної структури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складанні класів дало змогу вдосконалити знання по їх створенню, обробці та ідентифікації. Я досконально вивчив принципи концепцій ООП, інструменти бібліотеки STL, зокрема алгоритми та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функтори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і розглянув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«Команда», навчився коректній побудові архітектури програми та ієрархії класів.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831-2788-4856-B54C-1101326614B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2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Мета: розробити класи за цим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паттерном</a:t>
            </a:r>
            <a:r>
              <a:rPr lang="uk-UA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який створює  команди редактора, та ведення історії виконаних операцій, дозволяючи скасовувати їх за потреби. 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831-2788-4856-B54C-1101326614B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9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Завдання: розробити ієрархію класів відповідно до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паттерну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забезпечити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зберігання стану редактора; заповнення історії команд; використання контейнерного класу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зберігання та зчитування даних контейнеру у зовнішньому файлі й меню для обробки контейнеру.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831-2788-4856-B54C-1101326614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1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ході розробки програми були використані: класи, зокрема дружні, інкапсуляція, поліморфізм віртуальних функцій; зв’язки між класами - асоціація, композиція, реалізація, залежність; контейнер STL -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інструменти по роботі з файловими потоками й сам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Були додані похідні класи команди видалення тексту та команди повторення останньої скасованої дії.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831-2788-4856-B54C-1101326614B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5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головне меню користувач може переглянути довідку, створити, відкрити або видалити файл. Увійшовши в файл, користувач може Додати текст в файл, ввівши його з клавіатури або використавши буфер обміну, якщо туди були додані дані через команду Копіювання, видалити, вирізати текст, скасувати останню зроблену дію або повторити останню скасовану.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831-2788-4856-B54C-1101326614B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9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діаграмі класів можна побачити класи-нащадки класу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контейнерні класи для об’єктів-нащадків класу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 для представлень файлів – так званих сеансів,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Editor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який має історію сеансів та вказівник на нинішній сеанс, класи для менеджменту команд та файлів й клієнтський клас відображувач інтерфейсу.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831-2788-4856-B54C-1101326614B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9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каталозі оглядача рішень можна переглянути безпосередньо класи. Функції для деяких класів були винесені за межі протоколу задля коректної роботи програми та задля можливості використання деяких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залежностей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831-2788-4856-B54C-1101326614B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9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рисунку зображено відкритий в програмі файл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вже є зміст та відповідно історія команд, тому можемо </a:t>
            </a:r>
            <a:r>
              <a:rPr lang="uk-UA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скасувати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дію й побачити в файлі, до якого стану повернулись. Можемо </a:t>
            </a:r>
            <a:r>
              <a:rPr lang="uk-UA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повторити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останню скасовану дію. Також можемо </a:t>
            </a:r>
            <a:r>
              <a:rPr lang="uk-UA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додавати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текст в файл. </a:t>
            </a:r>
            <a:r>
              <a:rPr lang="uk-UA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Копіювати і вставляти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вже з буферу обміну. </a:t>
            </a:r>
            <a:r>
              <a:rPr lang="uk-UA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Видаляти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текст. Та </a:t>
            </a:r>
            <a:r>
              <a:rPr lang="uk-UA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вирізати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закритті програми історія команд записується як метадані.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831-2788-4856-B54C-1101326614B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9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рисунках можна побачити метадані сеансу та зміст файлу після редагування.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831-2788-4856-B54C-1101326614B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9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uk/design-patterns/comman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udfile.net/preview/5466698/" TargetMode="External"/><Relationship Id="rId5" Type="http://schemas.openxmlformats.org/officeDocument/2006/relationships/hyperlink" Target="https://mon.gov.ua/ua" TargetMode="External"/><Relationship Id="rId4" Type="http://schemas.openxmlformats.org/officeDocument/2006/relationships/hyperlink" Target="https://dtsepaton.056.u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146" y="0"/>
            <a:ext cx="91287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/>
              <a:t>Курсова робота на тему:</a:t>
            </a:r>
            <a:endParaRPr lang="ru-RU" sz="4000" dirty="0" smtClean="0"/>
          </a:p>
          <a:p>
            <a:r>
              <a:rPr lang="ru-RU" sz="3500" i="1" dirty="0" err="1" smtClean="0"/>
              <a:t>Розробка</a:t>
            </a:r>
            <a:r>
              <a:rPr lang="ru-RU" sz="3500" i="1" dirty="0" smtClean="0"/>
              <a:t> </a:t>
            </a:r>
            <a:r>
              <a:rPr lang="ru-RU" sz="3500" i="1" dirty="0" err="1"/>
              <a:t>класів</a:t>
            </a:r>
            <a:r>
              <a:rPr lang="ru-RU" sz="3500" i="1" dirty="0"/>
              <a:t> за паттерном «</a:t>
            </a:r>
            <a:r>
              <a:rPr lang="ru-RU" sz="3500" i="1" dirty="0" smtClean="0"/>
              <a:t>Команда»</a:t>
            </a:r>
            <a:endParaRPr lang="ru-RU" sz="35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631493"/>
            <a:ext cx="9144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500" dirty="0" smtClean="0"/>
              <a:t>Виконавець:</a:t>
            </a:r>
          </a:p>
          <a:p>
            <a:pPr algn="r"/>
            <a:r>
              <a:rPr lang="uk-UA" sz="2500" dirty="0" smtClean="0"/>
              <a:t>студент групи ПЗ-21-1/9</a:t>
            </a:r>
          </a:p>
          <a:p>
            <a:pPr algn="r"/>
            <a:r>
              <a:rPr lang="uk-UA" sz="2500" dirty="0" err="1" smtClean="0"/>
              <a:t>Бредун</a:t>
            </a:r>
            <a:r>
              <a:rPr lang="uk-UA" sz="2500" dirty="0" smtClean="0"/>
              <a:t> Денис Сергійович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81000"/>
            <a:ext cx="971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Фаховий коледж зварювання та електроніки імені Є.О.Патона на 056.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120" y="-50260"/>
            <a:ext cx="2127880" cy="22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1" y="1945420"/>
            <a:ext cx="91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700" dirty="0" smtClean="0"/>
              <a:t>з дисципліни</a:t>
            </a:r>
          </a:p>
          <a:p>
            <a:pPr algn="r"/>
            <a:r>
              <a:rPr lang="uk-UA" sz="2700" dirty="0" smtClean="0"/>
              <a:t>«Об</a:t>
            </a:r>
            <a:r>
              <a:rPr lang="en-US" sz="2700" dirty="0" smtClean="0"/>
              <a:t>’</a:t>
            </a:r>
            <a:r>
              <a:rPr lang="uk-UA" sz="2700" dirty="0" err="1" smtClean="0"/>
              <a:t>єктно</a:t>
            </a:r>
            <a:r>
              <a:rPr lang="uk-UA" sz="2700" dirty="0" smtClean="0"/>
              <a:t>-орієнтоване програмування»</a:t>
            </a:r>
            <a:endParaRPr lang="ru-RU" sz="27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-1" y="3583786"/>
            <a:ext cx="12344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 smtClean="0">
                <a:solidFill>
                  <a:srgbClr val="FFC000"/>
                </a:solidFill>
              </a:rPr>
              <a:t>Дніпро</a:t>
            </a:r>
          </a:p>
          <a:p>
            <a:pPr algn="ctr"/>
            <a:r>
              <a:rPr lang="uk-UA" sz="2500" dirty="0" smtClean="0">
                <a:solidFill>
                  <a:srgbClr val="FFC000"/>
                </a:solidFill>
              </a:rPr>
              <a:t>2024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3285530"/>
            <a:ext cx="1905000" cy="2381250"/>
          </a:xfrm>
          <a:prstGeom prst="rect">
            <a:avLst/>
          </a:prstGeom>
        </p:spPr>
      </p:pic>
      <p:pic>
        <p:nvPicPr>
          <p:cNvPr id="1035" name="Picture 11" descr="Головна | Міністерство освіти і науки Україн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476155"/>
            <a:ext cx="4536848" cy="238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3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delphi-manual.ru/Delphi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://www.delphi-manual.ru/Delphi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81000"/>
            <a:ext cx="971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7937"/>
            <a:ext cx="9128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/>
              <a:t>Висновки</a:t>
            </a:r>
            <a:r>
              <a:rPr lang="ru-RU" sz="4000" dirty="0"/>
              <a:t> по </a:t>
            </a:r>
            <a:r>
              <a:rPr lang="ru-RU" sz="4000" dirty="0" err="1"/>
              <a:t>роботі</a:t>
            </a:r>
            <a:r>
              <a:rPr lang="ru-RU" sz="4000" dirty="0"/>
              <a:t> і </a:t>
            </a:r>
            <a:r>
              <a:rPr lang="ru-RU" sz="4000" dirty="0" err="1"/>
              <a:t>щодо</a:t>
            </a:r>
            <a:r>
              <a:rPr lang="ru-RU" sz="4000" dirty="0"/>
              <a:t> </a:t>
            </a:r>
            <a:r>
              <a:rPr lang="ru-RU" sz="4000" dirty="0" err="1"/>
              <a:t>набутих</a:t>
            </a:r>
            <a:r>
              <a:rPr lang="ru-RU" sz="4000" dirty="0"/>
              <a:t> </a:t>
            </a:r>
            <a:r>
              <a:rPr lang="ru-RU" sz="4000" dirty="0" err="1"/>
              <a:t>або</a:t>
            </a:r>
            <a:r>
              <a:rPr lang="ru-RU" sz="4000" dirty="0"/>
              <a:t> </a:t>
            </a:r>
            <a:r>
              <a:rPr lang="ru-RU" sz="4000" dirty="0" err="1"/>
              <a:t>вдосконалених</a:t>
            </a:r>
            <a:r>
              <a:rPr lang="ru-RU" sz="4000" dirty="0"/>
              <a:t> </a:t>
            </a:r>
            <a:r>
              <a:rPr lang="ru-RU" sz="4000" dirty="0" err="1"/>
              <a:t>навичок</a:t>
            </a:r>
            <a:endParaRPr lang="ru-RU" sz="4000" dirty="0"/>
          </a:p>
        </p:txBody>
      </p:sp>
      <p:pic>
        <p:nvPicPr>
          <p:cNvPr id="8" name="Picture 2" descr="u5DhUqyw6reH0dJUQfnAjEIOEalx-KJTXe802T3b0RMG0QN2o0xA8V_5WMcaHKBXFS_7nkMS8y0ioGQYjtp9YoVgs5NiJmMhIM3X47nVAiUyLsUoOtVpiNRxMfPPCrghkI8XXhufCQU7egXFn4dh22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9" y="1828800"/>
            <a:ext cx="721254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15241" y="4114800"/>
            <a:ext cx="914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22 </a:t>
            </a:r>
            <a:r>
              <a:rPr lang="ru-RU" sz="2700" dirty="0"/>
              <a:t>– Структура паттерну</a:t>
            </a:r>
            <a:endParaRPr lang="uk-UA" sz="2700" dirty="0"/>
          </a:p>
        </p:txBody>
      </p:sp>
      <p:pic>
        <p:nvPicPr>
          <p:cNvPr id="7170" name="Picture 2" descr="C:\Users\bredu\Downloads\Untitl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81124"/>
            <a:ext cx="510462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140" y="6172199"/>
            <a:ext cx="914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23 </a:t>
            </a:r>
            <a:r>
              <a:rPr lang="ru-RU" sz="2700" dirty="0"/>
              <a:t>– </a:t>
            </a:r>
            <a:r>
              <a:rPr lang="ru-RU" sz="2700" dirty="0" smtClean="0"/>
              <a:t>Студент-</a:t>
            </a:r>
            <a:r>
              <a:rPr lang="ru-RU" sz="2700" dirty="0" err="1" smtClean="0"/>
              <a:t>програміст</a:t>
            </a:r>
            <a:endParaRPr lang="uk-UA" sz="27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6" y="1331376"/>
            <a:ext cx="5679407" cy="46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53341" y="6210130"/>
            <a:ext cx="914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24 </a:t>
            </a:r>
            <a:r>
              <a:rPr lang="ru-RU" sz="2700" dirty="0"/>
              <a:t>– </a:t>
            </a:r>
            <a:r>
              <a:rPr lang="ru-RU" sz="2700" dirty="0" smtClean="0"/>
              <a:t>=)</a:t>
            </a:r>
            <a:endParaRPr lang="uk-UA" sz="2700" dirty="0"/>
          </a:p>
        </p:txBody>
      </p:sp>
    </p:spTree>
    <p:extLst>
      <p:ext uri="{BB962C8B-B14F-4D97-AF65-F5344CB8AC3E}">
        <p14:creationId xmlns:p14="http://schemas.microsoft.com/office/powerpoint/2010/main" val="267459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1" grpId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81000"/>
            <a:ext cx="971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20" y="2362200"/>
            <a:ext cx="5994400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" y="609600"/>
            <a:ext cx="9128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dirty="0" smtClean="0"/>
              <a:t>Дякую за увагу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772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81000"/>
            <a:ext cx="971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500" dirty="0" smtClean="0"/>
              <a:t>Використані джерела</a:t>
            </a:r>
            <a:endParaRPr lang="ru-RU" sz="4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921279"/>
            <a:ext cx="91318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refactoring.guru/uk/design-patterns/command</a:t>
            </a:r>
            <a:endParaRPr lang="uk-UA" sz="2400" dirty="0" smtClean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+mj-lt"/>
                <a:hlinkClick r:id="rId4"/>
              </a:rPr>
              <a:t>https</a:t>
            </a:r>
            <a:r>
              <a:rPr lang="en-US" sz="2400" dirty="0">
                <a:latin typeface="+mj-lt"/>
                <a:hlinkClick r:id="rId4"/>
              </a:rPr>
              <a:t>://dtsepaton.056.ua</a:t>
            </a:r>
            <a:r>
              <a:rPr lang="en-US" sz="2400" dirty="0" smtClean="0">
                <a:latin typeface="+mj-lt"/>
                <a:hlinkClick r:id="rId4"/>
              </a:rPr>
              <a:t>/</a:t>
            </a:r>
            <a:endParaRPr lang="uk-UA" sz="24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+mj-lt"/>
                <a:hlinkClick r:id="rId5"/>
              </a:rPr>
              <a:t>https://</a:t>
            </a:r>
            <a:r>
              <a:rPr lang="en-US" sz="2400" dirty="0" smtClean="0">
                <a:latin typeface="+mj-lt"/>
                <a:hlinkClick r:id="rId5"/>
              </a:rPr>
              <a:t>mon.gov.ua/ua</a:t>
            </a:r>
            <a:endParaRPr lang="ru-RU" sz="24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Design </a:t>
            </a:r>
            <a:r>
              <a:rPr lang="en-US" sz="2400" dirty="0">
                <a:latin typeface="+mj-lt"/>
              </a:rPr>
              <a:t>Patterns: Elements of Reusable Object-Oriented Software : </a:t>
            </a:r>
            <a:r>
              <a:rPr lang="uk-UA" sz="2400" dirty="0">
                <a:latin typeface="+mj-lt"/>
              </a:rPr>
              <a:t>навчальний посібник / </a:t>
            </a:r>
            <a:r>
              <a:rPr lang="en-US" sz="2400" dirty="0">
                <a:latin typeface="+mj-lt"/>
              </a:rPr>
              <a:t>E. Gamma et al. Portland : Addison-Wesley, 1994. 395 p</a:t>
            </a:r>
            <a:r>
              <a:rPr lang="en-US" sz="2400" dirty="0" smtClean="0">
                <a:latin typeface="+mj-lt"/>
              </a:rPr>
              <a:t>.</a:t>
            </a:r>
            <a:endParaRPr lang="uk-UA" sz="2400" dirty="0" smtClean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err="1">
                <a:latin typeface="+mj-lt"/>
              </a:rPr>
              <a:t>Воробйова</a:t>
            </a:r>
            <a:r>
              <a:rPr lang="ru-RU" sz="2400" dirty="0">
                <a:latin typeface="+mj-lt"/>
              </a:rPr>
              <a:t> О. Д., Глазунова Л. В. </a:t>
            </a:r>
            <a:r>
              <a:rPr lang="ru-RU" sz="2400" dirty="0" err="1">
                <a:latin typeface="+mj-lt"/>
              </a:rPr>
              <a:t>Алгоритми</a:t>
            </a:r>
            <a:r>
              <a:rPr lang="ru-RU" sz="2400" dirty="0">
                <a:latin typeface="+mj-lt"/>
              </a:rPr>
              <a:t> та </a:t>
            </a:r>
            <a:r>
              <a:rPr lang="ru-RU" sz="2400" dirty="0" err="1">
                <a:latin typeface="+mj-lt"/>
              </a:rPr>
              <a:t>структури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даних</a:t>
            </a:r>
            <a:r>
              <a:rPr lang="ru-RU" sz="2400" dirty="0">
                <a:latin typeface="+mj-lt"/>
              </a:rPr>
              <a:t>. </a:t>
            </a:r>
            <a:r>
              <a:rPr lang="ru-RU" sz="2400" dirty="0" err="1">
                <a:latin typeface="+mj-lt"/>
              </a:rPr>
              <a:t>Частина</a:t>
            </a:r>
            <a:r>
              <a:rPr lang="ru-RU" sz="2400" dirty="0">
                <a:latin typeface="+mj-lt"/>
              </a:rPr>
              <a:t> 1. </a:t>
            </a:r>
            <a:r>
              <a:rPr lang="ru-RU" sz="2400" dirty="0" err="1">
                <a:latin typeface="+mj-lt"/>
              </a:rPr>
              <a:t>Структури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даних</a:t>
            </a:r>
            <a:r>
              <a:rPr lang="ru-RU" sz="2400" dirty="0">
                <a:latin typeface="+mj-lt"/>
              </a:rPr>
              <a:t> : конспект </a:t>
            </a:r>
            <a:r>
              <a:rPr lang="ru-RU" sz="2400" dirty="0" err="1">
                <a:latin typeface="+mj-lt"/>
              </a:rPr>
              <a:t>лекцій</a:t>
            </a:r>
            <a:r>
              <a:rPr lang="ru-RU" sz="2400" dirty="0">
                <a:latin typeface="+mj-lt"/>
              </a:rPr>
              <a:t>. Одеса : ОНАЗ </a:t>
            </a:r>
            <a:r>
              <a:rPr lang="ru-RU" sz="2400" dirty="0" err="1">
                <a:latin typeface="+mj-lt"/>
              </a:rPr>
              <a:t>ім.О.С</a:t>
            </a:r>
            <a:r>
              <a:rPr lang="ru-RU" sz="2400" dirty="0">
                <a:latin typeface="+mj-lt"/>
              </a:rPr>
              <a:t>. Поп., 2017. 48 с</a:t>
            </a:r>
            <a:r>
              <a:rPr lang="ru-RU" sz="2400" dirty="0" smtClean="0">
                <a:latin typeface="+mj-lt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+mj-lt"/>
                <a:hlinkClick r:id="rId6"/>
              </a:rPr>
              <a:t>https://studfile.net/preview/5466698</a:t>
            </a:r>
            <a:r>
              <a:rPr lang="en-US" sz="2400" dirty="0" smtClean="0">
                <a:latin typeface="+mj-lt"/>
                <a:hlinkClick r:id="rId6"/>
              </a:rPr>
              <a:t>/</a:t>
            </a:r>
            <a:endParaRPr lang="uk-UA" sz="2400" dirty="0" smtClean="0">
              <a:latin typeface="+mj-lt"/>
            </a:endParaRPr>
          </a:p>
          <a:p>
            <a:pPr algn="just"/>
            <a:endParaRPr lang="uk-UA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99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" y="457200"/>
            <a:ext cx="912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000" dirty="0" smtClean="0"/>
              <a:t>Мета</a:t>
            </a:r>
            <a:endParaRPr lang="ru-RU" sz="5000" dirty="0"/>
          </a:p>
        </p:txBody>
      </p:sp>
      <p:sp>
        <p:nvSpPr>
          <p:cNvPr id="2" name="AutoShape 2" descr="http://www.delphi-manual.ru/Delphi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://www.delphi-manual.ru/Delphi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5240" y="1320018"/>
            <a:ext cx="91440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err="1" smtClean="0"/>
              <a:t>Розробити</a:t>
            </a:r>
            <a:r>
              <a:rPr lang="ru-RU" sz="2700" dirty="0" smtClean="0"/>
              <a:t> </a:t>
            </a:r>
            <a:r>
              <a:rPr lang="ru-RU" sz="2700" dirty="0" err="1"/>
              <a:t>класи</a:t>
            </a:r>
            <a:r>
              <a:rPr lang="ru-RU" sz="2700" dirty="0"/>
              <a:t> за паттерном «Команда», </a:t>
            </a:r>
            <a:r>
              <a:rPr lang="ru-RU" sz="2700" dirty="0" err="1"/>
              <a:t>що</a:t>
            </a:r>
            <a:r>
              <a:rPr lang="ru-RU" sz="2700" dirty="0"/>
              <a:t> </a:t>
            </a:r>
            <a:r>
              <a:rPr lang="ru-RU" sz="2700" dirty="0" err="1"/>
              <a:t>створює</a:t>
            </a:r>
            <a:r>
              <a:rPr lang="ru-RU" sz="2700" dirty="0"/>
              <a:t>  </a:t>
            </a:r>
            <a:r>
              <a:rPr lang="ru-RU" sz="2700" dirty="0" err="1"/>
              <a:t>команди</a:t>
            </a:r>
            <a:r>
              <a:rPr lang="ru-RU" sz="2700" dirty="0"/>
              <a:t> редактора, та </a:t>
            </a:r>
            <a:r>
              <a:rPr lang="ru-RU" sz="2700" dirty="0" err="1"/>
              <a:t>ведення</a:t>
            </a:r>
            <a:r>
              <a:rPr lang="ru-RU" sz="2700" dirty="0"/>
              <a:t> </a:t>
            </a:r>
            <a:r>
              <a:rPr lang="ru-RU" sz="2700" dirty="0" err="1"/>
              <a:t>історії</a:t>
            </a:r>
            <a:r>
              <a:rPr lang="ru-RU" sz="2700" dirty="0"/>
              <a:t> </a:t>
            </a:r>
            <a:r>
              <a:rPr lang="ru-RU" sz="2700" dirty="0" err="1"/>
              <a:t>виконаних</a:t>
            </a:r>
            <a:r>
              <a:rPr lang="ru-RU" sz="2700" dirty="0"/>
              <a:t> </a:t>
            </a:r>
            <a:r>
              <a:rPr lang="ru-RU" sz="2700" dirty="0" err="1"/>
              <a:t>операцій</a:t>
            </a:r>
            <a:r>
              <a:rPr lang="ru-RU" sz="2700" dirty="0"/>
              <a:t>, </a:t>
            </a:r>
            <a:r>
              <a:rPr lang="ru-RU" sz="2700" dirty="0" err="1"/>
              <a:t>дозволяючи</a:t>
            </a:r>
            <a:r>
              <a:rPr lang="ru-RU" sz="2700" dirty="0"/>
              <a:t> </a:t>
            </a:r>
            <a:r>
              <a:rPr lang="ru-RU" sz="2700" dirty="0" err="1"/>
              <a:t>скасовувати</a:t>
            </a:r>
            <a:r>
              <a:rPr lang="ru-RU" sz="2700" dirty="0"/>
              <a:t> </a:t>
            </a:r>
            <a:r>
              <a:rPr lang="ru-RU" sz="2700" dirty="0" err="1"/>
              <a:t>їх</a:t>
            </a:r>
            <a:r>
              <a:rPr lang="ru-RU" sz="2700" dirty="0"/>
              <a:t> за </a:t>
            </a:r>
            <a:r>
              <a:rPr lang="ru-RU" sz="2700" dirty="0" smtClean="0"/>
              <a:t>потреби.</a:t>
            </a:r>
            <a:endParaRPr lang="uk-UA" sz="2700" dirty="0" smtClean="0"/>
          </a:p>
        </p:txBody>
      </p:sp>
      <p:pic>
        <p:nvPicPr>
          <p:cNvPr id="2050" name="Picture 2" descr="Патерн Команд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59" y="30480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81000"/>
            <a:ext cx="971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6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78" y="26313"/>
            <a:ext cx="912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000" dirty="0" smtClean="0"/>
              <a:t>Завдання</a:t>
            </a:r>
            <a:endParaRPr lang="ru-RU" sz="5000" dirty="0"/>
          </a:p>
        </p:txBody>
      </p:sp>
      <p:sp>
        <p:nvSpPr>
          <p:cNvPr id="2" name="AutoShape 2" descr="http://www.delphi-manual.ru/Delphi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://www.delphi-manual.ru/Delphi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3" name="Picture 3" descr="frT9b-hDtgCbxF5g_rYlW4RI5TzGV_wen-F-zmuTVZzI8ID5kr1En5V_3OGHIUJhvNWRiQSS0fDy0CtNaDwJTs4ob9x1aWIvtH-lJn1zbCRDEtLoRof1gnEJzLKVa8Kzl4eyZj7hoD0y5hZBnsJqb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26" y="3716318"/>
            <a:ext cx="678558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81000"/>
            <a:ext cx="971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u5DhUqyw6reH0dJUQfnAjEIOEalx-KJTXe802T3b0RMG0QN2o0xA8V_5WMcaHKBXFS_7nkMS8y0ioGQYjtp9YoVgs5NiJmMhIM3X47nVAiUyLsUoOtVpiNRxMfPPCrghkI8XXhufCQU7egXFn4dh22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67" y="878974"/>
            <a:ext cx="721254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1483" y="3175084"/>
            <a:ext cx="914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1 – Структура паттерну</a:t>
            </a:r>
            <a:endParaRPr lang="uk-UA" sz="27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-11483" y="5943600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2 – Приклад </a:t>
            </a:r>
            <a:r>
              <a:rPr lang="ru-RU" sz="2700" dirty="0" err="1"/>
              <a:t>реалізації</a:t>
            </a:r>
            <a:r>
              <a:rPr lang="ru-RU" sz="2700" dirty="0"/>
              <a:t> набору </a:t>
            </a:r>
            <a:r>
              <a:rPr lang="ru-RU" sz="2700" dirty="0" err="1"/>
              <a:t>інструментів</a:t>
            </a:r>
            <a:r>
              <a:rPr lang="ru-RU" sz="2700" dirty="0"/>
              <a:t> </a:t>
            </a:r>
            <a:r>
              <a:rPr lang="ru-RU" sz="2700" dirty="0" err="1"/>
              <a:t>інтерфейсу</a:t>
            </a:r>
            <a:r>
              <a:rPr lang="ru-RU" sz="2700" dirty="0"/>
              <a:t> </a:t>
            </a:r>
            <a:r>
              <a:rPr lang="ru-RU" sz="2700" dirty="0" err="1"/>
              <a:t>користувача</a:t>
            </a:r>
            <a:endParaRPr lang="uk-UA" sz="2700" dirty="0" smtClean="0"/>
          </a:p>
        </p:txBody>
      </p:sp>
    </p:spTree>
    <p:extLst>
      <p:ext uri="{BB962C8B-B14F-4D97-AF65-F5344CB8AC3E}">
        <p14:creationId xmlns:p14="http://schemas.microsoft.com/office/powerpoint/2010/main" val="3662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" y="457200"/>
            <a:ext cx="9128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000" dirty="0"/>
              <a:t>Стисла характеристика особливостей реалізації</a:t>
            </a:r>
            <a:endParaRPr lang="ru-RU" sz="5000" dirty="0"/>
          </a:p>
        </p:txBody>
      </p:sp>
      <p:sp>
        <p:nvSpPr>
          <p:cNvPr id="2" name="AutoShape 2" descr="http://www.delphi-manual.ru/Delphi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://www.delphi-manual.ru/Delphi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 descr="zwf3zeD5S4z_IsPirQkSiSre5IhyFJpY8p_YkgC0NNR_muVHO4kbj-Yzkd1XhHwIbfwcvi9BMqedescF6nwOwTuWwI4HMH_gP4zOAU7avsSw1bLavqAZ8-DPJ2dSiz-fy6BnxdhXskZiXyO80L_1Y9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088415"/>
            <a:ext cx="3352800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5658" y="3702903"/>
            <a:ext cx="4292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4 </a:t>
            </a:r>
            <a:r>
              <a:rPr lang="ru-RU" sz="2000" dirty="0"/>
              <a:t>– </a:t>
            </a:r>
            <a:r>
              <a:rPr lang="ru-RU" sz="2000" dirty="0" err="1" smtClean="0"/>
              <a:t>Відношення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асоціації</a:t>
            </a:r>
            <a:endParaRPr lang="uk-UA" sz="2000" dirty="0" smtClean="0"/>
          </a:p>
        </p:txBody>
      </p:sp>
      <p:pic>
        <p:nvPicPr>
          <p:cNvPr id="6147" name="Picture 3" descr="wfnS_QQa06Z-9KAwKiM0sSxGS89dxfdIiX-uljWE_cPY0VqZywhSpcLc69iINn8KHIUeqsEbrz-YMNvQxOZ-bkWJgMMsg6j_r8cLBrkv8bFlbZktARtJcMVszaVE5pxsgo9LgVqs-Q2v-2kt1qppeL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88416"/>
            <a:ext cx="3101975" cy="171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24400" y="3902958"/>
            <a:ext cx="438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5 </a:t>
            </a:r>
            <a:r>
              <a:rPr lang="ru-RU" sz="2000" dirty="0"/>
              <a:t>– </a:t>
            </a:r>
            <a:r>
              <a:rPr lang="ru-RU" sz="2000" dirty="0" err="1" smtClean="0"/>
              <a:t>Відношення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композиції</a:t>
            </a:r>
            <a:endParaRPr lang="uk-UA" sz="2000" dirty="0" smtClean="0"/>
          </a:p>
        </p:txBody>
      </p:sp>
      <p:pic>
        <p:nvPicPr>
          <p:cNvPr id="6148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40" y="4953000"/>
            <a:ext cx="39254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23698" y="5564439"/>
            <a:ext cx="3639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7 </a:t>
            </a:r>
            <a:r>
              <a:rPr lang="ru-RU" sz="2000" dirty="0"/>
              <a:t>– </a:t>
            </a:r>
            <a:r>
              <a:rPr lang="ru-RU" sz="2000" dirty="0" err="1" smtClean="0"/>
              <a:t>Відношення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залежності</a:t>
            </a:r>
            <a:endParaRPr lang="uk-UA" sz="2000" dirty="0" smtClean="0"/>
          </a:p>
        </p:txBody>
      </p:sp>
      <p:pic>
        <p:nvPicPr>
          <p:cNvPr id="6149" name="Picture 5" descr="17wkIOtYqmQzPwGiiTnMzXhEI6QpTz3Xy_KIUv_GbZkkmdVKCSLygbq9ySYX8e8do1trtNC9lsaWiXChrze1U0ge-SzsnsI0uWwCiJui2UJCNF851Y-ONGR2GEhZPV6CmVtmshAtX_vk5Vz1ccuUg5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4303068"/>
            <a:ext cx="4332661" cy="118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9019" y="5718327"/>
            <a:ext cx="438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6 </a:t>
            </a:r>
            <a:r>
              <a:rPr lang="ru-RU" sz="2000" dirty="0"/>
              <a:t>– </a:t>
            </a:r>
            <a:r>
              <a:rPr lang="ru-RU" sz="2000" dirty="0" err="1" smtClean="0"/>
              <a:t>Відношення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реалізації</a:t>
            </a:r>
            <a:endParaRPr lang="uk-UA" sz="2000" dirty="0" smtClean="0"/>
          </a:p>
        </p:txBody>
      </p:sp>
      <p:pic>
        <p:nvPicPr>
          <p:cNvPr id="6150" name="Picture 6" descr="2SLLQyEHCxSNH6sJ64Vu5NNqOMdbLbEASNoLb3NN-PRGhluw7zTSwkpAXhVfJsiLJMNnDG7L-GDGQBWlm4fhnr6Ob-rFropxMx9WtT6fD3__d2Kxm2P4_F_MIEdbQVpHyXNZgTsDRDgi4G6Az03rHv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62" y="2365001"/>
            <a:ext cx="5658483" cy="347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1483" y="5943600"/>
            <a:ext cx="914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8 </a:t>
            </a:r>
            <a:r>
              <a:rPr lang="ru-RU" sz="2700" dirty="0"/>
              <a:t>– Принцип </a:t>
            </a:r>
            <a:r>
              <a:rPr lang="ru-RU" sz="2700" dirty="0" err="1"/>
              <a:t>організації</a:t>
            </a:r>
            <a:r>
              <a:rPr lang="ru-RU" sz="2700" dirty="0"/>
              <a:t> </a:t>
            </a:r>
            <a:r>
              <a:rPr lang="ru-RU" sz="2700" dirty="0" err="1"/>
              <a:t>посилань</a:t>
            </a:r>
            <a:r>
              <a:rPr lang="ru-RU" sz="2700" dirty="0"/>
              <a:t> у стеку</a:t>
            </a:r>
            <a:endParaRPr lang="uk-UA" sz="2700" dirty="0" smtClean="0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81000"/>
            <a:ext cx="971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 descr="la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44614"/>
            <a:ext cx="8000985" cy="397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648" y="6209245"/>
            <a:ext cx="914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3 </a:t>
            </a:r>
            <a:r>
              <a:rPr lang="ru-RU" sz="2700" dirty="0"/>
              <a:t>– </a:t>
            </a:r>
            <a:r>
              <a:rPr lang="ru-RU" sz="2700" dirty="0" err="1" smtClean="0"/>
              <a:t>Діаграма</a:t>
            </a:r>
            <a:r>
              <a:rPr lang="ru-RU" sz="2700" dirty="0" smtClean="0"/>
              <a:t> </a:t>
            </a:r>
            <a:r>
              <a:rPr lang="ru-RU" sz="2700" dirty="0" err="1" smtClean="0"/>
              <a:t>класів</a:t>
            </a:r>
            <a:endParaRPr lang="uk-UA" sz="2700" dirty="0" smtClean="0"/>
          </a:p>
        </p:txBody>
      </p:sp>
    </p:spTree>
    <p:extLst>
      <p:ext uri="{BB962C8B-B14F-4D97-AF65-F5344CB8AC3E}">
        <p14:creationId xmlns:p14="http://schemas.microsoft.com/office/powerpoint/2010/main" val="16936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1" grpId="0"/>
      <p:bldP spid="11" grpId="1"/>
      <p:bldP spid="13" grpId="0"/>
      <p:bldP spid="13" grpId="1"/>
      <p:bldP spid="16" grpId="0"/>
      <p:bldP spid="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7" y="-49887"/>
            <a:ext cx="912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000" dirty="0" smtClean="0"/>
              <a:t>Проектування</a:t>
            </a:r>
            <a:endParaRPr lang="ru-RU" sz="5000" dirty="0"/>
          </a:p>
        </p:txBody>
      </p:sp>
      <p:sp>
        <p:nvSpPr>
          <p:cNvPr id="2" name="AutoShape 2" descr="http://www.delphi-manual.ru/Delphi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://www.delphi-manual.ru/Delphi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81000"/>
            <a:ext cx="971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10" y="881062"/>
            <a:ext cx="5572534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44140" y="6172200"/>
            <a:ext cx="914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9 – </a:t>
            </a:r>
            <a:r>
              <a:rPr lang="ru-RU" sz="2700" dirty="0" err="1" smtClean="0"/>
              <a:t>Функціональна</a:t>
            </a:r>
            <a:r>
              <a:rPr lang="ru-RU" sz="2700" dirty="0" smtClean="0"/>
              <a:t> схема меню </a:t>
            </a:r>
            <a:r>
              <a:rPr lang="ru-RU" sz="2700" dirty="0" err="1" smtClean="0"/>
              <a:t>програми</a:t>
            </a:r>
            <a:endParaRPr lang="uk-UA" sz="2700" dirty="0" smtClean="0"/>
          </a:p>
        </p:txBody>
      </p:sp>
    </p:spTree>
    <p:extLst>
      <p:ext uri="{BB962C8B-B14F-4D97-AF65-F5344CB8AC3E}">
        <p14:creationId xmlns:p14="http://schemas.microsoft.com/office/powerpoint/2010/main" val="7427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7" y="-49887"/>
            <a:ext cx="912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000" dirty="0" smtClean="0"/>
              <a:t>Проектування</a:t>
            </a:r>
            <a:endParaRPr lang="ru-RU" sz="5000" dirty="0"/>
          </a:p>
        </p:txBody>
      </p:sp>
      <p:sp>
        <p:nvSpPr>
          <p:cNvPr id="2" name="AutoShape 2" descr="http://www.delphi-manual.ru/Delphi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://www.delphi-manual.ru/Delphi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81000"/>
            <a:ext cx="971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44140" y="6290706"/>
            <a:ext cx="914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10 – </a:t>
            </a:r>
            <a:r>
              <a:rPr lang="ru-RU" sz="2700" dirty="0" err="1" smtClean="0"/>
              <a:t>Діаграма</a:t>
            </a:r>
            <a:r>
              <a:rPr lang="ru-RU" sz="2700" dirty="0" smtClean="0"/>
              <a:t> </a:t>
            </a:r>
            <a:r>
              <a:rPr lang="ru-RU" sz="2700" dirty="0" err="1" smtClean="0"/>
              <a:t>класів</a:t>
            </a:r>
            <a:endParaRPr lang="uk-UA" sz="27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" y="990600"/>
            <a:ext cx="9128760" cy="528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0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delphi-manual.ru/Delphi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://www.delphi-manual.ru/Delphi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81000"/>
            <a:ext cx="971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497" y="-49887"/>
            <a:ext cx="912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000" dirty="0" smtClean="0"/>
              <a:t>Розробка</a:t>
            </a:r>
            <a:endParaRPr lang="ru-RU" sz="5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81062"/>
            <a:ext cx="2285606" cy="52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44140" y="6290706"/>
            <a:ext cx="914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11 – Каталог </a:t>
            </a:r>
            <a:r>
              <a:rPr lang="ru-RU" sz="2700" dirty="0" err="1" smtClean="0"/>
              <a:t>класів</a:t>
            </a:r>
            <a:r>
              <a:rPr lang="ru-RU" sz="2700" dirty="0" smtClean="0"/>
              <a:t> </a:t>
            </a:r>
            <a:endParaRPr lang="uk-UA" sz="2700" dirty="0" smtClean="0"/>
          </a:p>
        </p:txBody>
      </p:sp>
    </p:spTree>
    <p:extLst>
      <p:ext uri="{BB962C8B-B14F-4D97-AF65-F5344CB8AC3E}">
        <p14:creationId xmlns:p14="http://schemas.microsoft.com/office/powerpoint/2010/main" val="28796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delphi-manual.ru/Delphi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://www.delphi-manual.ru/Delphi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81000"/>
            <a:ext cx="971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497" y="-49887"/>
            <a:ext cx="912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000" dirty="0" smtClean="0"/>
              <a:t>Тестування</a:t>
            </a:r>
            <a:endParaRPr lang="ru-RU" sz="5000" dirty="0"/>
          </a:p>
        </p:txBody>
      </p:sp>
      <p:sp>
        <p:nvSpPr>
          <p:cNvPr id="9" name="TextBox 8"/>
          <p:cNvSpPr txBox="1"/>
          <p:nvPr/>
        </p:nvSpPr>
        <p:spPr>
          <a:xfrm>
            <a:off x="-2" y="5886632"/>
            <a:ext cx="914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12 – </a:t>
            </a:r>
            <a:r>
              <a:rPr lang="ru-RU" sz="2700" dirty="0" err="1" smtClean="0"/>
              <a:t>Відкриття</a:t>
            </a:r>
            <a:r>
              <a:rPr lang="ru-RU" sz="2700" dirty="0" smtClean="0"/>
              <a:t> сеансу</a:t>
            </a:r>
            <a:endParaRPr lang="uk-UA" sz="2700" dirty="0" smtClean="0"/>
          </a:p>
        </p:txBody>
      </p:sp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279888" y="1707444"/>
            <a:ext cx="2613978" cy="3585845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5"/>
          <a:stretch>
            <a:fillRect/>
          </a:stretch>
        </p:blipFill>
        <p:spPr>
          <a:xfrm>
            <a:off x="1753348" y="889413"/>
            <a:ext cx="5667058" cy="49803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05" y="6170496"/>
            <a:ext cx="914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13 – </a:t>
            </a:r>
            <a:r>
              <a:rPr lang="ru-RU" sz="2700" dirty="0" err="1" smtClean="0"/>
              <a:t>Скасування</a:t>
            </a:r>
            <a:r>
              <a:rPr lang="ru-RU" sz="2700" dirty="0" smtClean="0"/>
              <a:t> </a:t>
            </a:r>
            <a:r>
              <a:rPr lang="ru-RU" sz="2700" dirty="0" err="1" smtClean="0"/>
              <a:t>останньої</a:t>
            </a:r>
            <a:r>
              <a:rPr lang="ru-RU" sz="2700" dirty="0" smtClean="0"/>
              <a:t> </a:t>
            </a:r>
            <a:r>
              <a:rPr lang="ru-RU" sz="2700" dirty="0" err="1" smtClean="0"/>
              <a:t>дії</a:t>
            </a:r>
            <a:endParaRPr lang="uk-UA" sz="27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-37183" y="6140547"/>
            <a:ext cx="914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14 – </a:t>
            </a:r>
            <a:r>
              <a:rPr lang="ru-RU" sz="2700" dirty="0" err="1" smtClean="0"/>
              <a:t>Повторення</a:t>
            </a:r>
            <a:r>
              <a:rPr lang="ru-RU" sz="2700" dirty="0" smtClean="0"/>
              <a:t> </a:t>
            </a:r>
            <a:r>
              <a:rPr lang="ru-RU" sz="2700" dirty="0" err="1" smtClean="0"/>
              <a:t>останньої</a:t>
            </a:r>
            <a:r>
              <a:rPr lang="ru-RU" sz="2700" dirty="0" smtClean="0"/>
              <a:t> </a:t>
            </a:r>
            <a:r>
              <a:rPr lang="ru-RU" sz="2700" dirty="0" err="1" smtClean="0"/>
              <a:t>скасованої</a:t>
            </a:r>
            <a:r>
              <a:rPr lang="ru-RU" sz="2700" dirty="0" smtClean="0"/>
              <a:t> </a:t>
            </a:r>
            <a:r>
              <a:rPr lang="ru-RU" sz="2700" dirty="0" err="1" smtClean="0"/>
              <a:t>дії</a:t>
            </a:r>
            <a:endParaRPr lang="uk-UA" sz="2700" dirty="0" smtClean="0"/>
          </a:p>
        </p:txBody>
      </p:sp>
      <p:pic>
        <p:nvPicPr>
          <p:cNvPr id="18" name="Рисунок 17"/>
          <p:cNvPicPr/>
          <p:nvPr/>
        </p:nvPicPr>
        <p:blipFill>
          <a:blip r:embed="rId6"/>
          <a:stretch>
            <a:fillRect/>
          </a:stretch>
        </p:blipFill>
        <p:spPr>
          <a:xfrm>
            <a:off x="1665141" y="893589"/>
            <a:ext cx="5714999" cy="523454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22" y="6181280"/>
            <a:ext cx="9144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15 – </a:t>
            </a:r>
            <a:r>
              <a:rPr lang="ru-RU" sz="2700" dirty="0" err="1" smtClean="0"/>
              <a:t>Додавання</a:t>
            </a:r>
            <a:r>
              <a:rPr lang="ru-RU" sz="2700" dirty="0" smtClean="0"/>
              <a:t> тексту</a:t>
            </a:r>
            <a:endParaRPr lang="uk-UA" sz="2700" dirty="0" smtClean="0"/>
          </a:p>
        </p:txBody>
      </p:sp>
      <p:pic>
        <p:nvPicPr>
          <p:cNvPr id="20" name="Рисунок 19"/>
          <p:cNvPicPr/>
          <p:nvPr/>
        </p:nvPicPr>
        <p:blipFill>
          <a:blip r:embed="rId7"/>
          <a:stretch>
            <a:fillRect/>
          </a:stretch>
        </p:blipFill>
        <p:spPr>
          <a:xfrm>
            <a:off x="1215378" y="835488"/>
            <a:ext cx="6713242" cy="5142168"/>
          </a:xfrm>
          <a:prstGeom prst="rect">
            <a:avLst/>
          </a:prstGeom>
        </p:spPr>
      </p:pic>
      <p:pic>
        <p:nvPicPr>
          <p:cNvPr id="21" name="Рисунок 20"/>
          <p:cNvPicPr/>
          <p:nvPr/>
        </p:nvPicPr>
        <p:blipFill>
          <a:blip r:embed="rId8"/>
          <a:stretch>
            <a:fillRect/>
          </a:stretch>
        </p:blipFill>
        <p:spPr>
          <a:xfrm>
            <a:off x="47897" y="779560"/>
            <a:ext cx="4721225" cy="3233738"/>
          </a:xfrm>
          <a:prstGeom prst="rect">
            <a:avLst/>
          </a:prstGeom>
        </p:spPr>
      </p:pic>
      <p:pic>
        <p:nvPicPr>
          <p:cNvPr id="22" name="Рисунок 21"/>
          <p:cNvPicPr/>
          <p:nvPr/>
        </p:nvPicPr>
        <p:blipFill>
          <a:blip r:embed="rId9"/>
          <a:stretch>
            <a:fillRect/>
          </a:stretch>
        </p:blipFill>
        <p:spPr>
          <a:xfrm>
            <a:off x="4696919" y="756596"/>
            <a:ext cx="4454338" cy="34101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0" y="4072059"/>
            <a:ext cx="398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16 – </a:t>
            </a:r>
            <a:r>
              <a:rPr lang="ru-RU" sz="2700" dirty="0" err="1" smtClean="0"/>
              <a:t>Копіювання</a:t>
            </a:r>
            <a:r>
              <a:rPr lang="ru-RU" sz="2700" dirty="0" smtClean="0"/>
              <a:t> </a:t>
            </a:r>
            <a:r>
              <a:rPr lang="ru-RU" sz="2700" dirty="0" err="1" smtClean="0"/>
              <a:t>даних</a:t>
            </a:r>
            <a:endParaRPr lang="uk-UA" sz="27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716635" y="4166769"/>
            <a:ext cx="446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17 – </a:t>
            </a:r>
            <a:r>
              <a:rPr lang="ru-RU" sz="2700" dirty="0" err="1" smtClean="0"/>
              <a:t>Додавання</a:t>
            </a:r>
            <a:r>
              <a:rPr lang="ru-RU" sz="2700" dirty="0" smtClean="0"/>
              <a:t> з буферу </a:t>
            </a:r>
            <a:r>
              <a:rPr lang="ru-RU" sz="2700" dirty="0" err="1" smtClean="0"/>
              <a:t>обміну</a:t>
            </a:r>
            <a:endParaRPr lang="uk-UA" sz="27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595759" y="5678882"/>
            <a:ext cx="398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18 – </a:t>
            </a:r>
            <a:r>
              <a:rPr lang="ru-RU" sz="2700" dirty="0" err="1" smtClean="0"/>
              <a:t>Видалення</a:t>
            </a:r>
            <a:r>
              <a:rPr lang="ru-RU" sz="2700" dirty="0" smtClean="0"/>
              <a:t> </a:t>
            </a:r>
            <a:r>
              <a:rPr lang="ru-RU" sz="2700" dirty="0" err="1" smtClean="0"/>
              <a:t>даних</a:t>
            </a:r>
            <a:endParaRPr lang="uk-UA" sz="2700" dirty="0" smtClean="0"/>
          </a:p>
        </p:txBody>
      </p:sp>
      <p:pic>
        <p:nvPicPr>
          <p:cNvPr id="26" name="Рисунок 25"/>
          <p:cNvPicPr/>
          <p:nvPr/>
        </p:nvPicPr>
        <p:blipFill>
          <a:blip r:embed="rId10"/>
          <a:stretch>
            <a:fillRect/>
          </a:stretch>
        </p:blipFill>
        <p:spPr>
          <a:xfrm>
            <a:off x="606735" y="811886"/>
            <a:ext cx="7775265" cy="4674513"/>
          </a:xfrm>
          <a:prstGeom prst="rect">
            <a:avLst/>
          </a:prstGeom>
        </p:spPr>
      </p:pic>
      <p:pic>
        <p:nvPicPr>
          <p:cNvPr id="27" name="Рисунок 26"/>
          <p:cNvPicPr/>
          <p:nvPr/>
        </p:nvPicPr>
        <p:blipFill>
          <a:blip r:embed="rId11"/>
          <a:stretch>
            <a:fillRect/>
          </a:stretch>
        </p:blipFill>
        <p:spPr>
          <a:xfrm>
            <a:off x="314670" y="1164201"/>
            <a:ext cx="8829330" cy="331076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03249" y="5458432"/>
            <a:ext cx="398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19 – </a:t>
            </a:r>
            <a:r>
              <a:rPr lang="ru-RU" sz="2700" dirty="0" err="1" smtClean="0"/>
              <a:t>Вирізання</a:t>
            </a:r>
            <a:r>
              <a:rPr lang="ru-RU" sz="2700" dirty="0" smtClean="0"/>
              <a:t> </a:t>
            </a:r>
            <a:r>
              <a:rPr lang="ru-RU" sz="2700" dirty="0" err="1" smtClean="0"/>
              <a:t>даних</a:t>
            </a:r>
            <a:endParaRPr lang="uk-UA" sz="2700" dirty="0" smtClean="0"/>
          </a:p>
        </p:txBody>
      </p:sp>
    </p:spTree>
    <p:extLst>
      <p:ext uri="{BB962C8B-B14F-4D97-AF65-F5344CB8AC3E}">
        <p14:creationId xmlns:p14="http://schemas.microsoft.com/office/powerpoint/2010/main" val="79268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6" grpId="1"/>
      <p:bldP spid="17" grpId="0"/>
      <p:bldP spid="17" grpId="1"/>
      <p:bldP spid="19" grpId="0"/>
      <p:bldP spid="19" grpId="1"/>
      <p:bldP spid="23" grpId="0"/>
      <p:bldP spid="23" grpId="1"/>
      <p:bldP spid="24" grpId="0"/>
      <p:bldP spid="24" grpId="1"/>
      <p:bldP spid="25" grpId="0"/>
      <p:bldP spid="25" grpId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delphi-manual.ru/Delphi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://www.delphi-manual.ru/Delphi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81000"/>
            <a:ext cx="971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12955" y="-49887"/>
            <a:ext cx="67383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000" dirty="0" smtClean="0"/>
              <a:t>Тестування</a:t>
            </a:r>
            <a:endParaRPr lang="ru-RU" sz="5000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5047989" y="2514600"/>
            <a:ext cx="2499995" cy="114744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1395503" y="7936"/>
            <a:ext cx="2262097" cy="59397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25351" y="5947730"/>
            <a:ext cx="5073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20 – Файл </a:t>
            </a:r>
            <a:r>
              <a:rPr lang="ru-RU" sz="2700" dirty="0" err="1" smtClean="0"/>
              <a:t>метаданих</a:t>
            </a:r>
            <a:r>
              <a:rPr lang="ru-RU" sz="2700" dirty="0" smtClean="0"/>
              <a:t> для файлу </a:t>
            </a:r>
            <a:r>
              <a:rPr lang="en-US" sz="2700" dirty="0" smtClean="0"/>
              <a:t>test.txt</a:t>
            </a:r>
            <a:endParaRPr lang="uk-UA" sz="27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61316" y="3810000"/>
            <a:ext cx="5073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/>
              <a:t>Рисунок 21 –</a:t>
            </a:r>
            <a:r>
              <a:rPr lang="en-US" sz="2700" dirty="0" smtClean="0"/>
              <a:t> </a:t>
            </a:r>
            <a:r>
              <a:rPr lang="uk-UA" sz="2700" dirty="0" smtClean="0"/>
              <a:t>Дані </a:t>
            </a:r>
            <a:r>
              <a:rPr lang="ru-RU" sz="2700" dirty="0" smtClean="0"/>
              <a:t>файлу </a:t>
            </a:r>
            <a:r>
              <a:rPr lang="en-US" sz="2700" dirty="0" smtClean="0"/>
              <a:t>test.txt</a:t>
            </a:r>
            <a:endParaRPr lang="uk-UA" sz="2700" dirty="0" smtClean="0"/>
          </a:p>
        </p:txBody>
      </p:sp>
    </p:spTree>
    <p:extLst>
      <p:ext uri="{BB962C8B-B14F-4D97-AF65-F5344CB8AC3E}">
        <p14:creationId xmlns:p14="http://schemas.microsoft.com/office/powerpoint/2010/main" val="19806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530</TotalTime>
  <Words>785</Words>
  <Application>Microsoft Office PowerPoint</Application>
  <PresentationFormat>Экран (4:3)</PresentationFormat>
  <Paragraphs>71</Paragraphs>
  <Slides>12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Перспектива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Little Devil</dc:creator>
  <cp:lastModifiedBy>Little Devil</cp:lastModifiedBy>
  <cp:revision>137</cp:revision>
  <dcterms:created xsi:type="dcterms:W3CDTF">2024-04-30T20:02:05Z</dcterms:created>
  <dcterms:modified xsi:type="dcterms:W3CDTF">2024-05-05T20:58:08Z</dcterms:modified>
</cp:coreProperties>
</file>