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Shape 3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54" name="Shape 54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Shape 5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Shape 5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61" name="Shape 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Shape 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rgbClr val="21AAC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b="1" sz="5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Shape 92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Shape 9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Shape 9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Shape 10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0" name="Shape 1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Shape 1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rgbClr val="21AAC3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6-24 at 5.25.46 PM.png" id="117" name="Shape 117"/>
          <p:cNvPicPr preferRelativeResize="0"/>
          <p:nvPr/>
        </p:nvPicPr>
        <p:blipFill rotWithShape="1">
          <a:blip r:embed="rId2">
            <a:alphaModFix/>
          </a:blip>
          <a:srcRect b="0" l="39" r="3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Shape 119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Shape 120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1" name="Shape 121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2" name="Shape 122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Shape 123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footer.png" id="124" name="Shape 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038" y="-16809"/>
            <a:ext cx="9144000" cy="51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lank 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indent="-3556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Shape 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Shape 3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2400"/>
              <a:buNone/>
              <a:defRPr sz="24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84282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800"/>
              <a:buNone/>
              <a:defRPr sz="4800">
                <a:solidFill>
                  <a:srgbClr val="21AAC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-125"/>
            <a:ext cx="4572000" cy="4646400"/>
          </a:xfrm>
          <a:prstGeom prst="rect">
            <a:avLst/>
          </a:prstGeom>
          <a:solidFill>
            <a:srgbClr val="21AA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4200"/>
              <a:buNone/>
              <a:defRPr sz="4200">
                <a:solidFill>
                  <a:srgbClr val="21AAC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3.png"/><Relationship Id="rId2" Type="http://schemas.openxmlformats.org/officeDocument/2006/relationships/hyperlink" Target="https://creativecommons.org/licenses/by/4.0/" TargetMode="External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" name="Shape 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Shape 1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Topics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Shape 13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oter.png" id="69" name="Shape 6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AC3"/>
              </a:buClr>
              <a:buSzPts val="3600"/>
              <a:buFont typeface="Roboto"/>
              <a:buNone/>
              <a:defRPr b="1" sz="3600">
                <a:solidFill>
                  <a:srgbClr val="21AAC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i="1" lang="en" sz="900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Creative Commons Attribution 4.0 International License</a:t>
            </a:r>
            <a:r>
              <a:rPr i="1" lang="en" sz="9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1"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Shape 75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Advanced Android Development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4407225" y="4761525"/>
            <a:ext cx="12876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Fragments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com/reference/android/view/ViewGroup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android.com/reference/android/widget/FrameLayout.html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eveloper.android.com/reference/android/app/FragmentManager.html" TargetMode="External"/><Relationship Id="rId4" Type="http://schemas.openxmlformats.org/officeDocument/2006/relationships/hyperlink" Target="https://developer.android.com/reference/android/support/v4/app/FragmentActivity.html#getSupportFragmentManager()" TargetMode="External"/><Relationship Id="rId5" Type="http://schemas.openxmlformats.org/officeDocument/2006/relationships/hyperlink" Target="https://developer.android.com/tools/support-library/index.html" TargetMode="External"/><Relationship Id="rId6" Type="http://schemas.openxmlformats.org/officeDocument/2006/relationships/hyperlink" Target="https://developer.android.com/reference/android/support/v4/app/FragmentActivity.html#getSupportFragmentManager()" TargetMode="External"/><Relationship Id="rId7" Type="http://schemas.openxmlformats.org/officeDocument/2006/relationships/hyperlink" Target="https://developer.android.com/reference/android/app/Activity.html#getFragmentManager()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android.com/reference/android/app/FragmentManager.html#beginTransaction()" TargetMode="External"/><Relationship Id="rId4" Type="http://schemas.openxmlformats.org/officeDocument/2006/relationships/hyperlink" Target="https://developer.android.com/reference/android/app/FragmentTransaction.html#commit()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eveloper.android.com/reference/android/app/FragmentTransaction.html#add(int,%20android.app.Fragment)" TargetMode="External"/><Relationship Id="rId4" Type="http://schemas.openxmlformats.org/officeDocument/2006/relationships/hyperlink" Target="https://developer.android.com/reference/android/app/FragmentTransaction.html#remove(android.app.Fragment)" TargetMode="External"/><Relationship Id="rId5" Type="http://schemas.openxmlformats.org/officeDocument/2006/relationships/hyperlink" Target="https://developer.android.com/reference/android/app/FragmentTransaction.html#replace(int,%20android.app.Fragment)" TargetMode="External"/><Relationship Id="rId6" Type="http://schemas.openxmlformats.org/officeDocument/2006/relationships/hyperlink" Target="https://developer.android.com/reference/android/app/FragmentTransaction.html#hide(android.app.Fragment)" TargetMode="External"/><Relationship Id="rId7" Type="http://schemas.openxmlformats.org/officeDocument/2006/relationships/hyperlink" Target="https://developer.android.com/reference/android/app/FragmentTransaction.html#show(android.app.Fragment)" TargetMode="External"/><Relationship Id="rId8" Type="http://schemas.openxmlformats.org/officeDocument/2006/relationships/hyperlink" Target="https://developer.android.com/reference/android/app/FragmentTransaction.html#addToBackStack(java.lang.String)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eveloper.android.com/reference/android/view/ViewGroup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oogle-developer-training.gitbooks.io/android-developer-advanced-course-concepts/content/unit-1-expand-the-user-experience/lesson-1-fragments/1-1-c-fragments/1-1-c-fragments.html" TargetMode="External"/><Relationship Id="rId4" Type="http://schemas.openxmlformats.org/officeDocument/2006/relationships/hyperlink" Target="https://google-developer-training.gitbooks.io/android-developer-advanced-course-practicals/content/unit-1-expand-the-user-experience/lesson-1-fragments/1-1-p-creating-a-fragment-with-a-ui/1-1-p-creating-a-fragment-with-a-ui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Shape 136"/>
          <p:cNvSpPr txBox="1"/>
          <p:nvPr>
            <p:ph idx="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Shape 137"/>
          <p:cNvSpPr txBox="1"/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Fragments</a:t>
            </a:r>
            <a:endParaRPr/>
          </a:p>
        </p:txBody>
      </p:sp>
      <p:sp>
        <p:nvSpPr>
          <p:cNvPr id="138" name="Shape 138"/>
          <p:cNvSpPr txBox="1"/>
          <p:nvPr>
            <p:ph idx="1" type="subTitle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 </a:t>
            </a:r>
            <a:endParaRPr/>
          </a:p>
        </p:txBody>
      </p:sp>
      <p:sp>
        <p:nvSpPr>
          <p:cNvPr id="139" name="Shape 139"/>
          <p:cNvSpPr txBox="1"/>
          <p:nvPr>
            <p:ph idx="3" type="subTitle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Android Development</a:t>
            </a:r>
            <a:endParaRPr/>
          </a:p>
        </p:txBody>
      </p:sp>
      <p:sp>
        <p:nvSpPr>
          <p:cNvPr id="140" name="Shape 140"/>
          <p:cNvSpPr txBox="1"/>
          <p:nvPr>
            <p:ph idx="4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using a fragment</a:t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subclass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Create a layout for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to a host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Statically in layout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Dynamically using fragment transactions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Shape 20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Fragment</a:t>
            </a:r>
            <a:endParaRPr/>
          </a:p>
        </p:txBody>
      </p:sp>
      <p:sp>
        <p:nvSpPr>
          <p:cNvPr id="214" name="Shape 2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5" name="Shape 21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new Fragment in Android Studio</a:t>
            </a:r>
            <a:endParaRPr/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Expand </a:t>
            </a:r>
            <a:r>
              <a:rPr b="1" lang="en">
                <a:solidFill>
                  <a:srgbClr val="000000"/>
                </a:solidFill>
              </a:rPr>
              <a:t>app &gt; java</a:t>
            </a:r>
            <a:r>
              <a:rPr lang="en">
                <a:solidFill>
                  <a:srgbClr val="000000"/>
                </a:solidFill>
              </a:rPr>
              <a:t> in project and select package name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Choose </a:t>
            </a:r>
            <a:r>
              <a:rPr b="1" lang="en">
                <a:solidFill>
                  <a:srgbClr val="000000"/>
                </a:solidFill>
              </a:rPr>
              <a:t>File &gt; New &gt; Fragment &gt; Fragment (Blank)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Check the </a:t>
            </a:r>
            <a:r>
              <a:rPr b="1" lang="en">
                <a:solidFill>
                  <a:srgbClr val="000000"/>
                </a:solidFill>
              </a:rPr>
              <a:t>Create layout XML</a:t>
            </a:r>
            <a:r>
              <a:rPr lang="en">
                <a:solidFill>
                  <a:srgbClr val="000000"/>
                </a:solidFill>
              </a:rPr>
              <a:t> option for layout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Other options: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Include fragment factory methods</a:t>
            </a:r>
            <a:r>
              <a:rPr lang="en">
                <a:solidFill>
                  <a:srgbClr val="000000"/>
                </a:solidFill>
              </a:rPr>
              <a:t> to include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rgbClr val="000000"/>
                </a:solidFill>
              </a:rPr>
              <a:t> method to instantiate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">
                <a:solidFill>
                  <a:srgbClr val="000000"/>
                </a:solidFill>
              </a:rPr>
              <a:t>Include interface callbacks</a:t>
            </a:r>
            <a:r>
              <a:rPr lang="en">
                <a:solidFill>
                  <a:srgbClr val="000000"/>
                </a:solidFill>
              </a:rPr>
              <a:t> to define an interface with callbacks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Fragment</a:t>
            </a:r>
            <a:endParaRPr/>
          </a:p>
        </p:txBody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class SimpleFragment extends Fragment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public SimpleFragment()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// Required empty public constructor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 the Fragment class</a:t>
            </a:r>
            <a:endParaRPr/>
          </a:p>
        </p:txBody>
      </p:sp>
      <p:sp>
        <p:nvSpPr>
          <p:cNvPr id="235" name="Shape 235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1" marL="9144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SimpleFragment extends Fragment</a:t>
            </a:r>
            <a:endParaRPr sz="2400"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Extend specific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subclass: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>
                <a:solidFill>
                  <a:srgbClr val="000000"/>
                </a:solidFill>
              </a:rPr>
              <a:t>: Floating dialog (examples: date and time pickers)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ListFragment</a:t>
            </a:r>
            <a:r>
              <a:rPr lang="en">
                <a:solidFill>
                  <a:srgbClr val="000000"/>
                </a:solidFill>
              </a:rPr>
              <a:t>: List of items managed by adapter </a:t>
            </a:r>
            <a:endParaRPr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○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PreferenceFragment</a:t>
            </a:r>
            <a:r>
              <a:rPr lang="en">
                <a:solidFill>
                  <a:srgbClr val="000000"/>
                </a:solidFill>
              </a:rPr>
              <a:t>: Hierarchy of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Preference</a:t>
            </a:r>
            <a:r>
              <a:rPr lang="en">
                <a:solidFill>
                  <a:srgbClr val="000000"/>
                </a:solidFill>
              </a:rPr>
              <a:t> objects (useful for Settings)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layout for a Fragment</a:t>
            </a:r>
            <a:endParaRPr/>
          </a:p>
        </p:txBody>
      </p:sp>
      <p:sp>
        <p:nvSpPr>
          <p:cNvPr id="242" name="Shape 2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43" name="Shape 24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layout for a Fragment</a:t>
            </a:r>
            <a:endParaRPr/>
          </a:p>
        </p:txBody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">
                <a:solidFill>
                  <a:srgbClr val="000000"/>
                </a:solidFill>
              </a:rPr>
              <a:t>Create layout XML</a:t>
            </a:r>
            <a:r>
              <a:rPr lang="en">
                <a:solidFill>
                  <a:srgbClr val="000000"/>
                </a:solidFill>
              </a:rPr>
              <a:t> option adds XML layout</a:t>
            </a:r>
            <a:endParaRPr>
              <a:solidFill>
                <a:srgbClr val="000000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callback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onCreateView()</a:t>
            </a:r>
            <a:r>
              <a:rPr lang="en">
                <a:solidFill>
                  <a:srgbClr val="000000"/>
                </a:solidFill>
              </a:rPr>
              <a:t> creates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Override this to inflate the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rgbClr val="000000"/>
                </a:solidFill>
              </a:rPr>
              <a:t> layout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Return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rgbClr val="000000"/>
                </a:solidFill>
              </a:rPr>
              <a:t>: root of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 sz="2400">
                <a:solidFill>
                  <a:srgbClr val="000000"/>
                </a:solidFill>
              </a:rPr>
              <a:t> layout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the layout for the Fragment (1)</a:t>
            </a:r>
            <a:endParaRPr/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public View onCreateView(LayoutInflater inflater,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ViewGroup container, Bundle savedInstanceState) {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// Inflate the fragment layout and return it as root view.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inflater.inflate(R.layout.fragment_simple,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                container, false);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7" name="Shape 25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the layout for the Fragment (2)</a:t>
            </a:r>
            <a:endParaRPr/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Fragment layout is inserted into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layout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LayoutInflater</a:t>
            </a:r>
            <a:r>
              <a:rPr lang="en">
                <a:solidFill>
                  <a:schemeClr val="dk1"/>
                </a:solidFill>
              </a:rPr>
              <a:t> inflates layout and returns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>
                <a:solidFill>
                  <a:schemeClr val="dk1"/>
                </a:solidFill>
              </a:rPr>
              <a:t> layout root to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Bundle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savedInstanceState</a:t>
            </a:r>
            <a:r>
              <a:rPr lang="en">
                <a:solidFill>
                  <a:schemeClr val="dk1"/>
                </a:solidFill>
              </a:rPr>
              <a:t> saves previous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instance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Shape 26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Inflate the layout for the Fragment (3)</a:t>
            </a:r>
            <a:endParaRPr/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inflater.inflate(R.layout.fragment_simple, container, false);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Resource ID of layout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R.layout.fragment_simple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to be parent of inflated layout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container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>
                <a:solidFill>
                  <a:schemeClr val="dk1"/>
                </a:solidFill>
              </a:rPr>
              <a:t>: Whether layout should be attached to parent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Should be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If adding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 code, don't pass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</a:rPr>
              <a:t> (creates a redundant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1" name="Shape 27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 Fragments</a:t>
            </a:r>
            <a:endParaRPr/>
          </a:p>
        </p:txBody>
      </p:sp>
      <p:sp>
        <p:nvSpPr>
          <p:cNvPr id="146" name="Shape 146"/>
          <p:cNvSpPr txBox="1"/>
          <p:nvPr>
            <p:ph idx="1" type="subTitle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A reusable UI component with its own lifecycle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Fragment to an Activity</a:t>
            </a:r>
            <a:endParaRPr/>
          </a:p>
        </p:txBody>
      </p:sp>
      <p:sp>
        <p:nvSpPr>
          <p:cNvPr id="277" name="Shape 27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8" name="Shape 27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to an Activity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</a:t>
            </a:r>
            <a:r>
              <a:rPr i="1" lang="en">
                <a:solidFill>
                  <a:srgbClr val="000000"/>
                </a:solidFill>
              </a:rPr>
              <a:t>statically</a:t>
            </a:r>
            <a:r>
              <a:rPr lang="en">
                <a:solidFill>
                  <a:srgbClr val="000000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layout, visible for entire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lifecycle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>
                <a:solidFill>
                  <a:srgbClr val="000000"/>
                </a:solidFill>
              </a:rPr>
              <a:t>Add (or remove) </a:t>
            </a:r>
            <a:r>
              <a:rPr i="1" lang="en">
                <a:solidFill>
                  <a:srgbClr val="000000"/>
                </a:solidFill>
              </a:rPr>
              <a:t>dynamically</a:t>
            </a:r>
            <a:r>
              <a:rPr lang="en">
                <a:solidFill>
                  <a:srgbClr val="000000"/>
                </a:solidFill>
              </a:rPr>
              <a:t> as needed during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lifecycle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transactions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5" name="Shape 28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statically</a:t>
            </a:r>
            <a:endParaRPr/>
          </a:p>
        </p:txBody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</a:rPr>
              <a:t>Declare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inside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 (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activity_main.xml</a:t>
            </a:r>
            <a:r>
              <a:rPr lang="en">
                <a:solidFill>
                  <a:srgbClr val="000000"/>
                </a:solidFill>
              </a:rPr>
              <a:t>) using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&lt;fragment&gt;</a:t>
            </a:r>
            <a:r>
              <a:rPr lang="en">
                <a:solidFill>
                  <a:srgbClr val="000000"/>
                </a:solidFill>
              </a:rPr>
              <a:t> tag</a:t>
            </a:r>
            <a:endParaRPr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lang="en">
                <a:solidFill>
                  <a:srgbClr val="000000"/>
                </a:solidFill>
              </a:rPr>
              <a:t>Specify layout properties for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as if it were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2" name="Shape 29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Fragment example</a:t>
            </a:r>
            <a:endParaRPr/>
          </a:p>
        </p:txBody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Adding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SimpleFragment</a:t>
            </a:r>
            <a:r>
              <a:rPr lang="en">
                <a:solidFill>
                  <a:srgbClr val="000000"/>
                </a:solidFill>
              </a:rPr>
              <a:t> to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layout: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&lt;fragment android:name="com.example.appname.SimpleFragment"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android:id="@+id/simple_fragment"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android:layout_weight="2"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android:layout_width="0dp"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android:layout_height="match_parent" /&gt;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9" name="Shape 299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dynamically</a:t>
            </a:r>
            <a:endParaRPr/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Specify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ViewGroup</a:t>
            </a:r>
            <a:r>
              <a:rPr lang="en">
                <a:solidFill>
                  <a:schemeClr val="dk1"/>
                </a:solidFill>
              </a:rPr>
              <a:t> for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 layout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Instantiate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Instantiate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Use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getSupportFragmentManager()</a:t>
            </a:r>
            <a:r>
              <a:rPr lang="en" sz="2400">
                <a:solidFill>
                  <a:schemeClr val="dk1"/>
                </a:solidFill>
              </a:rPr>
              <a:t> for compatibility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transactions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Shape 30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Specify a ViewGroup for the Fragment</a:t>
            </a:r>
            <a:endParaRPr/>
          </a:p>
        </p:txBody>
      </p:sp>
      <p:sp>
        <p:nvSpPr>
          <p:cNvPr id="312" name="Shape 312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Specify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to place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FrameLayout</a:t>
            </a:r>
            <a:r>
              <a:rPr lang="en">
                <a:solidFill>
                  <a:srgbClr val="000000"/>
                </a:solidFill>
              </a:rPr>
              <a:t>):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&lt;FrameLayout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android:id="@+id/fragment_container"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android:name="SimpleFragment"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tools:layout="@layout/fragment_simple"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... /&gt;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the Fragment</a:t>
            </a:r>
            <a:endParaRPr/>
          </a:p>
        </p:txBody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chemeClr val="dk1"/>
                </a:solidFill>
              </a:rPr>
              <a:t> factory method 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static SimpleFragment newInstance()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new SimpleFragment();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,  instantiate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by calling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newInstance()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SimpleFragment.newInstance();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0" name="Shape 320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Instantiate FragmentManager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2900" y="1187725"/>
            <a:ext cx="89337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, get instance of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FragmentManager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getSupportFragmentManager()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FragmentManager fragmentManager = getSupportFragmentManager();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the </a:t>
            </a:r>
            <a:r>
              <a:rPr lang="en" sz="1800" u="sng">
                <a:solidFill>
                  <a:srgbClr val="1155CC"/>
                </a:solidFill>
                <a:hlinkClick r:id="rId5"/>
              </a:rPr>
              <a:t>Support Library</a:t>
            </a:r>
            <a:r>
              <a:rPr lang="en" sz="1800">
                <a:solidFill>
                  <a:schemeClr val="dk1"/>
                </a:solidFill>
              </a:rPr>
              <a:t> version—</a:t>
            </a:r>
            <a:r>
              <a:rPr lang="en" sz="1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getSupportFragmentManager()</a:t>
            </a:r>
            <a:r>
              <a:rPr lang="en" sz="1800">
                <a:solidFill>
                  <a:schemeClr val="dk1"/>
                </a:solidFill>
              </a:rPr>
              <a:t> rather than </a:t>
            </a:r>
            <a:r>
              <a:rPr lang="en" sz="1800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getFragmentManager()</a:t>
            </a:r>
            <a:r>
              <a:rPr lang="en" sz="1800">
                <a:solidFill>
                  <a:schemeClr val="dk1"/>
                </a:solidFill>
              </a:rPr>
              <a:t>—for compatibility with earlier Android versions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7" name="Shape 327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Fragment transactions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operations are wrapped into a </a:t>
            </a:r>
            <a:r>
              <a:rPr i="1" lang="en">
                <a:solidFill>
                  <a:schemeClr val="dk1"/>
                </a:solidFill>
              </a:rPr>
              <a:t>transaction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Start transaction with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beginTransaction()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Do all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operations (add, remove, etc.)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End transaction with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commit()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Shape 33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operations</a:t>
            </a:r>
            <a:endParaRPr/>
          </a:p>
        </p:txBody>
      </p:sp>
      <p:sp>
        <p:nvSpPr>
          <p:cNvPr id="340" name="Shape 340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Add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add()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Remove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remove()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Replace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with another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replace()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Hide and show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hide()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show()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200"/>
              </a:spcAft>
              <a:buClr>
                <a:schemeClr val="dk1"/>
              </a:buClr>
              <a:buSzPts val="2400"/>
              <a:buFont typeface="Consolas"/>
              <a:buChar char="●"/>
            </a:pPr>
            <a:r>
              <a:rPr lang="en">
                <a:solidFill>
                  <a:schemeClr val="dk1"/>
                </a:solidFill>
              </a:rPr>
              <a:t>Add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 to back stack using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addToBackStack(null)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Shape 34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Contents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33600" y="1538425"/>
            <a:ext cx="84768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Understanding the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class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Creating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Using a layout for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>
                <a:solidFill>
                  <a:schemeClr val="dk1"/>
                </a:solidFill>
              </a:rPr>
              <a:t>Adding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to an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(1)</a:t>
            </a:r>
            <a:endParaRPr/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 fragmentTransaction =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fragmentManager.beginTransaction();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fragmentTransaction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.add(R.id.fragment_container, fragment)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.addToBackStack(null)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.commit();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Shape 34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(2)</a:t>
            </a:r>
            <a:endParaRPr/>
          </a:p>
        </p:txBody>
      </p:sp>
      <p:sp>
        <p:nvSpPr>
          <p:cNvPr id="354" name="Shape 354"/>
          <p:cNvSpPr txBox="1"/>
          <p:nvPr>
            <p:ph idx="1" type="body"/>
          </p:nvPr>
        </p:nvSpPr>
        <p:spPr>
          <a:xfrm>
            <a:off x="311700" y="1187725"/>
            <a:ext cx="8754900" cy="350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the code on the previous slide: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add()</a:t>
            </a:r>
            <a:r>
              <a:rPr lang="en">
                <a:solidFill>
                  <a:schemeClr val="dk1"/>
                </a:solidFill>
              </a:rPr>
              <a:t> arguments: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ViewGroup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fragment_container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to add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addToBackStack(null)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Add transaction to back stack of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transactions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Back stack managed by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press Back button to return to previous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 state 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Shape 35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transaction example (3)</a:t>
            </a:r>
            <a:endParaRPr/>
          </a:p>
        </p:txBody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311700" y="1187725"/>
            <a:ext cx="8754900" cy="350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Removing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SimpleFragment fragment = (SimpleFragment) fragmentManager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.findFragmentById(R.id.fragment_container);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(fragment != null) {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FragmentTransaction fragmentTransaction =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fragmentManager.beginTransaction();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fragmentTransaction.remove(fragment).commit();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2" name="Shape 362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368" name="Shape 3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Shape 369"/>
          <p:cNvSpPr txBox="1"/>
          <p:nvPr/>
        </p:nvSpPr>
        <p:spPr>
          <a:xfrm>
            <a:off x="311700" y="2063725"/>
            <a:ext cx="8520600" cy="1777800"/>
          </a:xfrm>
          <a:prstGeom prst="rect">
            <a:avLst/>
          </a:prstGeom>
          <a:noFill/>
          <a:ln cap="flat" cmpd="sng" w="38100">
            <a:solidFill>
              <a:srgbClr val="21AAC3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1.1 Fragments</a:t>
            </a:r>
            <a:r>
              <a:rPr lang="en" sz="2400"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1.1 Creating a Fragment with a UI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375" name="Shape 3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Shape 37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265500" y="1233175"/>
            <a:ext cx="4045200" cy="20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Fragment class</a:t>
            </a:r>
            <a:endParaRPr/>
          </a:p>
        </p:txBody>
      </p:sp>
      <p:sp>
        <p:nvSpPr>
          <p:cNvPr id="160" name="Shape 1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Fragment class</a:t>
            </a:r>
            <a:endParaRPr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310500"/>
            <a:ext cx="85206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Contains a portion of the UI and its behavior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Has its own lifecycle states (like an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Reusable—share across multiple activities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Each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instance exclusively tied to host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556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en">
                <a:solidFill>
                  <a:schemeClr val="dk1"/>
                </a:solidFill>
              </a:rPr>
              <a:t>code defines layout and behavior</a:t>
            </a:r>
            <a:endParaRPr>
              <a:solidFill>
                <a:schemeClr val="dk1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Represents sections of a UI for different layouts</a:t>
            </a:r>
            <a:endParaRPr/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Pickers use DialogFragment</a:t>
            </a:r>
            <a:endParaRPr/>
          </a:p>
        </p:txBody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311700" y="1310500"/>
            <a:ext cx="37938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and time pickers: Extend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subclass)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875" y="1244195"/>
            <a:ext cx="4219575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DialogFragment hosted by Activity</a:t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310500"/>
            <a:ext cx="4121400" cy="318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 before adding date picker fragment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Date picker fragment appears on top of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Shape 183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875" y="1025675"/>
            <a:ext cx="2003975" cy="3562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1263" y="1025675"/>
            <a:ext cx="2052575" cy="364905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/>
          <p:nvPr/>
        </p:nvSpPr>
        <p:spPr>
          <a:xfrm>
            <a:off x="5345168" y="117806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531843" y="1178065"/>
            <a:ext cx="371400" cy="371400"/>
          </a:xfrm>
          <a:prstGeom prst="ellipse">
            <a:avLst/>
          </a:prstGeom>
          <a:solidFill>
            <a:srgbClr val="990000"/>
          </a:solidFill>
          <a:ln cap="flat" cmpd="sng" w="28575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Fragment to an Activity</a:t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640675"/>
            <a:ext cx="8754900" cy="291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Static part of UI (in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layout):</a:t>
            </a:r>
            <a:endParaRPr>
              <a:solidFill>
                <a:srgbClr val="000000"/>
              </a:solidFill>
            </a:endParaRPr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on screen during entire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lifecycle 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Dynamic part of UI:</a:t>
            </a:r>
            <a:endParaRPr>
              <a:solidFill>
                <a:srgbClr val="000000"/>
              </a:solidFill>
            </a:endParaRPr>
          </a:p>
          <a:p>
            <a:pPr indent="0" lvl="0" marL="91440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added and removed while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>
                <a:solidFill>
                  <a:srgbClr val="000000"/>
                </a:solidFill>
              </a:rPr>
              <a:t> is running</a:t>
            </a:r>
            <a:endParaRPr>
              <a:solidFill>
                <a:srgbClr val="000000"/>
              </a:solidFill>
            </a:endParaRPr>
          </a:p>
          <a:p>
            <a:pPr indent="0" lvl="0" marL="0" rtl="0">
              <a:spcBef>
                <a:spcPts val="10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fragments</a:t>
            </a:r>
            <a:endParaRPr/>
          </a:p>
        </p:txBody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187725"/>
            <a:ext cx="8754900" cy="3365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Reuse a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>
                <a:solidFill>
                  <a:srgbClr val="000000"/>
                </a:solidFill>
              </a:rPr>
              <a:t> in more than one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Add or remove dynamically as needed</a:t>
            </a:r>
            <a:endParaRPr>
              <a:solidFill>
                <a:srgbClr val="000000"/>
              </a:solidFill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Integrate a mini-UI within an 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Activity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Retain data instances after a configuration change</a:t>
            </a:r>
            <a:endParaRPr/>
          </a:p>
          <a:p>
            <a:pPr indent="-381000" lvl="0" marL="457200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Represent sections of a layout for different screen sizes </a:t>
            </a:r>
            <a:endParaRPr/>
          </a:p>
          <a:p>
            <a:pPr indent="0" lvl="0" marL="0" rtl="0">
              <a:spcBef>
                <a:spcPts val="500"/>
              </a:spcBef>
              <a:spcAft>
                <a:spcPts val="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Shape 201"/>
          <p:cNvSpPr txBox="1"/>
          <p:nvPr>
            <p:ph idx="12" type="sldNum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