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7581FEC-CC89-4A6C-9EFB-B15D4AE02C4C}">
  <a:tblStyle styleId="{17581FEC-CC89-4A6C-9EFB-B15D4AE02C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Shape 54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Shape 5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>
            <a:off x="4407225" y="4755964"/>
            <a:ext cx="1392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Shape 117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Shape 11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Shape 12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Shape 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4407225" y="4755964"/>
            <a:ext cx="1392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5743222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4407225" y="4755964"/>
            <a:ext cx="1392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Shape 6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5743222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4407225" y="4755964"/>
            <a:ext cx="13920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reference/android/app/Fragment.html#onCreate(android.os.Bundle)" TargetMode="External"/><Relationship Id="rId4" Type="http://schemas.openxmlformats.org/officeDocument/2006/relationships/hyperlink" Target="https://developer.android.com/reference/android/app/Fragment.html#onCreateView(android.view.LayoutInflater,%20android.view.ViewGroup,%20android.os.Bundle)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reference/android/app/Fragment.html#onCreate(android.os.Bundle)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app/Fragment.html#onCreateView(android.view.LayoutInflater,%20android.view.ViewGroup,%20android.os.Bundle)" TargetMode="External"/><Relationship Id="rId4" Type="http://schemas.openxmlformats.org/officeDocument/2006/relationships/hyperlink" Target="https://developer.android.com/reference/android/view/View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eloper.android.com/reference/android/app/Fragment.html#onAttach(android.content.Context)" TargetMode="External"/><Relationship Id="rId4" Type="http://schemas.openxmlformats.org/officeDocument/2006/relationships/hyperlink" Target="https://developer.android.com/reference/android/app/Fragment.html#onPause()" TargetMode="External"/><Relationship Id="rId5" Type="http://schemas.openxmlformats.org/officeDocument/2006/relationships/hyperlink" Target="https://developer.android.com/reference/android/app/Fragment.html#onResume()" TargetMode="External"/><Relationship Id="rId6" Type="http://schemas.openxmlformats.org/officeDocument/2006/relationships/hyperlink" Target="https://developer.android.com/reference/android/app/Fragment.html#onActivityCreated(android.os.Bundle)" TargetMode="External"/><Relationship Id="rId7" Type="http://schemas.openxmlformats.org/officeDocument/2006/relationships/hyperlink" Target="https://developer.android.com/reference/android/app/Fragment.html#onDestroyView()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android/app/Fragment.html#onActivityCreated(android.os.Bundle)" TargetMode="External"/><Relationship Id="rId4" Type="http://schemas.openxmlformats.org/officeDocument/2006/relationships/hyperlink" Target="https://developer.android.com/reference/android/app/Fragment.html#onCreateView(android.view.LayoutInflater,%20android.view.ViewGroup,%20android.os.Bundle)" TargetMode="External"/><Relationship Id="rId5" Type="http://schemas.openxmlformats.org/officeDocument/2006/relationships/hyperlink" Target="https://developer.android.com/reference/android/app/Fragment.html#onViewStateRestored(android.os.Bundle)" TargetMode="External"/><Relationship Id="rId6" Type="http://schemas.openxmlformats.org/officeDocument/2006/relationships/hyperlink" Target="https://developer.android.com/reference/android/app/Fragment.html#setRetainInstance(boolean)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app/Fragment.html#onDestroyView()" TargetMode="External"/><Relationship Id="rId4" Type="http://schemas.openxmlformats.org/officeDocument/2006/relationships/hyperlink" Target="https://developer.android.com/reference/android/app/Fragment.html#onStop()" TargetMode="External"/><Relationship Id="rId5" Type="http://schemas.openxmlformats.org/officeDocument/2006/relationships/hyperlink" Target="https://developer.android.com/reference/android/app/Fragment.html#onDestroy(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app/Fragment.html#getActivity()" TargetMode="External"/><Relationship Id="rId4" Type="http://schemas.openxmlformats.org/officeDocument/2006/relationships/hyperlink" Target="https://developer.android.com/reference/android/app/Activity.html" TargetMode="External"/><Relationship Id="rId5" Type="http://schemas.openxmlformats.org/officeDocument/2006/relationships/hyperlink" Target="https://developer.android.com/reference/android/app/Activity.html#findViewById(int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app/FragmentManager.html#findFragmentById(int)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app/FragmentTransaction.html#addToBackStack(java.lang.String)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os/Bundle.html" TargetMode="External"/><Relationship Id="rId4" Type="http://schemas.openxmlformats.org/officeDocument/2006/relationships/hyperlink" Target="https://developer.android.com/reference/android/app/Fragment.html#setArguments(android.os.Bundle)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Fragment.html#getArguments(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app/Fragment.html#onAttach(android.app.Activity)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oogle-developer-training.gitbooks.io/android-developer-advanced-course-concepts/content/unit-1-expand-the-user-experience/lesson-1-fragments/1-2-c-fragment-lifecycle-and-communications/1-2-c-fragment-lifecycle-and-communications.html" TargetMode="External"/><Relationship Id="rId4" Type="http://schemas.openxmlformats.org/officeDocument/2006/relationships/hyperlink" Target="https://google-developer-training.gitbooks.io/android-developer-advanced-course-practicals/content/unit-1-expand-the-user-experience/lesson-1-fragments/1-2-p-communicating-with-a-fragment/1-2-p-communicating-with-a-fragment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com/reference/android/app/Fragment.html#onAttach(android.content.Context)" TargetMode="External"/><Relationship Id="rId4" Type="http://schemas.openxmlformats.org/officeDocument/2006/relationships/hyperlink" Target="https://developer.android.com/reference/android/app/Fragment.html#onCreate(android.os.Bundle)" TargetMode="External"/><Relationship Id="rId5" Type="http://schemas.openxmlformats.org/officeDocument/2006/relationships/hyperlink" Target="https://developer.android.com/reference/android/app/Fragment.html#onCreateView(android.view.LayoutInflater,%20android.view.ViewGroup,%20android.os.Bundle)" TargetMode="External"/><Relationship Id="rId6" Type="http://schemas.openxmlformats.org/officeDocument/2006/relationships/hyperlink" Target="https://developer.android.com/reference/android/app/Fragment.html#onActivityCreated(android.os.Bundle)" TargetMode="External"/><Relationship Id="rId7" Type="http://schemas.openxmlformats.org/officeDocument/2006/relationships/hyperlink" Target="https://developer.android.com/reference/android/app/Fragment.html#onStart()" TargetMode="External"/><Relationship Id="rId8" Type="http://schemas.openxmlformats.org/officeDocument/2006/relationships/hyperlink" Target="https://developer.android.com/reference/android/app/Fragment.html#onResume()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app/Fragment.html#onPause()" TargetMode="External"/><Relationship Id="rId4" Type="http://schemas.openxmlformats.org/officeDocument/2006/relationships/hyperlink" Target="https://developer.android.com/reference/android/app/Fragment.html#onStop()" TargetMode="External"/><Relationship Id="rId5" Type="http://schemas.openxmlformats.org/officeDocument/2006/relationships/hyperlink" Target="https://developer.android.com/reference/android/app/Fragment.html#onDestroyView()" TargetMode="External"/><Relationship Id="rId6" Type="http://schemas.openxmlformats.org/officeDocument/2006/relationships/hyperlink" Target="https://developer.android.com/reference/android/app/Fragment.html#onDestroy()" TargetMode="External"/><Relationship Id="rId7" Type="http://schemas.openxmlformats.org/officeDocument/2006/relationships/hyperlink" Target="https://developer.android.com/reference/android/app/Fragment.html#onDetach(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Shape 13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Fragments</a:t>
            </a:r>
            <a:endParaRPr/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 </a:t>
            </a:r>
            <a:endParaRPr/>
          </a:p>
        </p:txBody>
      </p:sp>
      <p:sp>
        <p:nvSpPr>
          <p:cNvPr id="139" name="Shape 1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Shape 14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 to make Fragment active</a:t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310500"/>
            <a:ext cx="8709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onCreate()</a:t>
            </a:r>
            <a:r>
              <a:rPr lang="en">
                <a:solidFill>
                  <a:schemeClr val="dk1"/>
                </a:solidFill>
              </a:rPr>
              <a:t>: Initialize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components and variables 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onCreateView()</a:t>
            </a:r>
            <a:r>
              <a:rPr lang="en">
                <a:solidFill>
                  <a:schemeClr val="dk1"/>
                </a:solidFill>
              </a:rPr>
              <a:t>: Inflate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XML layout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the Fragment in onCreate()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1167600"/>
            <a:ext cx="8520600" cy="3324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onCreate(Bundle savedInstanceState)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System calls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chemeClr val="dk1"/>
                </a:solidFill>
              </a:rPr>
              <a:t> when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is created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Initialize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components and variables (preserved if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is paused and resumed)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Always include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super.onCreate(savedInstanceState)</a:t>
            </a:r>
            <a:r>
              <a:rPr lang="en">
                <a:solidFill>
                  <a:schemeClr val="dk1"/>
                </a:solidFill>
              </a:rPr>
              <a:t> in lifecycle callbacks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layout in onCreateView()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311700" y="1167600"/>
            <a:ext cx="8520600" cy="33249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Override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onCreateView(LayoutInflater inflater, ViewGroup container, Bundle savedInstanceState)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Inflate XML layout—required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has a UI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System calls this method to make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visible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Must return the root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View</a:t>
            </a:r>
            <a:r>
              <a:rPr lang="en">
                <a:solidFill>
                  <a:schemeClr val="dk1"/>
                </a:solidFill>
              </a:rPr>
              <a:t>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layout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>
                <a:solidFill>
                  <a:schemeClr val="dk1"/>
                </a:solidFill>
              </a:rPr>
              <a:t> if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does not have a UI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Fragment lifecycle callbacks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114125"/>
            <a:ext cx="8520600" cy="337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onAttach()</a:t>
            </a:r>
            <a:r>
              <a:rPr lang="en" sz="2000">
                <a:solidFill>
                  <a:schemeClr val="dk1"/>
                </a:solidFill>
              </a:rPr>
              <a:t>: Called when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is first attached to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/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onPause()</a:t>
            </a:r>
            <a:r>
              <a:rPr lang="en" sz="2000">
                <a:solidFill>
                  <a:schemeClr val="dk1"/>
                </a:solidFill>
              </a:rPr>
              <a:t>: Called when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is paused 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onResume()</a:t>
            </a:r>
            <a:r>
              <a:rPr lang="en" sz="2000">
                <a:solidFill>
                  <a:schemeClr val="dk1"/>
                </a:solidFill>
              </a:rPr>
              <a:t>: Called by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to resume a visible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onActivityCreated()</a:t>
            </a:r>
            <a:r>
              <a:rPr lang="en" sz="2000">
                <a:solidFill>
                  <a:schemeClr val="dk1"/>
                </a:solidFill>
              </a:rPr>
              <a:t>: Called when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 sz="2000">
                <a:solidFill>
                  <a:schemeClr val="dk1"/>
                </a:solidFill>
              </a:rPr>
              <a:t> method has returned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onDestroyView()</a:t>
            </a:r>
            <a:r>
              <a:rPr lang="en" sz="2000">
                <a:solidFill>
                  <a:schemeClr val="dk1"/>
                </a:solidFill>
              </a:rPr>
              <a:t>: Called when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000">
                <a:solidFill>
                  <a:schemeClr val="dk1"/>
                </a:solidFill>
              </a:rPr>
              <a:t> previously created by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onCreateView()</a:t>
            </a:r>
            <a:r>
              <a:rPr lang="en" sz="2000">
                <a:solidFill>
                  <a:schemeClr val="dk1"/>
                </a:solidFill>
              </a:rPr>
              <a:t> is detached from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 for final initialization</a:t>
            </a:r>
            <a:endParaRPr/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Shape 245"/>
          <p:cNvSpPr txBox="1"/>
          <p:nvPr/>
        </p:nvSpPr>
        <p:spPr>
          <a:xfrm>
            <a:off x="304800" y="1268250"/>
            <a:ext cx="83718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onActivityCreated()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 Called when the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/>
              <a:t>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method has returned</a:t>
            </a:r>
            <a:r>
              <a:rPr lang="en" sz="2400"/>
              <a:t> </a:t>
            </a:r>
            <a:endParaRPr sz="2400"/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alled after </a:t>
            </a: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onCreateView()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before </a:t>
            </a: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onViewStateRestored()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Retrieve views or restore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setRetainInstance()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keep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instance when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is recreated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onDestroyView</a:t>
            </a:r>
            <a:endParaRPr/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311700" y="1077025"/>
            <a:ext cx="83718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onDestroyView()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to perform action after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is no longer visible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>
                <a:solidFill>
                  <a:schemeClr val="dk1"/>
                </a:solidFill>
              </a:rPr>
              <a:t>alled after </a:t>
            </a: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onStop()</a:t>
            </a:r>
            <a:r>
              <a:rPr lang="en" sz="2400">
                <a:solidFill>
                  <a:schemeClr val="dk1"/>
                </a:solidFill>
              </a:rPr>
              <a:t> and before </a:t>
            </a: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onDestroy()</a:t>
            </a:r>
            <a:endParaRPr sz="2400"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/>
              <a:t> that was created in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onCreateView()</a:t>
            </a:r>
            <a:r>
              <a:rPr lang="en" sz="2400"/>
              <a:t> is destroyed</a:t>
            </a:r>
            <a:endParaRPr sz="2400"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new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created next time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/>
              <a:t> needs to be displayed </a:t>
            </a:r>
            <a:endParaRPr sz="2400"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265500" y="1233175"/>
            <a:ext cx="4045200" cy="20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Fragment methods and Activity context</a:t>
            </a:r>
            <a:endParaRPr/>
          </a:p>
        </p:txBody>
      </p:sp>
      <p:sp>
        <p:nvSpPr>
          <p:cNvPr id="258" name="Shape 2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Activity context</a:t>
            </a:r>
            <a:endParaRPr/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is active or resumed: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getActivity()</a:t>
            </a:r>
            <a:r>
              <a:rPr lang="en">
                <a:solidFill>
                  <a:schemeClr val="dk1"/>
                </a:solidFill>
              </a:rPr>
              <a:t> to get the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Activity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started the fragment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Find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layout:</a:t>
            </a:r>
            <a:endParaRPr>
              <a:solidFill>
                <a:schemeClr val="dk1"/>
              </a:solidFill>
            </a:endParaRPr>
          </a:p>
          <a:p>
            <a:pPr indent="45720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 listView = getActivity().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findViewById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(R.id.list);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66" name="Shape 26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methods in the Fragment</a:t>
            </a:r>
            <a:endParaRPr/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1310500"/>
            <a:ext cx="8709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Get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by calling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findFragmentById()</a:t>
            </a:r>
            <a:r>
              <a:rPr lang="en">
                <a:solidFill>
                  <a:schemeClr val="dk1"/>
                </a:solidFill>
              </a:rPr>
              <a:t> on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FragmentManager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ExampleFragment fragment = (ExampleFragment)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getFragmentManager().findFragmentById(R.id.example_fragment);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mData = fragment.getSomeData();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back stack (1)</a:t>
            </a:r>
            <a:endParaRPr/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to back stack: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addToBackStack(null)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fragmentTransaction.add(R.id.fragment_container, fragment);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fragmentTransaction.addToBackStack(null);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fragmentTransaction.commit();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Fragment lifecycle and communications</a:t>
            </a:r>
            <a:endParaRPr/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Using the Fragment lifecycle and </a:t>
            </a:r>
            <a:br>
              <a:rPr lang="en"/>
            </a:br>
            <a:r>
              <a:rPr lang="en"/>
              <a:t>communicating with an Activity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back stack (2)</a:t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Host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maintains back stack even after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is removed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User can navigate back to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with Back button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0" y="1233175"/>
            <a:ext cx="4539600" cy="20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communications</a:t>
            </a:r>
            <a:endParaRPr/>
          </a:p>
        </p:txBody>
      </p:sp>
      <p:sp>
        <p:nvSpPr>
          <p:cNvPr id="293" name="Shape 29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4" name="Shape 2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and Fragment communications</a:t>
            </a:r>
            <a:endParaRPr/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Shape 301"/>
          <p:cNvSpPr txBox="1"/>
          <p:nvPr/>
        </p:nvSpPr>
        <p:spPr>
          <a:xfrm>
            <a:off x="311700" y="1077025"/>
            <a:ext cx="48060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 send data to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receive data from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-to-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communication is done through host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450" y="1403475"/>
            <a:ext cx="28765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data to Fragment</a:t>
            </a:r>
            <a:endParaRPr/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Shape 309"/>
          <p:cNvSpPr txBox="1"/>
          <p:nvPr/>
        </p:nvSpPr>
        <p:spPr>
          <a:xfrm>
            <a:off x="311700" y="1077025"/>
            <a:ext cx="83718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newInstance()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factory method: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</a:t>
            </a: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Bundle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setArguments(Bundle)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supply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construction arguments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Fragment factory method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Shape 316"/>
          <p:cNvSpPr txBox="1"/>
          <p:nvPr/>
        </p:nvSpPr>
        <p:spPr>
          <a:xfrm>
            <a:off x="311700" y="1077025"/>
            <a:ext cx="83718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newInstance()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factory method: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SimpleFragment newInstance(int choice)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SimpleFragment fragment = new SimpleFragment();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arguments = new Bundle();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arguments.putInt(CHOICE, choice);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fragment.setArguments(arguments);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fragment;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the Fragment factory method</a:t>
            </a:r>
            <a:endParaRPr/>
          </a:p>
        </p:txBody>
      </p:sp>
      <p:sp>
        <p:nvSpPr>
          <p:cNvPr id="322" name="Shape 3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311700" y="1390125"/>
            <a:ext cx="8371800" cy="3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Include data (such as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mRadioButtonChoice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in call to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SimpleFragment fragment =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SimpleFragment.newInstance(mRadioButtonChoice);</a:t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data from Activity in Fragment</a:t>
            </a:r>
            <a:endParaRPr/>
          </a:p>
        </p:txBody>
      </p:sp>
      <p:sp>
        <p:nvSpPr>
          <p:cNvPr id="329" name="Shape 3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Shape 330"/>
          <p:cNvSpPr txBox="1"/>
          <p:nvPr/>
        </p:nvSpPr>
        <p:spPr>
          <a:xfrm>
            <a:off x="311700" y="1077025"/>
            <a:ext cx="83718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Before drawing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get arguments from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using </a:t>
            </a:r>
            <a:r>
              <a:rPr lang="en" sz="24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getArguments()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onCreateView()</a:t>
            </a:r>
            <a:r>
              <a:rPr lang="en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(getArguments().containsKey(CHOICE))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mRadioButtonChoice = getArguments().getInt(CHOICE);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data from Fragment</a:t>
            </a:r>
            <a:endParaRPr/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Shape 337"/>
          <p:cNvSpPr txBox="1"/>
          <p:nvPr/>
        </p:nvSpPr>
        <p:spPr>
          <a:xfrm>
            <a:off x="311700" y="1077025"/>
            <a:ext cx="83718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 interface (such as a listener) with callback method(s)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Override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onAttach()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retrieve interface implementation (check if the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implements the interface)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Call interface method to pass data as parameter</a:t>
            </a:r>
            <a:endParaRPr sz="2000">
              <a:solidFill>
                <a:schemeClr val="dk1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All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000">
                <a:solidFill>
                  <a:schemeClr val="dk1"/>
                </a:solidFill>
              </a:rPr>
              <a:t> classes using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000">
                <a:solidFill>
                  <a:schemeClr val="dk1"/>
                </a:solidFill>
              </a:rPr>
              <a:t> must implement interface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Use the interface callback method(s) to retrieve data</a:t>
            </a:r>
            <a:endParaRPr sz="2000">
              <a:solidFill>
                <a:schemeClr val="dk1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interface and callback methods</a:t>
            </a:r>
            <a:endParaRPr/>
          </a:p>
        </p:txBody>
      </p:sp>
      <p:sp>
        <p:nvSpPr>
          <p:cNvPr id="343" name="Shape 3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Shape 344"/>
          <p:cNvSpPr txBox="1"/>
          <p:nvPr/>
        </p:nvSpPr>
        <p:spPr>
          <a:xfrm>
            <a:off x="311700" y="1077025"/>
            <a:ext cx="83718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Define interface (such as a listener) with callback method (such as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onRadioButtonChoice()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OnFragmentInteractionListener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void onRadioButtonChoice(int choice);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interface implementation</a:t>
            </a:r>
            <a:endParaRPr/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311700" y="1167600"/>
            <a:ext cx="8520600" cy="364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en">
                <a:solidFill>
                  <a:schemeClr val="dk1"/>
                </a:solidFill>
              </a:rPr>
              <a:t>etrieve interface implementation from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onAttach(Context context)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super.onAttach(context);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(context instanceof OnFragmentInteractionListener)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mListener = (OnFragmentInteractionListener) context;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...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51" name="Shape 35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90300"/>
            <a:ext cx="857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Understanding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lifecycle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lifecycle callbacks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methods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context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Communicating between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1800"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interface method to pass data</a:t>
            </a:r>
            <a:endParaRPr/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Shape 358"/>
          <p:cNvSpPr txBox="1"/>
          <p:nvPr/>
        </p:nvSpPr>
        <p:spPr>
          <a:xfrm>
            <a:off x="311700" y="1077025"/>
            <a:ext cx="83718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onCheckedChanged(RadioGroup group, int checkedId)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switch (index)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case YES: // User chose "Yes."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mListener.onRadioButtonChoice(YES);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break;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case NO: // User chose "No."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mListener.onRadioButtonChoice(NO);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break;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//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interface in Activity</a:t>
            </a:r>
            <a:endParaRPr/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Shape 365"/>
          <p:cNvSpPr txBox="1"/>
          <p:nvPr/>
        </p:nvSpPr>
        <p:spPr>
          <a:xfrm>
            <a:off x="311700" y="1077025"/>
            <a:ext cx="83718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must implement the interface defined in the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MainActivity extends AppCompatActivity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implements SimpleFragment.OnFragmentInteractionListener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callback in the Activity</a:t>
            </a:r>
            <a:endParaRPr/>
          </a:p>
        </p:txBody>
      </p:sp>
      <p:sp>
        <p:nvSpPr>
          <p:cNvPr id="371" name="Shape 3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Shape 372"/>
          <p:cNvSpPr txBox="1"/>
          <p:nvPr/>
        </p:nvSpPr>
        <p:spPr>
          <a:xfrm>
            <a:off x="311700" y="1077025"/>
            <a:ext cx="8371800" cy="3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 then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onRadioButtonChoice()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callback:</a:t>
            </a:r>
            <a:endParaRPr sz="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onRadioButtonChoice(int choice)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mRadioButtonChoice = choice;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Use mRadioButtonChoice in Activity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...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78" name="Shape 3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Shape 379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1.2 Fragment lifecycle and communications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1.2 Communicating with a Fragment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85" name="Shape 38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6" name="Shape 38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Shape 38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65500" y="1233175"/>
            <a:ext cx="4045200" cy="20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Fragment lifecycle</a:t>
            </a:r>
            <a:endParaRPr/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Fragment lifecycle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lifecycle is similar to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lifecycle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Lifecycle callbacks define how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behaves in each state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lifecycle states</a:t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5" name="Shape 175"/>
          <p:cNvGrpSpPr/>
          <p:nvPr/>
        </p:nvGrpSpPr>
        <p:grpSpPr>
          <a:xfrm>
            <a:off x="3859800" y="1262525"/>
            <a:ext cx="4972500" cy="3049800"/>
            <a:chOff x="3859800" y="1262525"/>
            <a:chExt cx="4972500" cy="3049800"/>
          </a:xfrm>
        </p:grpSpPr>
        <p:sp>
          <p:nvSpPr>
            <p:cNvPr id="176" name="Shape 176"/>
            <p:cNvSpPr/>
            <p:nvPr/>
          </p:nvSpPr>
          <p:spPr>
            <a:xfrm>
              <a:off x="3859800" y="1262525"/>
              <a:ext cx="4972500" cy="30498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/>
                <a:t>Activity</a:t>
              </a:r>
              <a:endParaRPr b="1" sz="120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5620816" y="1805800"/>
              <a:ext cx="1459620" cy="278046"/>
            </a:xfrm>
            <a:prstGeom prst="flowChartTerminator">
              <a:avLst/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Fragment added</a:t>
              </a:r>
              <a:endParaRPr b="1" sz="100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4307138" y="2829825"/>
              <a:ext cx="1176984" cy="278046"/>
            </a:xfrm>
            <a:prstGeom prst="flowChartTerminator">
              <a:avLst/>
            </a:prstGeom>
            <a:gradFill>
              <a:gsLst>
                <a:gs pos="0">
                  <a:srgbClr val="DCECD5"/>
                </a:gs>
                <a:gs pos="100000">
                  <a:srgbClr val="93BC81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Active</a:t>
              </a:r>
              <a:endParaRPr b="1" sz="100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5762138" y="3700975"/>
              <a:ext cx="1176984" cy="278046"/>
            </a:xfrm>
            <a:prstGeom prst="flowChartTerminator">
              <a:avLst/>
            </a:prstGeom>
            <a:gradFill>
              <a:gsLst>
                <a:gs pos="0">
                  <a:srgbClr val="FDECDB"/>
                </a:gs>
                <a:gs pos="100000">
                  <a:srgbClr val="F0A96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Paused</a:t>
              </a:r>
              <a:endParaRPr b="1" sz="100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7272738" y="2829825"/>
              <a:ext cx="1176984" cy="278046"/>
            </a:xfrm>
            <a:prstGeom prst="flowChartTerminator">
              <a:avLst/>
            </a:prstGeom>
            <a:gradFill>
              <a:gsLst>
                <a:gs pos="0">
                  <a:srgbClr val="F5D0D0"/>
                </a:gs>
                <a:gs pos="100000">
                  <a:srgbClr val="D96868"/>
                </a:gs>
              </a:gsLst>
              <a:lin ang="5400012" scaled="0"/>
            </a:gradFill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Stopped</a:t>
              </a:r>
              <a:endParaRPr b="1" sz="100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307138" y="2403525"/>
              <a:ext cx="1278925" cy="240950"/>
            </a:xfrm>
            <a:prstGeom prst="flowChartProcess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onCreate()</a:t>
              </a:r>
              <a:endParaRPr b="1" sz="100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256163" y="2577200"/>
              <a:ext cx="1278925" cy="240950"/>
            </a:xfrm>
            <a:prstGeom prst="flowChartProcess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onCreateView()</a:t>
              </a:r>
              <a:endParaRPr b="1" sz="100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5998474" y="3460025"/>
              <a:ext cx="797025" cy="240950"/>
            </a:xfrm>
            <a:prstGeom prst="flowChartProcess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onPause()</a:t>
              </a:r>
              <a:endParaRPr b="1" sz="100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7221750" y="3107875"/>
              <a:ext cx="1278925" cy="240950"/>
            </a:xfrm>
            <a:prstGeom prst="flowChartProcess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onDestroyView()</a:t>
              </a:r>
              <a:endParaRPr b="1" sz="1000"/>
            </a:p>
          </p:txBody>
        </p:sp>
        <p:cxnSp>
          <p:nvCxnSpPr>
            <p:cNvPr id="185" name="Shape 185"/>
            <p:cNvCxnSpPr>
              <a:stCxn id="177" idx="1"/>
              <a:endCxn id="181" idx="0"/>
            </p:cNvCxnSpPr>
            <p:nvPr/>
          </p:nvCxnSpPr>
          <p:spPr>
            <a:xfrm flipH="1">
              <a:off x="4946716" y="1944823"/>
              <a:ext cx="674100" cy="458700"/>
            </a:xfrm>
            <a:prstGeom prst="curvedConnector2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186" name="Shape 186"/>
            <p:cNvCxnSpPr>
              <a:stCxn id="178" idx="2"/>
              <a:endCxn id="183" idx="1"/>
            </p:cNvCxnSpPr>
            <p:nvPr/>
          </p:nvCxnSpPr>
          <p:spPr>
            <a:xfrm flipH="1" rot="-5400000">
              <a:off x="5210780" y="2792721"/>
              <a:ext cx="472500" cy="1102800"/>
            </a:xfrm>
            <a:prstGeom prst="curvedConnector2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187" name="Shape 187"/>
            <p:cNvCxnSpPr>
              <a:stCxn id="179" idx="3"/>
              <a:endCxn id="184" idx="2"/>
            </p:cNvCxnSpPr>
            <p:nvPr/>
          </p:nvCxnSpPr>
          <p:spPr>
            <a:xfrm flipH="1" rot="10800000">
              <a:off x="6939122" y="3348898"/>
              <a:ext cx="922200" cy="491100"/>
            </a:xfrm>
            <a:prstGeom prst="curvedConnector2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188" name="Shape 188"/>
            <p:cNvCxnSpPr>
              <a:endCxn id="177" idx="0"/>
            </p:cNvCxnSpPr>
            <p:nvPr/>
          </p:nvCxnSpPr>
          <p:spPr>
            <a:xfrm>
              <a:off x="6350626" y="1554400"/>
              <a:ext cx="0" cy="25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none"/>
              <a:tailEnd len="lg" w="lg" type="triangle"/>
            </a:ln>
          </p:spPr>
        </p:cxnSp>
      </p:grpSp>
      <p:sp>
        <p:nvSpPr>
          <p:cNvPr id="189" name="Shape 189"/>
          <p:cNvSpPr txBox="1"/>
          <p:nvPr/>
        </p:nvSpPr>
        <p:spPr>
          <a:xfrm>
            <a:off x="211375" y="1312325"/>
            <a:ext cx="3603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(host) adds 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States that a 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can be in: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Active (or resumed)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Paused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Stopped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Activity affects Fragment lifecycle</a:t>
            </a:r>
            <a:endParaRPr/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6" name="Shape 196"/>
          <p:cNvGraphicFramePr/>
          <p:nvPr/>
        </p:nvGraphicFramePr>
        <p:xfrm>
          <a:off x="221313" y="124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{17581FEC-CC89-4A6C-9EFB-B15D4AE02C4C}</a:tableStyleId>
              </a:tblPr>
              <a:tblGrid>
                <a:gridCol w="1984550"/>
                <a:gridCol w="3436775"/>
                <a:gridCol w="318965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Activity</a:t>
                      </a:r>
                      <a:r>
                        <a:rPr lang="en" sz="1800"/>
                        <a:t> 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/>
                        <a:t> 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callbacks triggered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/>
                        <a:t> 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lifecycle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onAttach()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onCreate()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"/>
                        </a:rPr>
                        <a:t>onCreateView()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6"/>
                        </a:rPr>
                        <a:t>onActivityCreated()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added and its layout is inflated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Started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7"/>
                        </a:rPr>
                        <a:t>onStart()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active and visible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Resumed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8"/>
                        </a:rPr>
                        <a:t>onResume()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active and ready for user interaction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Activity affects Fragment lifecycle</a:t>
            </a:r>
            <a:endParaRPr/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3" name="Shape 203"/>
          <p:cNvGraphicFramePr/>
          <p:nvPr/>
        </p:nvGraphicFramePr>
        <p:xfrm>
          <a:off x="311700" y="145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{17581FEC-CC89-4A6C-9EFB-B15D4AE02C4C}</a:tableStyleId>
              </a:tblPr>
              <a:tblGrid>
                <a:gridCol w="1984550"/>
                <a:gridCol w="3436775"/>
                <a:gridCol w="3189650"/>
              </a:tblGrid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Activity</a:t>
                      </a:r>
                      <a:r>
                        <a:rPr lang="en" sz="1800"/>
                        <a:t> 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/>
                        <a:t> 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callbacks triggered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/>
                        <a:t> 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lifecycle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CCCCCC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Paused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onPause()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paused because 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Activity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paused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Stopped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onStop()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stopped and no longer visible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292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Destroyed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"/>
                        </a:rPr>
                        <a:t>onDestroyView()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4290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6"/>
                        </a:rPr>
                        <a:t>onDestroy()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onsolas"/>
                        <a:buChar char="●"/>
                      </a:pPr>
                      <a:r>
                        <a:rPr lang="en" sz="1800" u="sng">
                          <a:solidFill>
                            <a:srgbClr val="1155C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7"/>
                        </a:rPr>
                        <a:t>onDetach()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Fragment</a:t>
                      </a: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destroyed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265500" y="1233175"/>
            <a:ext cx="4045200" cy="20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Fragment lifecycle callbacks</a:t>
            </a:r>
            <a:endParaRPr/>
          </a:p>
        </p:txBody>
      </p:sp>
      <p:sp>
        <p:nvSpPr>
          <p:cNvPr id="209" name="Shape 20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