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Shape 1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Shape 1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80" name="Shape 180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Shape 18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Shape 18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2" name="Shape 1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5694825" y="4626388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67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graphics/Bitmap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Canvas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graphics/Pain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reference/android/graphics/Canvas.html" TargetMode="External"/><Relationship Id="rId4" Type="http://schemas.openxmlformats.org/officeDocument/2006/relationships/hyperlink" Target="https://developer.android.com/reference/android/view/View.html" TargetMode="External"/><Relationship Id="rId5" Type="http://schemas.openxmlformats.org/officeDocument/2006/relationships/hyperlink" Target="https://developer.android.com/reference/android/view/View.html#onDraw(android.graphics.Canvas)" TargetMode="External"/><Relationship Id="rId6" Type="http://schemas.openxmlformats.org/officeDocument/2006/relationships/hyperlink" Target="https://developer.android.com/reference/android/view/View.html#onSizeChanged(int,%20int,%20int,%20int)" TargetMode="External"/><Relationship Id="rId7" Type="http://schemas.openxmlformats.org/officeDocument/2006/relationships/hyperlink" Target="https://developer.android.com/reference/android/view/View.html#onTouchEvent(android.view.MotionEvent)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view/View.html#onSizeChanged(int,%20int,%20int,%20int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eveloper.android.com/reference/android/graphics/Canvas.html#drawRect(android.graphics.Rect,%20android.graphics.Paint)" TargetMode="External"/><Relationship Id="rId4" Type="http://schemas.openxmlformats.org/officeDocument/2006/relationships/hyperlink" Target="https://developer.android.com/reference/android/graphics/Canvas.html#drawOval(android.graphics.RectF,%20android.graphics.Paint)" TargetMode="External"/><Relationship Id="rId5" Type="http://schemas.openxmlformats.org/officeDocument/2006/relationships/hyperlink" Target="https://developer.android.com/reference/android/graphics/Canvas.html#drawArc(android.graphics.RectF,%20float,%20float,%20boolean,%20android.graphics.Paint)" TargetMode="External"/><Relationship Id="rId6" Type="http://schemas.openxmlformats.org/officeDocument/2006/relationships/hyperlink" Target="https://developer.android.com/reference/android/graphics/Paint.html#setStyle(android.graphics.Paint.Style)" TargetMode="External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graphics/Path.html" TargetMode="External"/><Relationship Id="rId4" Type="http://schemas.openxmlformats.org/officeDocument/2006/relationships/hyperlink" Target="https://developer.android.com/reference/android/graphics/Path.html" TargetMode="External"/><Relationship Id="rId5" Type="http://schemas.openxmlformats.org/officeDocument/2006/relationships/hyperlink" Target="https://developer.android.com/reference/android/graphics/Canvas.html#drawPath(android.graphics.Path,%20android.graphics.Paint)" TargetMode="External"/><Relationship Id="rId6" Type="http://schemas.openxmlformats.org/officeDocument/2006/relationships/hyperlink" Target="https://developer.android.com/reference/android/graphics/Paint.html#setStyle(android.graphics.Paint.Style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eveloper.android.com/reference/android/graphics/Canvas.html#drawText(char%5B%5D,%20int,%20int,%20float,%20float,%20android.graphics.Paint)" TargetMode="External"/><Relationship Id="rId4" Type="http://schemas.openxmlformats.org/officeDocument/2006/relationships/hyperlink" Target="https://developer.android.com/reference/android/graphics/Paint.html#setTypeface(android.graphics.Typeface)" TargetMode="External"/><Relationship Id="rId5" Type="http://schemas.openxmlformats.org/officeDocument/2006/relationships/hyperlink" Target="https://developer.android.com/reference/android/graphics/Paint.html#setColor(int)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graphics/Canvas.html#translate(float,%20float)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reference/android/graphics/Canvas.html#rotate(float)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veloper.android.com/reference/android/graphics/Canvas.html#skew(float,%20float)" TargetMode="External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en.wikipedia.org/wiki/Clipping_(computer_graphics)" TargetMode="External"/><Relationship Id="rId4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eveloper.android.com/reference/android/graphics/Canvas.html#clipRect(float,%20float,%20float,%20float,%20android.graphics.Region.Op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graphics/2d-graphics.html#drawables" TargetMode="External"/><Relationship Id="rId4" Type="http://schemas.openxmlformats.org/officeDocument/2006/relationships/hyperlink" Target="https://developer.android.com/reference/android/graphics/Canvas.html" TargetMode="External"/><Relationship Id="rId5" Type="http://schemas.openxmlformats.org/officeDocument/2006/relationships/hyperlink" Target="https://developer.android.com/reference/android/view/SurfaceView.html" TargetMode="External"/><Relationship Id="rId6" Type="http://schemas.openxmlformats.org/officeDocument/2006/relationships/hyperlink" Target="https://developer.android.com/guide/topics/graphics/overview.html" TargetMode="External"/><Relationship Id="rId7" Type="http://schemas.openxmlformats.org/officeDocument/2006/relationships/hyperlink" Target="https://developer.android.com/guide/topics/graphics/hardware-accel.html" TargetMode="External"/><Relationship Id="rId8" Type="http://schemas.openxmlformats.org/officeDocument/2006/relationships/hyperlink" Target="https://developer.android.com/guide/topics/graphics/opengl.html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eveloper.android.com/reference/android/graphics/Canvas.html#clipPath(android.graphics.Path,%20android.graphics.Region.Op)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eveloper.android.com/reference/android/graphics/Canvas.html#quickReject(float,%20float,%20float,%20float,%20android.graphics.Canvas.EdgeType)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oogle-developer-training.gitbooks.io/android-developer-advanced-course-concepts/content/unit-5-advanced-graphics-and-views/lesson-11-canvas/11-1-c-the-canvas-class/11-1-c-the-canvas-clas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1-canvas/11-1a-p-create-a-simple-canvas/11-1a-p-create-a-simple-canvas.html" TargetMode="External"/><Relationship Id="rId5" Type="http://schemas.openxmlformats.org/officeDocument/2006/relationships/hyperlink" Target="https://google-developer-training.gitbooks.io/android-developer-advanced-course-practicals/content/unit-5-advanced-graphics-and-views/lesson-11-canvas/11-1b-p-draw-on-a-canvas/11-1b-p-draw-on-a-canvas.html" TargetMode="External"/><Relationship Id="rId6" Type="http://schemas.openxmlformats.org/officeDocument/2006/relationships/hyperlink" Target="https://google-developer-training.gitbooks.io/android-developer-advanced-course-practicals/content/unit-5-advanced-graphics-and-views/lesson-11-canvas/11-1c-p-apply-clipping-to-a-canvas/11-1c-p-apply-clipping-to-a-canva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graphics/Canvas.html" TargetMode="External"/><Relationship Id="rId4" Type="http://schemas.openxmlformats.org/officeDocument/2006/relationships/hyperlink" Target="https://developer.android.com/reference/android/view/View.html#onDraw(android.graphics.Canvas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graphics/Bitmap.html" TargetMode="External"/><Relationship Id="rId5" Type="http://schemas.openxmlformats.org/officeDocument/2006/relationships/hyperlink" Target="https://developer.android.com/reference/android/graphics/Canvas.html" TargetMode="External"/><Relationship Id="rId6" Type="http://schemas.openxmlformats.org/officeDocument/2006/relationships/hyperlink" Target="https://developer.android.com/reference/android/graphics/Paint.html" TargetMode="External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Shape 19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</a:t>
            </a:r>
            <a:endParaRPr/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 </a:t>
            </a:r>
            <a:endParaRPr/>
          </a:p>
        </p:txBody>
      </p:sp>
      <p:sp>
        <p:nvSpPr>
          <p:cNvPr id="202" name="Shape 20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203" name="Shape 20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 of steps to draw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33600" y="1054750"/>
            <a:ext cx="6240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Associate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object and style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onDraw()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on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...asks Android to redraw display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65500" y="1690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drawing in response to user action</a:t>
            </a:r>
            <a:endParaRPr/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265500" y="33134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canvas in an ImageView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33600" y="1335875"/>
            <a:ext cx="70887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 use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to draw to a 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ImageView's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 to draw to the canvas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065900" y="2464950"/>
            <a:ext cx="3906300" cy="19140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The next few slides step through using an </a:t>
            </a:r>
            <a:r>
              <a:rPr i="1" lang="en" sz="2000"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 to draw to a </a:t>
            </a:r>
            <a:r>
              <a:rPr i="1" lang="en" sz="2000"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i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ImageView in XML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30900"/>
            <a:ext cx="87093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android:id="@+id/myimageview"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android:layout_width="match_parent"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android:layout_height="match_parent"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android:onClick="drawSomething"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drawSomething()</a:t>
            </a:r>
            <a:r>
              <a:rPr lang="en" sz="2200">
                <a:solidFill>
                  <a:srgbClr val="000000"/>
                </a:solidFill>
              </a:rPr>
              <a:t> will draw to the canvas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33600" y="1283300"/>
            <a:ext cx="85860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class, 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member variable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Bitmap</a:t>
            </a:r>
            <a:r>
              <a:rPr lang="en">
                <a:solidFill>
                  <a:srgbClr val="000000"/>
                </a:solidFill>
              </a:rPr>
              <a:t> represents the pixels shown on the display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will be created inside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Bitmap mBitmap;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33600" y="1087900"/>
            <a:ext cx="84768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</a:t>
            </a:r>
            <a:r>
              <a:rPr lang="en">
                <a:solidFill>
                  <a:srgbClr val="000000"/>
                </a:solidFill>
              </a:rPr>
              <a:t> member variable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is the container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Layout on screen and user interaction is through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ImageView mImageView;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mImageView = (ImageView)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findViewById(R.id.myimageview);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member variable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Canvas</a:t>
            </a:r>
            <a:r>
              <a:rPr lang="en">
                <a:solidFill>
                  <a:srgbClr val="000000"/>
                </a:solidFill>
              </a:rPr>
              <a:t> object stores information about what to draw onto its associated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: lines, circles, text, paths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will be created inside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Canvas mCanvas;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Stores how to draw: color, style, line thickness, text size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can persist outside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handler–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no need to recreate it every time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triggers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 = new Paint();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 code example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551950" y="1130900"/>
            <a:ext cx="8258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 = new Paint();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Paint mPaintText = new Paint(Paint.UNDERLINE_TEXT_FLAG);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mPaint.setColor(mColorBackground);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mPaintText.setColor(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ResourcesCompat.getColor(getResources(),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R.color.colorPrimaryDark, null)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mPaintText.setTextSize(70);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onClick handler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33600" y="1175875"/>
            <a:ext cx="8687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Define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rgbClr val="000000"/>
                </a:solidFill>
              </a:rPr>
              <a:t> handler to draw to the canvas: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865200" y="1681700"/>
            <a:ext cx="75135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Associate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ImageView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Draw on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on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force redraw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11.1 The Canvas class</a:t>
            </a:r>
            <a:endParaRPr/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onClick code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486000" y="1103900"/>
            <a:ext cx="84768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mBitmap = Bitmap.createBitmap(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vWidth, vHeight, Bitmap.Config.ARGB_8888);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mImageView.setImageBitmap(mBitmap);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 = new Canvas(mBitmap);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mCanvas.drawColor(mColorBackground);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mCanvas.drawText(getString(R.string.my_string),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100, 100, mPaintText);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view.invalidate();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950" y="3403475"/>
            <a:ext cx="1550350" cy="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265500" y="16903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Canvas object in a custom view</a:t>
            </a:r>
            <a:endParaRPr/>
          </a:p>
        </p:txBody>
      </p:sp>
      <p:sp>
        <p:nvSpPr>
          <p:cNvPr id="351" name="Shape 3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Shape 353"/>
          <p:cNvSpPr txBox="1"/>
          <p:nvPr>
            <p:ph idx="1" type="subTitle"/>
          </p:nvPr>
        </p:nvSpPr>
        <p:spPr>
          <a:xfrm>
            <a:off x="265500" y="3242200"/>
            <a:ext cx="40452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pattern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more common pattern for using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Canvas</a:t>
            </a:r>
            <a:r>
              <a:rPr lang="en">
                <a:solidFill>
                  <a:srgbClr val="000000"/>
                </a:solidFill>
              </a:rPr>
              <a:t> class: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Subclass one of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View</a:t>
            </a:r>
            <a:r>
              <a:rPr lang="en">
                <a:solidFill>
                  <a:srgbClr val="000000"/>
                </a:solidFill>
              </a:rPr>
              <a:t> classes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onDraw()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onSizeChanged()</a:t>
            </a:r>
            <a:r>
              <a:rPr lang="en">
                <a:solidFill>
                  <a:srgbClr val="000000"/>
                </a:solidFill>
              </a:rPr>
              <a:t> to 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onTouchEvent()</a:t>
            </a:r>
            <a:r>
              <a:rPr lang="en">
                <a:solidFill>
                  <a:srgbClr val="000000"/>
                </a:solidFill>
              </a:rPr>
              <a:t> to handle user touches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809275" y="1389925"/>
            <a:ext cx="45459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example, user draws a picture on the canvas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 scenario</a:t>
            </a:r>
            <a:endParaRPr/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975" y="1043087"/>
            <a:ext cx="2264525" cy="3396775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custom View class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any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that has features you need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MyCanvasView extends View {...}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Use setContentView()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Set content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of activity to instance of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: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MyCanvasView myCanvasView;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myCanvasView = new MyCanvasView(this);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setContentView(myCanvasView);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Initialize Paint object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33600" y="12071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constructor of the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and set initial properties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Initialize member variables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a reference to the context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Cannot 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yet because uninflated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has no size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/>
              <a:t> code example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33600" y="1207100"/>
            <a:ext cx="8810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mPaint = new Paint();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mPaint.setColor(backgroundColor);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mPaint.setAntiAlias(true);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mPaint.setDither(true);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mPaint.setStyle(Paint.Style.STROKE); // default: FILL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mPaint.setStrokeJoin(Paint.Join.ROUND); // default: MITER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mPaint.setStrokeCap(Paint.Cap.ROUND); // default: BUTT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mPaint.setStrokeWidth(12); // default: Hairline-width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 startAt="4"/>
            </a:pPr>
            <a:r>
              <a:rPr lang="en"/>
              <a:t>Create Bitmap in onSizeChanged()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155150" y="927900"/>
            <a:ext cx="8865900" cy="3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custom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, override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onSizeChanged()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onSizeChanged()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Called when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is first assigned size, and when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size changes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onSizeChanged()</a:t>
            </a:r>
            <a:r>
              <a:rPr lang="en">
                <a:solidFill>
                  <a:schemeClr val="dk1"/>
                </a:solidFill>
              </a:rPr>
              <a:t> c</a:t>
            </a:r>
            <a:r>
              <a:rPr lang="en">
                <a:solidFill>
                  <a:srgbClr val="000000"/>
                </a:solidFill>
              </a:rPr>
              <a:t>alculate positions, dimensions, anything related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size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onSizeChanged() code example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33600" y="1160325"/>
            <a:ext cx="8687700" cy="3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onSizeChanged(int width, int height,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int oldWidth, int oldHeight)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super.onSizeChanged(width, height, oldWidth, oldHeight);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mBitmap = Bitmap.createBitmap(width, height,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Bitmap.Config.ARGB_8888);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mCanvas = new Canvas(mBitmap);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mCanvas.drawColor(mDrawColor);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33600" y="1087900"/>
            <a:ext cx="8616900" cy="3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in Android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What is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Simple drawing in response to user action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in a custom view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operations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Saving and restoring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Summary</a:t>
            </a:r>
            <a:br>
              <a:rPr lang="en"/>
            </a:b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 startAt="5"/>
            </a:pPr>
            <a:r>
              <a:rPr lang="en"/>
              <a:t>Override onDraw() code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33600" y="10547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Can be simple or complex, must be fast, runs on UI Thread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protected void onDraw(Canvas canvas)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super.onDraw(canvas);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canvas.drawBitmap(mBitmap, 0, 0,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canvas.drawPath(mPath,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AutoNum type="arabicPeriod" startAt="6"/>
            </a:pPr>
            <a:r>
              <a:rPr lang="en"/>
              <a:t>Override onTouchEvent()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Drawing in response to user motion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 example below,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>
                <a:solidFill>
                  <a:srgbClr val="000000"/>
                </a:solidFill>
              </a:rPr>
              <a:t> is inside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000000"/>
                </a:solidFill>
              </a:rPr>
              <a:t> statements because there are many other types of motion events passed into this listener, and we don't want to invalidate the view for those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onTouchEvent() code example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33600" y="978500"/>
            <a:ext cx="84768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switch (event.getAction())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MotionEvent.ACTION_DOWN: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touchStart(x, 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MotionEvent.ACTION_MOVE: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touchMove(x, 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invalidate();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case MotionEvent.ACTION_UP: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touchUp();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invalidate();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break;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33600" y="1054700"/>
            <a:ext cx="8810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void touchMove(float x, float y)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float dx = Math.abs(x - mX); // distance moved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float dy = Math.abs(y - mY);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 (dx &gt;= TOUCH_TOLERANCE || dy &gt;= TOUCH_TOLERANCE)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 QuadTo() adds a quadratic bezier from the last point,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// approaching control point (x1,y1), and ending at (x2,y2).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mPath.quadTo(mX, mY, (x + mX)/2, (y + mY)/2);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mX = x;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 = y;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Shape 4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operations</a:t>
            </a:r>
            <a:endParaRPr/>
          </a:p>
        </p:txBody>
      </p:sp>
      <p:sp>
        <p:nvSpPr>
          <p:cNvPr id="444" name="Shape 4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Canvas summary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535950" y="1071900"/>
            <a:ext cx="79365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need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,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,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, and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 object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 is the physical drawing surface.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 provides an API to draw on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is for styling what you draw, and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displays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create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associate it with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, create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2000">
                <a:solidFill>
                  <a:srgbClr val="000000"/>
                </a:solidFill>
              </a:rPr>
              <a:t> with a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 sz="2000">
                <a:solidFill>
                  <a:srgbClr val="000000"/>
                </a:solidFill>
              </a:rPr>
              <a:t> object for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 sz="2000">
                <a:solidFill>
                  <a:srgbClr val="000000"/>
                </a:solidFill>
              </a:rPr>
              <a:t>, and then you can draw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You must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invalidate()</a:t>
            </a:r>
            <a:r>
              <a:rPr lang="en" sz="2000">
                <a:solidFill>
                  <a:srgbClr val="000000"/>
                </a:solidFill>
              </a:rPr>
              <a:t> the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when your are done drawing, so that the Android System redraws the display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All drawing happens on the UI thread, so performance matters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Operations (1)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333600" y="1511900"/>
            <a:ext cx="84768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with color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shapes, such as rectangles, arcs, paths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styled by the properties in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Style shapes and text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Operations (2)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333600" y="1535850"/>
            <a:ext cx="8476800" cy="28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Save and restore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Apply transformations, such as translation, scaling, or custom transformations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Clip—apply a shape or path to define visible portions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Filling Canvas with color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mCanvas.drawColor(mColorBackground);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primitive shapes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105000" y="1074050"/>
            <a:ext cx="84768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Primitive shapes: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drawRect()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drawOval()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drawArc()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Filled, outlined, or both: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setStyle()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mPaint.setStyle(Paint.Style.FILL_AND_STROKE);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mCanvas.drawCircle (x, y, radius,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mRect.set (x, y, width, height);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mCanvas.drawRect(mRect, mPaint);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v_simple_canvas.png" id="482" name="Shape 4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3414" y="170825"/>
            <a:ext cx="267652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in Android</a:t>
            </a:r>
            <a:endParaRPr/>
          </a:p>
        </p:txBody>
      </p:sp>
      <p:sp>
        <p:nvSpPr>
          <p:cNvPr id="223" name="Shape 2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Shape 2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complex shapes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more complex shapes using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Path</a:t>
            </a:r>
            <a:r>
              <a:rPr lang="en">
                <a:solidFill>
                  <a:srgbClr val="000000"/>
                </a:solidFill>
              </a:rPr>
              <a:t> class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a shape by adding lines and curves to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Path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object, then draw the shape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drawPath()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As with primitive shapes, paths can be outlined, filled, or both, depending on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setStyle()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text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333600" y="1054700"/>
            <a:ext cx="86877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Draw text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drawText()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Specify typeface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setTypeface()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text color using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setColor()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mPaintText.setColor(textColor);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mPaintText.setTypeface(Typeface.DEFAULT_BOLD);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mCanvas.drawText(getString(R.string.keep_tapping),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100, 100, mPaintText);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translate()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translate()</a:t>
            </a:r>
            <a:r>
              <a:rPr lang="en">
                <a:solidFill>
                  <a:srgbClr val="000000"/>
                </a:solidFill>
              </a:rPr>
              <a:t> to move the origin of the canvas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to draw the same shape in different locations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canvas.translate(dx, dy);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Shape 5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rotate()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333600" y="13595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rotate()</a:t>
            </a:r>
            <a:r>
              <a:rPr lang="en">
                <a:solidFill>
                  <a:srgbClr val="000000"/>
                </a:solidFill>
              </a:rPr>
              <a:t> to turn the canvas by a number of degrees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canvas.rotate(180);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Transformations: skew()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Skew the canvas by calling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skew()</a:t>
            </a:r>
            <a:r>
              <a:rPr lang="en">
                <a:solidFill>
                  <a:srgbClr val="000000"/>
                </a:solidFill>
              </a:rPr>
              <a:t> method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 achieve interesting text effects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skew()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4">
            <a:alphaModFix/>
          </a:blip>
          <a:srcRect b="0" l="0" r="69938" t="0"/>
          <a:stretch/>
        </p:blipFill>
        <p:spPr>
          <a:xfrm>
            <a:off x="7084300" y="2947750"/>
            <a:ext cx="1173950" cy="11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Combining transformations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333600" y="1283300"/>
            <a:ext cx="84768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mPaint.setTextSize(120);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canvas.translate(100, 1800);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canvas.drawText("Transformed", 400, 60, mPaint);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Shape 5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Clipping</a:t>
            </a:r>
            <a:endParaRPr/>
          </a:p>
        </p:txBody>
      </p:sp>
      <p:sp>
        <p:nvSpPr>
          <p:cNvPr id="531" name="Shape 5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Shape 5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clipping?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105000" y="1130900"/>
            <a:ext cx="65802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Clipping</a:t>
            </a:r>
            <a:r>
              <a:rPr lang="en">
                <a:solidFill>
                  <a:srgbClr val="000000"/>
                </a:solidFill>
              </a:rPr>
              <a:t> is a way to define regions of an image, canvas, or bitmap that are drawn or not drawn onto screen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Reduce overdraw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Improve performance by drawing less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interesting UI effects and animation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40" name="Shape 5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Shape 5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150" y="308600"/>
            <a:ext cx="25622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clipping good for?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draw visible portions of cards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Only show relevant parts of an image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Define clipping region of any shape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Shape 5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Shape 5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975" y="986475"/>
            <a:ext cx="26003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13" y="3024850"/>
            <a:ext cx="2715250" cy="1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clipRect()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clipRect()</a:t>
            </a:r>
            <a:r>
              <a:rPr lang="en">
                <a:solidFill>
                  <a:srgbClr val="000000"/>
                </a:solidFill>
              </a:rPr>
              <a:t> to set a rectangular clipping region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canvas.clipRect(x, Y, right, bottom);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Shape 5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0" y="1708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Drawing 2D custom graphics &amp; animations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333600" y="1193375"/>
            <a:ext cx="49530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Drawables</a:t>
            </a:r>
            <a:r>
              <a:rPr lang="en">
                <a:solidFill>
                  <a:srgbClr val="000000"/>
                </a:solidFill>
              </a:rPr>
              <a:t> (earlier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Canvas</a:t>
            </a:r>
            <a:r>
              <a:rPr lang="en">
                <a:solidFill>
                  <a:srgbClr val="000000"/>
                </a:solidFill>
              </a:rPr>
              <a:t> (this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(later lesson)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Animations</a:t>
            </a:r>
            <a:r>
              <a:rPr lang="en">
                <a:solidFill>
                  <a:srgbClr val="000000"/>
                </a:solidFill>
              </a:rPr>
              <a:t> (later lesson)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5334450" y="1193375"/>
            <a:ext cx="3735300" cy="3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Not covered: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Hardware acceleration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OpenGL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clipPath()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333600" y="1135900"/>
            <a:ext cx="88104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clipPath()</a:t>
            </a:r>
            <a:r>
              <a:rPr lang="en">
                <a:solidFill>
                  <a:srgbClr val="000000"/>
                </a:solidFill>
              </a:rPr>
              <a:t> for a custom clipping region: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mPath.addCircle(radius, x, y, Path.Direction.CCW);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canvas.clipPath(mPath, Region.Op.DIFFERENCE);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CCW</a:t>
            </a:r>
            <a:r>
              <a:rPr lang="en">
                <a:solidFill>
                  <a:srgbClr val="000000"/>
                </a:solidFill>
              </a:rPr>
              <a:t> means draw circle counterclockwise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Region.Op.DIFFERENCE</a:t>
            </a:r>
            <a:r>
              <a:rPr lang="en">
                <a:solidFill>
                  <a:srgbClr val="000000"/>
                </a:solidFill>
              </a:rPr>
              <a:t> indicates how to apply region to canvas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4" name="Shape 5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quickReject()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quickReject()</a:t>
            </a:r>
            <a:r>
              <a:rPr lang="en">
                <a:solidFill>
                  <a:srgbClr val="000000"/>
                </a:solidFill>
              </a:rPr>
              <a:t> checks whether a specified rectangle or path would lie completely outside the currently visible regions, after all transformations have been applied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Decide efficiently which objects you do not have to draw at all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Complex clipping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333600" y="12833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Combine or intersect multiple clipping regions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</a:t>
            </a:r>
            <a:endParaRPr/>
          </a:p>
        </p:txBody>
      </p:sp>
      <p:sp>
        <p:nvSpPr>
          <p:cNvPr id="584" name="Shape 5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85" name="Shape 5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Shape 58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 of drawing states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333600" y="1198563"/>
            <a:ext cx="84768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Activity context maintains stack of drawing states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Each state includes currently applied transformations and clipping regions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You can't remove clipping regions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Undoing a transformation by reversing it is error-prone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3" name="Shape 5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 and restoring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333600" y="1301700"/>
            <a:ext cx="84768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Save the state of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save()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Apply transformations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Restore previous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state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restore()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0" name="Shape 6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Saving and restoring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575950" y="950025"/>
            <a:ext cx="8234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mPaint.setTextSize(120);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canvas.translate(100, 1800);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canvas.skew(0.2f, 0.3f);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canvas.drawText("Skewing", 400, 60,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mPaint.setColor(Color.CYAN);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canvas.translate(600, 1800);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canvas.drawText("Save/Restore", 400, 60, mPaint);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Shape 6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3" name="Shape 6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4" name="Shape 6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Shape 6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Clipping summary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23950" y="1039900"/>
            <a:ext cx="8007300" cy="3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en" sz="1800">
                <a:solidFill>
                  <a:srgbClr val="000000"/>
                </a:solidFill>
              </a:rPr>
              <a:t> of an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1800">
                <a:solidFill>
                  <a:srgbClr val="000000"/>
                </a:solidFill>
              </a:rPr>
              <a:t> maintains a state that preserves transformations and clipping regions for the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canvas.save()</a:t>
            </a:r>
            <a:r>
              <a:rPr lang="en" sz="1800">
                <a:solidFill>
                  <a:srgbClr val="000000"/>
                </a:solidFill>
              </a:rPr>
              <a:t> and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canvas.restore()</a:t>
            </a:r>
            <a:r>
              <a:rPr lang="en" sz="1800">
                <a:solidFill>
                  <a:srgbClr val="000000"/>
                </a:solidFill>
              </a:rPr>
              <a:t> to draw and return to original state of your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To draw multiple shapes on a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 sz="1800">
                <a:solidFill>
                  <a:srgbClr val="000000"/>
                </a:solidFill>
              </a:rPr>
              <a:t>, either calculate their location or move (translate) the origin of your drawing surface; the latter can make it easier to create utility methods for repeated draw sequences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Clipping regions can be any shape, combination of shapes, or path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Add, subtract, and intersect clipping regions to get exactly the region you need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You can apply transformations to text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22" name="Shape 6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8" name="Shape 6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311700" y="1258900"/>
            <a:ext cx="8520600" cy="31686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11.1 The Canvas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11.1A Creating a simple Canvas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11.1B Drawing on a Canvas object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11.1C Applying clipping to a Canvas object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Canvas object?</a:t>
            </a:r>
            <a:endParaRPr/>
          </a:p>
        </p:txBody>
      </p:sp>
      <p:sp>
        <p:nvSpPr>
          <p:cNvPr id="239" name="Shape 2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5" name="Shape 6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6" name="Shape 6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Shape 6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507025" y="1067750"/>
            <a:ext cx="78399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to a canvas to accomplish more complex drawing than is possible with predefined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canvas?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50" y="2014425"/>
            <a:ext cx="6242205" cy="2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Canvas class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57400" y="12071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Canvas</a:t>
            </a:r>
            <a:r>
              <a:rPr lang="en">
                <a:solidFill>
                  <a:srgbClr val="000000"/>
                </a:solidFill>
              </a:rPr>
              <a:t> class—logical drawing surface for 2D drawing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when app needs to redraw regularly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Clipping defines user-visible portions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onDraw()</a:t>
            </a:r>
            <a:r>
              <a:rPr lang="en">
                <a:solidFill>
                  <a:srgbClr val="000000"/>
                </a:solidFill>
              </a:rPr>
              <a:t> method runs on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Profile GPU Rendering tool to monitor performance of your drawing operations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Classes required to draw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81200" y="12071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need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</a:t>
            </a:r>
            <a:r>
              <a:rPr lang="en">
                <a:solidFill>
                  <a:srgbClr val="000000"/>
                </a:solidFill>
              </a:rPr>
              <a:t>,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Bitmap</a:t>
            </a:r>
            <a:r>
              <a:rPr lang="en">
                <a:solidFill>
                  <a:srgbClr val="000000"/>
                </a:solidFill>
              </a:rPr>
              <a:t>,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Canvas</a:t>
            </a:r>
            <a:r>
              <a:rPr lang="en">
                <a:solidFill>
                  <a:srgbClr val="000000"/>
                </a:solidFill>
              </a:rPr>
              <a:t>, and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Paint</a:t>
            </a:r>
            <a:r>
              <a:rPr lang="en">
                <a:solidFill>
                  <a:srgbClr val="000000"/>
                </a:solidFill>
              </a:rPr>
              <a:t> object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displays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solidFill>
                  <a:srgbClr val="000000"/>
                </a:solidFill>
              </a:rPr>
              <a:t> is physical drawing surface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API to draw on/clip bitmap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Paint</a:t>
            </a:r>
            <a:r>
              <a:rPr lang="en">
                <a:solidFill>
                  <a:srgbClr val="000000"/>
                </a:solidFill>
              </a:rPr>
              <a:t> styles what you draw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8925" y="2033800"/>
            <a:ext cx="3488425" cy="2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