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E395F2-6B92-42FC-906F-DE649502D179}">
  <a:tblStyle styleId="{41E395F2-6B92-42FC-906F-DE649502D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Advanced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Animations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5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Advanced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825" y="4626388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Animations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67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guide/topics/graphics/view-animatio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graphics/prop-anima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view/animation/LinearInterpolator.html" TargetMode="External"/><Relationship Id="rId4" Type="http://schemas.openxmlformats.org/officeDocument/2006/relationships/hyperlink" Target="https://developer.android.com/reference/android/view/animation/AccelerateDecelerateInterpolator.html" TargetMode="External"/><Relationship Id="rId5" Type="http://schemas.openxmlformats.org/officeDocument/2006/relationships/hyperlink" Target="https://developer.android.com/reference/android/view/animation/AnticipateInterpolato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view/animation/BounceInterpolator.html" TargetMode="External"/><Relationship Id="rId4" Type="http://schemas.openxmlformats.org/officeDocument/2006/relationships/hyperlink" Target="https://developer.android.com/reference/android/view/animation/PathInterpolator.html" TargetMode="External"/><Relationship Id="rId5" Type="http://schemas.openxmlformats.org/officeDocument/2006/relationships/hyperlink" Target="https://developer.android.com/reference/android/animation/TimeInterpolato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nimation/Animator.html" TargetMode="External"/><Relationship Id="rId4" Type="http://schemas.openxmlformats.org/officeDocument/2006/relationships/hyperlink" Target="https://developer.android.com/reference/android/animation/ObjectAnimator.html" TargetMode="External"/><Relationship Id="rId9" Type="http://schemas.openxmlformats.org/officeDocument/2006/relationships/hyperlink" Target="https://developer.android.com/reference/android/animation/TimeInterpolator.html" TargetMode="External"/><Relationship Id="rId5" Type="http://schemas.openxmlformats.org/officeDocument/2006/relationships/hyperlink" Target="https://developer.android.com/reference/android/animation/TypeEvaluator.html" TargetMode="External"/><Relationship Id="rId6" Type="http://schemas.openxmlformats.org/officeDocument/2006/relationships/hyperlink" Target="https://developer.android.com/reference/android/animation/IntEvaluator.html" TargetMode="External"/><Relationship Id="rId7" Type="http://schemas.openxmlformats.org/officeDocument/2006/relationships/hyperlink" Target="https://developer.android.com/reference/android/animation/FloatEvaluator.html" TargetMode="External"/><Relationship Id="rId8" Type="http://schemas.openxmlformats.org/officeDocument/2006/relationships/hyperlink" Target="https://developer.android.com/reference/android/animation/ArgbEvaluato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nimation/ObjectAnimator.html#ofArgb(T,%20android.util.Property%3CT,%20java.lang.Integer%3E,%20int...)" TargetMode="External"/><Relationship Id="rId4" Type="http://schemas.openxmlformats.org/officeDocument/2006/relationships/hyperlink" Target="https://developer.android.com/reference/android/animation/ObjectAnimator.html#ofFloat(java.lang.Object,%20java.lang.String,%20java.lang.String,%20android.graphics.Path)" TargetMode="External"/><Relationship Id="rId5" Type="http://schemas.openxmlformats.org/officeDocument/2006/relationships/hyperlink" Target="https://developer.android.com/reference/android/graphics/Path.html" TargetMode="External"/><Relationship Id="rId6" Type="http://schemas.openxmlformats.org/officeDocument/2006/relationships/hyperlink" Target="https://developer.android.com/reference/android/animation/ObjectAnimator.html#ofFloat(java.lang.Object,%20java.lang.String,%20float...)" TargetMode="External"/><Relationship Id="rId7" Type="http://schemas.openxmlformats.org/officeDocument/2006/relationships/hyperlink" Target="https://developer.android.com/reference/android/animation/ObjectAnimator.html#ofInt(T,%20android.util.Property%3CT,%20java.lang.Integer%3E,%20int...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nimation/ObjectAnimator.html" TargetMode="External"/><Relationship Id="rId4" Type="http://schemas.openxmlformats.org/officeDocument/2006/relationships/hyperlink" Target="https://developer.android.com/reference/android/view/View.html#invalidate()" TargetMode="External"/><Relationship Id="rId5" Type="http://schemas.openxmlformats.org/officeDocument/2006/relationships/hyperlink" Target="https://developer.android.com/reference/android/animation/ValueAnimator.AnimatorUpdateListener.html#onAnimationUpdate(android.animation.ValueAnimato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animation/AnimatorSet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guide/topics/resources/animation-resource.html#Property" TargetMode="External"/><Relationship Id="rId4" Type="http://schemas.openxmlformats.org/officeDocument/2006/relationships/hyperlink" Target="https://developer.android.com/reference/android/animation/ValueAnimator.html" TargetMode="External"/><Relationship Id="rId5" Type="http://schemas.openxmlformats.org/officeDocument/2006/relationships/hyperlink" Target="https://developer.android.com/reference/android/animation/ObjectAnimator.html" TargetMode="External"/><Relationship Id="rId6" Type="http://schemas.openxmlformats.org/officeDocument/2006/relationships/hyperlink" Target="https://developer.android.com/reference/android/animation/AnimatorSet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guide/topics/graphics/drawable-animation.html" TargetMode="External"/><Relationship Id="rId4" Type="http://schemas.openxmlformats.org/officeDocument/2006/relationships/hyperlink" Target="https://developer.android.com/reference/android/graphics/drawable/Drawable.html" TargetMode="External"/><Relationship Id="rId5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guide/topics/graphics/physics-based-animation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gif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gif"/><Relationship Id="rId4" Type="http://schemas.openxmlformats.org/officeDocument/2006/relationships/image" Target="../media/image9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reference/android/support/animation/package-summary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gif"/><Relationship Id="rId4" Type="http://schemas.openxmlformats.org/officeDocument/2006/relationships/hyperlink" Target="https://developer.android.com/guide/topics/graphics/spring-animation.ht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android.com/topic/libraries/support-library/preview/fling-animation.html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FH97UerMW6I" TargetMode="External"/><Relationship Id="rId4" Type="http://schemas.openxmlformats.org/officeDocument/2006/relationships/hyperlink" Target="https://en.wikipedia.org/wiki/Clay_animation" TargetMode="External"/><Relationship Id="rId5" Type="http://schemas.openxmlformats.org/officeDocument/2006/relationships/hyperlink" Target="https://en.wikipedia.org/wiki/Stop_motion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google-developer-training.gitbooks.io/android-developer-advanced-course-concepts/content/unit-5-advanced-graphics-and-views/lesson-12-animations/12-1-c-animations/12-1-c-animation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2-animations/12-1-p-property-animation/12-1-p-property-animation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12 </a:t>
            </a:r>
            <a:endParaRPr/>
          </a:p>
        </p:txBody>
      </p:sp>
      <p:sp>
        <p:nvSpPr>
          <p:cNvPr id="76" name="Shape 7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77" name="Shape 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animation</a:t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 animation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33600" y="1247875"/>
            <a:ext cx="84768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View animation</a:t>
            </a:r>
            <a:r>
              <a:rPr lang="en">
                <a:solidFill>
                  <a:srgbClr val="000000"/>
                </a:solidFill>
              </a:rPr>
              <a:t> is a system for animating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It's an older system limited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Relatively easy to set up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Offers enough capabilities to meet many app needs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View-animation specifics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modifies where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drawn, not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itself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If you animate a button to move across the screen, the location where user can touch the button does not change. You have to implement your own logic to handle this.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Less time and less code required than other animations such as property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</a:t>
            </a:r>
            <a:r>
              <a:rPr lang="en"/>
              <a:t> animation</a:t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animation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33600" y="1130900"/>
            <a:ext cx="76047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Property animation</a:t>
            </a:r>
            <a:r>
              <a:rPr lang="en">
                <a:solidFill>
                  <a:srgbClr val="000000"/>
                </a:solidFill>
              </a:rPr>
              <a:t> available since Android 3.0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(API level 11)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properties of any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Extensible to animate properties of custom types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It's better to use property animation than view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animation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almost anything, such as color, size, position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Changes a property's value over a specified length of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Assign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</a:t>
            </a:r>
            <a:r>
              <a:rPr lang="en">
                <a:solidFill>
                  <a:srgbClr val="000000"/>
                </a:solidFill>
              </a:rPr>
              <a:t> to properties to animate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aspects of the animation, such as duration or rate of change (interpolation)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Animate a circle to grow bigger by increasing its radius over time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Property to animate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33600" y="1130900"/>
            <a:ext cx="82506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animate anything whose value can be set in a "setter"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does not have to be an existing attribute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to be animated must have a "setter"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the "setter" method if it doesn't already exist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 existing property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33600" y="1130900"/>
            <a:ext cx="7489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animate text size of a text view: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has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en">
                <a:solidFill>
                  <a:srgbClr val="000000"/>
                </a:solidFill>
              </a:rPr>
              <a:t> property and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setTextSize()</a:t>
            </a:r>
            <a:r>
              <a:rPr lang="en">
                <a:solidFill>
                  <a:srgbClr val="000000"/>
                </a:solidFill>
              </a:rPr>
              <a:t> method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en">
                <a:solidFill>
                  <a:srgbClr val="000000"/>
                </a:solidFill>
              </a:rPr>
              <a:t> property to make the text grow bigger or smaller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 virtual property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animate text color, background color, and text rotation together: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setMyStrangeProperty()</a:t>
            </a:r>
            <a:r>
              <a:rPr lang="en">
                <a:solidFill>
                  <a:srgbClr val="000000"/>
                </a:solidFill>
              </a:rPr>
              <a:t> to change the values of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textColor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</a:t>
            </a:r>
            <a:r>
              <a:rPr lang="en">
                <a:solidFill>
                  <a:srgbClr val="000000"/>
                </a:solidFill>
              </a:rPr>
              <a:t> attributes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myStrangeProperty</a:t>
            </a:r>
            <a:r>
              <a:rPr lang="en">
                <a:solidFill>
                  <a:srgbClr val="000000"/>
                </a:solidFill>
              </a:rPr>
              <a:t> attribute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Duration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How long an animation runs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Default length is 300 milliseconds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12.1 Animations</a:t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interpolation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33600" y="1407875"/>
            <a:ext cx="84768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how the values for the property are calculated as a function of the animation's current elapsed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Move linearly or accelerate/decelerate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system-provided interpolators or create your 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 count and behavior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33600" y="1303875"/>
            <a:ext cx="84768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whether or not to have an animation repeat when it reaches the end of duration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How many times to repeat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in reverse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forwards then backwards, for number of repeats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AnimatorSet object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33600" y="1130900"/>
            <a:ext cx="77775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Group animations into logical sets that play together, sequentially, or after specified delays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Coordinate several bouncing balls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Interpolators </a:t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time interpolator?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 interpolator d</a:t>
            </a:r>
            <a:r>
              <a:rPr lang="en">
                <a:solidFill>
                  <a:srgbClr val="000000"/>
                </a:solidFill>
              </a:rPr>
              <a:t>efines how values in an animation change over time: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animations to happen linearly (evenly)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nonlinear time, for example, accelerate at the beginning and decelerate at the end of the animation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 predefined interpolator, or define your 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Predefined interpolators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47975" y="1084725"/>
            <a:ext cx="84072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LinearInterpolator</a:t>
            </a:r>
            <a:r>
              <a:rPr lang="en">
                <a:solidFill>
                  <a:srgbClr val="000000"/>
                </a:solidFill>
              </a:rPr>
              <a:t>: Rate of change is constant; every frame changes the object by same amount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AccelerateDecelerateInterpolator</a:t>
            </a:r>
            <a:r>
              <a:rPr lang="en">
                <a:solidFill>
                  <a:srgbClr val="000000"/>
                </a:solidFill>
              </a:rPr>
              <a:t>: Rate of change starts and ends slowly but accelerates through the middle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AnticipateInterpolator</a:t>
            </a:r>
            <a:r>
              <a:rPr lang="en">
                <a:solidFill>
                  <a:srgbClr val="000000"/>
                </a:solidFill>
              </a:rPr>
              <a:t>: Change starts backward then flings forward, like snapping a rubber band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</a:t>
            </a:r>
            <a:r>
              <a:rPr lang="en"/>
              <a:t> interpolators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BounceInterpolator</a:t>
            </a:r>
            <a:r>
              <a:rPr lang="en">
                <a:solidFill>
                  <a:srgbClr val="000000"/>
                </a:solidFill>
              </a:rPr>
              <a:t>: Change bounces at the end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PathInterpolator</a:t>
            </a:r>
            <a:r>
              <a:rPr lang="en">
                <a:solidFill>
                  <a:srgbClr val="000000"/>
                </a:solidFill>
              </a:rPr>
              <a:t>: Follows a path that you specify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...and many more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To implement your own interpolator, use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TimeInterpolator</a:t>
            </a:r>
            <a:r>
              <a:rPr lang="en">
                <a:solidFill>
                  <a:srgbClr val="000000"/>
                </a:solidFill>
              </a:rPr>
              <a:t>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for property animation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Animator</a:t>
            </a:r>
            <a:r>
              <a:rPr lang="en">
                <a:solidFill>
                  <a:srgbClr val="000000"/>
                </a:solidFill>
              </a:rPr>
              <a:t> manages the animation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updates property with new values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TypeEvaluator</a:t>
            </a:r>
            <a:r>
              <a:rPr lang="en">
                <a:solidFill>
                  <a:srgbClr val="000000"/>
                </a:solidFill>
              </a:rPr>
              <a:t> calculates values for a given property from timing data, start value, and end value—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IntEvaluator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FloatEvaluator</a:t>
            </a:r>
            <a:r>
              <a:rPr lang="en">
                <a:solidFill>
                  <a:srgbClr val="000000"/>
                </a:solidFill>
              </a:rPr>
              <a:t>, 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ArgbEvaluator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TimeInterpolator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ObjectAnimator</a:t>
            </a:r>
            <a:endParaRPr/>
          </a:p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ObjectAnimator instances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has factory methods for creating an instance that animates in different ways:</a:t>
            </a:r>
            <a:endParaRPr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ofArgb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animates between color values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ofFloat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Path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path)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animates </a:t>
            </a:r>
            <a:r>
              <a:rPr lang="en" sz="2000">
                <a:solidFill>
                  <a:srgbClr val="000000"/>
                </a:solidFill>
              </a:rPr>
              <a:t>coordinates along a path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ofFloat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float... values)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anim</a:t>
            </a:r>
            <a:r>
              <a:rPr lang="en" sz="2000">
                <a:solidFill>
                  <a:srgbClr val="000000"/>
                </a:solidFill>
              </a:rPr>
              <a:t>ates between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000">
                <a:solidFill>
                  <a:srgbClr val="000000"/>
                </a:solidFill>
              </a:rPr>
              <a:t> values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ofInt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 int... values)</a:t>
            </a:r>
            <a:r>
              <a:rPr lang="en" sz="2000">
                <a:solidFill>
                  <a:srgbClr val="000000"/>
                </a:solidFill>
              </a:rPr>
              <a:t> animates</a:t>
            </a:r>
            <a:r>
              <a:rPr lang="en" sz="2000">
                <a:solidFill>
                  <a:srgbClr val="000000"/>
                </a:solidFill>
              </a:rPr>
              <a:t> between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</a:rPr>
              <a:t> values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...and more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33600" y="1199875"/>
            <a:ext cx="4105800" cy="3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is animation?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View animation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animation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Interpolators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ObjectAnimator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22375" y="1199875"/>
            <a:ext cx="41058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AnimatorSet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Animations in XML 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Drawable animation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Physics-based animation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instance of ObjectAnimator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factory method and supply arguments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Object to be animated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Name of property as a string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Starting value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Ending value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ObjectAnimator animator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ObjectAnimator.ofFloat(mView,"radius", 0, 50);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Set interpolator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Optionally, set an interpolator (linear is default)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animator.setInterpolator(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AccelerateInterpolator());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Set duration in milliseconds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animator.setDuration(400);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Start the animation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animator.start();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setter for animated property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ObjectAnimator</a:t>
            </a:r>
            <a:r>
              <a:rPr lang="en">
                <a:solidFill>
                  <a:srgbClr val="000000"/>
                </a:solidFill>
              </a:rPr>
              <a:t> to update properties correctly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Property must have "setter" 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PropertyName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000000"/>
                </a:solidFill>
              </a:rPr>
              <a:t> of a matching type, for example, if property name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radius</a:t>
            </a:r>
            <a:r>
              <a:rPr lang="en">
                <a:solidFill>
                  <a:srgbClr val="000000"/>
                </a:solidFill>
              </a:rPr>
              <a:t>, you need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setRadius()</a:t>
            </a:r>
            <a:r>
              <a:rPr lang="en">
                <a:solidFill>
                  <a:srgbClr val="000000"/>
                </a:solidFill>
              </a:rPr>
              <a:t>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property, call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onAnimationUpdate()</a:t>
            </a:r>
            <a:r>
              <a:rPr lang="en">
                <a:solidFill>
                  <a:srgbClr val="000000"/>
                </a:solidFill>
              </a:rPr>
              <a:t> callback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listeners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Listen for important events during animation process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ValueAnimator fadeAnim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ObjectAnimator.ofFloat(newBall, "alpha", 1f, 0f);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fadeAnim.setDuration(250);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fadeAnim.addListener(new AnimatorListenerAdapter()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onAnimationEnd(Animator animation) {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balls.remove(((ObjectAnimator)animation).getTarget());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</a:t>
            </a:r>
            <a:endParaRPr/>
          </a:p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33600" y="1439850"/>
            <a:ext cx="78015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AnimatorSet</a:t>
            </a:r>
            <a:r>
              <a:rPr lang="en">
                <a:solidFill>
                  <a:srgbClr val="000000"/>
                </a:solidFill>
              </a:rPr>
              <a:t> runs animations in relation to one another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 animations before, after, or at the same time as other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AnimatorSet to combine animations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Animation sequence</a:t>
            </a:r>
            <a:r>
              <a:rPr lang="en">
                <a:solidFill>
                  <a:srgbClr val="000000"/>
                </a:solidFill>
              </a:rPr>
              <a:t> for code example on next 2 slides: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bounceAnim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squashAnim1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squashAnim2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stretchAnim1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stretchAnim2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at the same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bounceBackAnim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Play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fadeAnim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AnimatorSet (1)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33600" y="1111900"/>
            <a:ext cx="84768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bouncer AnimatorSet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 bouncer = new AnimatorSet();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bouncer.play(bounceAnim).before(squashAnim1);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bouncer.play(squashAnim1).with(squashAnim2);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bouncer.play(squashAnim1).with(stretchAnim1);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bouncer.play(squashAnim1).with(stretchAnim2);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bouncer.play(bounceBackAnim).after(stretchAnim2);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animation</a:t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AnimatorSet (2)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33600" y="1086862"/>
            <a:ext cx="84768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fadeAnim animator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ValueAnimator fadeAnim = ObjectAnimator.ofFloat(newBall, "alpha", 1f, 0f);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fadeAnim.setDuration(250);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Create and play animatorSet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 animatorSet = new AnimatorSet();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animatorSet.play(bouncer).before(fadeAnim);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animatorSet.start();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in XML</a:t>
            </a:r>
            <a:endParaRPr/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Shape 3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animation in XML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33600" y="1007900"/>
            <a:ext cx="84768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Save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res/animator/</a:t>
            </a:r>
            <a:r>
              <a:rPr lang="en">
                <a:solidFill>
                  <a:srgbClr val="000000"/>
                </a:solidFill>
              </a:rPr>
              <a:t> directory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Classes with corresponding XML tags: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more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Property Animation</a:t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Shape 374"/>
          <p:cNvGraphicFramePr/>
          <p:nvPr/>
        </p:nvGraphicFramePr>
        <p:xfrm>
          <a:off x="1192475" y="215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{41E395F2-6B92-42FC-906F-DE649502D179}</a:tableStyleId>
              </a:tblPr>
              <a:tblGrid>
                <a:gridCol w="2991575"/>
                <a:gridCol w="3279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ValueAnimator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&lt;animator&gt;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ObjectAnimator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&lt;objectAnimator&gt;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AnimatorSet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&lt;set&gt;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example</a:t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556175" y="27900"/>
            <a:ext cx="4523400" cy="4576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&lt;set android:ordering="sequentially"&gt;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&lt;set&gt;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&lt;objectAnimator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android:propertyName="x"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android:duration="500"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android:valueTo="400"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android:valueType="intType"/&gt;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&lt;objectAnimator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android:propertyName="y"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android:duration="500"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android:valueTo="300"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android:valueType="intType"/&gt;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&lt;/set&gt;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&lt;objectAnimator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android:propertyName="alpha"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android:duration="500"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android:valueTo="1f"/&gt;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&lt;/set&gt;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</a:t>
            </a:r>
            <a:r>
              <a:rPr lang="en"/>
              <a:t>XML example</a:t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33600" y="990502"/>
            <a:ext cx="84768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Inflate XML resources to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target objects for all animations before starting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AnimatorSet set = (AnimatorSet) AnimatorInflater.loadAnimator(myContext,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R.anim.property_animator);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set.setTarget(myObject);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set.start();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animation</a:t>
            </a:r>
            <a:endParaRPr/>
          </a:p>
        </p:txBody>
      </p:sp>
      <p:sp>
        <p:nvSpPr>
          <p:cNvPr id="394" name="Shape 3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Shape 3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Drawable animation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33600" y="1130900"/>
            <a:ext cx="84768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animation</a:t>
            </a:r>
            <a:r>
              <a:rPr lang="en">
                <a:solidFill>
                  <a:srgbClr val="000000"/>
                </a:solidFill>
              </a:rPr>
              <a:t> displays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Drawable</a:t>
            </a:r>
            <a:r>
              <a:rPr lang="en">
                <a:solidFill>
                  <a:srgbClr val="000000"/>
                </a:solidFill>
              </a:rPr>
              <a:t> resources one after another, like a roll of film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Useful to animate things that are easier to represent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 resources, such as a progression of bitmaps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275" y="3205300"/>
            <a:ext cx="4455301" cy="1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d</a:t>
            </a:r>
            <a:r>
              <a:rPr lang="en"/>
              <a:t>rawable animation</a:t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33600" y="1130900"/>
            <a:ext cx="87360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Easiest way to create is from XML file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Save the file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res/drawable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XML file contains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&lt;animation-list&gt;</a:t>
            </a:r>
            <a:r>
              <a:rPr lang="en">
                <a:solidFill>
                  <a:srgbClr val="000000"/>
                </a:solidFill>
              </a:rPr>
              <a:t> element as root node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Each child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&lt;item&gt;</a:t>
            </a:r>
            <a:r>
              <a:rPr lang="en">
                <a:solidFill>
                  <a:srgbClr val="000000"/>
                </a:solidFill>
              </a:rPr>
              <a:t> defines a drawable resource and frame duration for one frame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72300" y="-57775"/>
            <a:ext cx="89490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XML</a:t>
            </a:r>
            <a:r>
              <a:rPr lang="en" sz="3000"/>
              <a:t> examp</a:t>
            </a:r>
            <a:r>
              <a:rPr lang="en" sz="3000"/>
              <a:t>le: rocket_thrust .xml ⇒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                           R.drawable.rocket_thrust</a:t>
            </a:r>
            <a:endParaRPr sz="30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33600" y="1027900"/>
            <a:ext cx="87600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&lt;animation-list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xmlns:android="http://schemas.android.com/apk/res/android"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android:oneshot="true"&gt;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&lt;item android:drawable="@drawable/rocket_thrust1"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android:duration="200"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&lt;item android:drawable="@drawable/rocket_thrust2"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android:duration="200"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&lt;item android:drawable="@drawable/rocket_thrust3"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android:duration="200"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&lt;/animation-list&gt;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AnimationDrawable example 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502200" y="1065675"/>
            <a:ext cx="8330100" cy="3344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AnimationDrawable rocketAnimation;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super.onCreate(savedInstanceState);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setContentView(R.layout.main);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ImageView rocketImage = (ImageView)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findViewById(R.id.rocket_image);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rocketImage.setBackgroundResource(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R.drawable.rocket_thrust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rocketAnimation = (AnimationDrawable)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rocketImage.getBackground();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animation?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Animation is a technique for creating the illusion of a moving object by showing a series of discrete images that change over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150" y="3214113"/>
            <a:ext cx="5524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AnimationDrawable example</a:t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742425" y="1232950"/>
            <a:ext cx="7530300" cy="315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boolean onTouchEvent(MotionEvent event)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(event.getAction() == MotionEvent.ACTION_DOWN)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rocketAnimation.start();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super.onTouchEvent(event);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Physics-based</a:t>
            </a:r>
            <a:r>
              <a:rPr lang="en"/>
              <a:t> animation</a:t>
            </a:r>
            <a:endParaRPr/>
          </a:p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Shape 4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Physics-based animation</a:t>
            </a:r>
            <a:endParaRPr/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Physics-based animation</a:t>
            </a:r>
            <a:r>
              <a:rPr lang="en">
                <a:solidFill>
                  <a:srgbClr val="000000"/>
                </a:solidFill>
              </a:rPr>
              <a:t> relies on the laws of physics to manifest a high degree of realism in animation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Uses the fundamentals of physics to build animations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Driven by force</a:t>
            </a:r>
            <a:endParaRPr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33600" y="1263875"/>
            <a:ext cx="52338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an animation is driven by force and comes to rest when the force reaches equilibrium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400" y="50675"/>
            <a:ext cx="3052950" cy="4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physics-based animation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39975" y="1092825"/>
            <a:ext cx="85923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Natural-looking</a:t>
            </a:r>
            <a:br>
              <a:rPr i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Flexible and mimics real-time movements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Course correction</a:t>
            </a:r>
            <a:br>
              <a:rPr i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Keeps momentum when target changes, and ends with a smoother motion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Reduces visual jank</a:t>
            </a:r>
            <a:br>
              <a:rPr i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Appears more responsive, fewer visual disruptions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 physics-based vs. physics-based</a:t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3562823" y="2506125"/>
            <a:ext cx="1273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1066356" y="1048575"/>
            <a:ext cx="2214375" cy="3565750"/>
            <a:chOff x="1010600" y="1048575"/>
            <a:chExt cx="2214375" cy="3565750"/>
          </a:xfrm>
        </p:grpSpPr>
        <p:pic>
          <p:nvPicPr>
            <p:cNvPr id="471" name="Shape 4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4450" y="1048575"/>
              <a:ext cx="2210525" cy="356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Shape 472"/>
            <p:cNvSpPr/>
            <p:nvPr/>
          </p:nvSpPr>
          <p:spPr>
            <a:xfrm>
              <a:off x="1010600" y="1048825"/>
              <a:ext cx="2210400" cy="356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5042845" y="1048575"/>
            <a:ext cx="2255205" cy="3565750"/>
            <a:chOff x="5042845" y="1048575"/>
            <a:chExt cx="2255205" cy="3565750"/>
          </a:xfrm>
        </p:grpSpPr>
        <p:pic>
          <p:nvPicPr>
            <p:cNvPr id="474" name="Shape 4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44239" y="1048575"/>
              <a:ext cx="2253810" cy="356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/>
            <p:nvPr/>
          </p:nvSpPr>
          <p:spPr>
            <a:xfrm>
              <a:off x="5042845" y="1048825"/>
              <a:ext cx="2253900" cy="356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android.support.animation</a:t>
            </a:r>
            <a:endParaRPr/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78775" y="1130900"/>
            <a:ext cx="8942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android.support.animation</a:t>
            </a:r>
            <a:r>
              <a:rPr lang="en">
                <a:solidFill>
                  <a:srgbClr val="000000"/>
                </a:solidFill>
              </a:rPr>
              <a:t> API was introduced in version 25.3.0 of support library.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It includes classes for physics-based animations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compile "com.android.support:support-dynamic-animation: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version_number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 animation</a:t>
            </a:r>
            <a:endParaRPr/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igh_bounce.gif"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900" y="1130907"/>
            <a:ext cx="2242650" cy="3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>
            <p:ph idx="1" type="body"/>
          </p:nvPr>
        </p:nvSpPr>
        <p:spPr>
          <a:xfrm>
            <a:off x="239975" y="1130900"/>
            <a:ext cx="65385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lang="en" u="sng">
                <a:solidFill>
                  <a:schemeClr val="hlink"/>
                </a:solidFill>
                <a:hlinkClick r:id="rId4"/>
              </a:rPr>
              <a:t>spring animation</a:t>
            </a:r>
            <a:r>
              <a:rPr lang="en">
                <a:solidFill>
                  <a:srgbClr val="000000"/>
                </a:solidFill>
              </a:rPr>
              <a:t>, customize spring's stiffness, damping ratio, and final position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Spring force updates animation value and velocity on each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 continues until spring force reaches an equilibrium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for s</a:t>
            </a:r>
            <a:r>
              <a:rPr lang="en"/>
              <a:t>pring animation</a:t>
            </a:r>
            <a:endParaRPr/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55975" y="1351875"/>
            <a:ext cx="85545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 SpringAnimation anim = new SpringAnimation(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this, DynamicAnimation.Y,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anim.setStartVelocity(10000);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anim.getSpring().setStiffness(STIFFNESS_LOW);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anim.start();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Fling animation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33600" y="961875"/>
            <a:ext cx="84768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Fling animation</a:t>
            </a:r>
            <a:r>
              <a:rPr lang="en">
                <a:solidFill>
                  <a:srgbClr val="000000"/>
                </a:solidFill>
              </a:rPr>
              <a:t> uses friction force proportional to object's velocity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 end animation gradually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Initial momentum from gesture velocity gradually slows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 ends when velocity makes no visible change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ling-animation.gif" id="505" name="Shape 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50" y="3255025"/>
            <a:ext cx="4275050" cy="1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animation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flip book</a:t>
            </a:r>
            <a:r>
              <a:rPr lang="en">
                <a:solidFill>
                  <a:srgbClr val="000000"/>
                </a:solidFill>
              </a:rPr>
              <a:t> has a different image on each page—when you flip it fast, eyes perceive it as motion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Claymation</a:t>
            </a:r>
            <a:r>
              <a:rPr lang="en">
                <a:solidFill>
                  <a:srgbClr val="000000"/>
                </a:solidFill>
              </a:rPr>
              <a:t> is a type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stop-motion animation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User-interface animations, such as flinging a list item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 and millions of mobile games with character, environment, and UI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for f</a:t>
            </a:r>
            <a:r>
              <a:rPr lang="en"/>
              <a:t>ling animation</a:t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33600" y="11309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FlingAnimation fling = new FlingAnimation(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this, DynamicAnimation.ROTATION_X);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fling.setStartVelocity(150)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.setMinValue(0)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.setMaxValue(1000)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.setFriction(0.1f)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.start();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311700" y="1868500"/>
            <a:ext cx="8520600" cy="14169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12.1 Animations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12.1 Creating property animations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5" name="Shape 5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Shape 5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frame and frame rate?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33600" y="1175875"/>
            <a:ext cx="807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i="1" lang="en">
                <a:solidFill>
                  <a:srgbClr val="000000"/>
                </a:solidFill>
              </a:rPr>
              <a:t>f</a:t>
            </a:r>
            <a:r>
              <a:rPr i="1" lang="en">
                <a:solidFill>
                  <a:srgbClr val="000000"/>
                </a:solidFill>
              </a:rPr>
              <a:t>rame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</a:rPr>
              <a:t>one</a:t>
            </a:r>
            <a:r>
              <a:rPr lang="en">
                <a:solidFill>
                  <a:srgbClr val="000000"/>
                </a:solidFill>
              </a:rPr>
              <a:t> image in an animated sequence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(one screen in a sequence of UI screens on a device)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Frame rate</a:t>
            </a:r>
            <a:r>
              <a:rPr lang="en">
                <a:solidFill>
                  <a:srgbClr val="000000"/>
                </a:solidFill>
              </a:rPr>
              <a:t> is the speed at which frames are displayed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Refresh rate</a:t>
            </a:r>
            <a:r>
              <a:rPr lang="en">
                <a:solidFill>
                  <a:srgbClr val="000000"/>
                </a:solidFill>
              </a:rPr>
              <a:t> is the frequency at which the Android system redraws the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frame rate is...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</a:t>
            </a:r>
            <a:r>
              <a:rPr lang="en">
                <a:solidFill>
                  <a:srgbClr val="000000"/>
                </a:solidFill>
              </a:rPr>
              <a:t>slower than refresh rate, animation may stutter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...faster than refresh rate, app is wasting resources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...same as screen refresh rate, animations are smooth and no resources are wasted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Ideally, frame rate closely matches screen refresh rate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Managing frame rate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Fortunately, the Android system manages frame rate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most situations, you do not need to manage the frame rate of your animations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