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79F0C47-DAFD-4A93-B5A2-AD1F4FCD01C7}">
  <a:tblStyle styleId="{D79F0C47-DAFD-4A93-B5A2-AD1F4FCD01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F7F7F7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Shape 3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Shape 4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Shape 4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Shape 4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Shape 54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407225" y="476498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Shape 117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Shape 11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Shape 12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407225" y="476498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4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4407225" y="476498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Shape 6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4407225" y="4764984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Sensors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com/reference/android/hardware/SensorManager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eveloper.android.com/reference/android/hardware/Sensor.html" TargetMode="External"/><Relationship Id="rId4" Type="http://schemas.openxmlformats.org/officeDocument/2006/relationships/hyperlink" Target="https://developer.android.com/reference/android/hardware/SensorEvent.html" TargetMode="External"/><Relationship Id="rId5" Type="http://schemas.openxmlformats.org/officeDocument/2006/relationships/hyperlink" Target="https://developer.android.com/reference/android/hardware/SensorEventListener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eveloper.android.com/reference/android/hardware/Sensor.html#TYPE_ACCELEROMETER" TargetMode="External"/><Relationship Id="rId4" Type="http://schemas.openxmlformats.org/officeDocument/2006/relationships/hyperlink" Target="https://developer.android.com/reference/android/hardware/Sensor.html#TYPE_AMBIENT_TEMPERATURE" TargetMode="External"/><Relationship Id="rId9" Type="http://schemas.openxmlformats.org/officeDocument/2006/relationships/hyperlink" Target="https://developer.android.com/reference/android/hardware/Sensor.html#TYPE_MAGNETIC_FIELD" TargetMode="External"/><Relationship Id="rId5" Type="http://schemas.openxmlformats.org/officeDocument/2006/relationships/hyperlink" Target="https://developer.android.com/reference/android/hardware/Sensor.html#TYPE_GRAVITY" TargetMode="External"/><Relationship Id="rId6" Type="http://schemas.openxmlformats.org/officeDocument/2006/relationships/hyperlink" Target="https://developer.android.com/reference/android/hardware/Sensor.html#TYPE_GYROSCOPE" TargetMode="External"/><Relationship Id="rId7" Type="http://schemas.openxmlformats.org/officeDocument/2006/relationships/hyperlink" Target="https://developer.android.com/reference/android/hardware/Sensor.html#TYPE_LIGHT" TargetMode="External"/><Relationship Id="rId8" Type="http://schemas.openxmlformats.org/officeDocument/2006/relationships/hyperlink" Target="https://developer.android.com/reference/android/hardware/Sensor.html#TYPE_LINEAR_ACCELERATI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reference/android/hardware/Sensor.html#TYPE_ORIENTATION" TargetMode="External"/><Relationship Id="rId4" Type="http://schemas.openxmlformats.org/officeDocument/2006/relationships/hyperlink" Target="https://developer.android.com/reference/android/hardware/Sensor.html#TYPE_PRESSURE" TargetMode="External"/><Relationship Id="rId5" Type="http://schemas.openxmlformats.org/officeDocument/2006/relationships/hyperlink" Target="https://developer.android.com/reference/android/hardware/Sensor.html#TYPE_PROXIMITY" TargetMode="External"/><Relationship Id="rId6" Type="http://schemas.openxmlformats.org/officeDocument/2006/relationships/hyperlink" Target="https://developer.android.com/reference/android/hardware/Sensor.html#TYPE_RELATIVE_HUMIDITY" TargetMode="External"/><Relationship Id="rId7" Type="http://schemas.openxmlformats.org/officeDocument/2006/relationships/hyperlink" Target="https://developer.android.com/reference/android/hardware/Sensor.html#TYPE_ROTATION_VECTOR" TargetMode="External"/><Relationship Id="rId8" Type="http://schemas.openxmlformats.org/officeDocument/2006/relationships/hyperlink" Target="https://developer.android.com/reference/android/hardware/Sensor.html#TYPE_TEMPERATUR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eveloper.android.com/reference/android/hardware/SensorManager.html" TargetMode="External"/><Relationship Id="rId4" Type="http://schemas.openxmlformats.org/officeDocument/2006/relationships/hyperlink" Target="https://developer.android.com/reference/android/content/Context.html#getSystemService(java.lang.Class%3CT%3E)" TargetMode="External"/><Relationship Id="rId5" Type="http://schemas.openxmlformats.org/officeDocument/2006/relationships/hyperlink" Target="https://developer.android.com/reference/android/content/Context.html#SENSOR_SERVIC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hardware/SensorManager.html#getSensorList(int)" TargetMode="External"/><Relationship Id="rId4" Type="http://schemas.openxmlformats.org/officeDocument/2006/relationships/hyperlink" Target="https://developer.android.com/reference/android/hardware/Sensor.html#TYPE_ALL" TargetMode="External"/><Relationship Id="rId5" Type="http://schemas.openxmlformats.org/officeDocument/2006/relationships/hyperlink" Target="https://developer.android.com/reference/android/hardware/Sensor.html#TYPE_PROXIMITY" TargetMode="External"/><Relationship Id="rId6" Type="http://schemas.openxmlformats.org/officeDocument/2006/relationships/hyperlink" Target="https://developer.android.com/reference/android/hardware/Sensor.html#TYPE_GYROSCOPE" TargetMode="External"/><Relationship Id="rId7" Type="http://schemas.openxmlformats.org/officeDocument/2006/relationships/hyperlink" Target="https://developer.android.com/reference/android/hardware/Sensor.html#TYPE_GRAVITY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hardware/SensorManager.html#getDefaultSensor(int)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hardware/Sensor.html" TargetMode="External"/><Relationship Id="rId4" Type="http://schemas.openxmlformats.org/officeDocument/2006/relationships/hyperlink" Target="https://developer.android.com/reference/android/hardware/Sensor.html#getResolution()" TargetMode="External"/><Relationship Id="rId5" Type="http://schemas.openxmlformats.org/officeDocument/2006/relationships/hyperlink" Target="https://developer.android.com/reference/android/hardware/Sensor.html#getMaximumRange()" TargetMode="External"/><Relationship Id="rId6" Type="http://schemas.openxmlformats.org/officeDocument/2006/relationships/hyperlink" Target="https://developer.android.com/reference/android/hardware/Sensor.html#getPower()" TargetMode="External"/><Relationship Id="rId7" Type="http://schemas.openxmlformats.org/officeDocument/2006/relationships/hyperlink" Target="https://developer.android.com/reference/android/hardware/Sensor.html#getVendor()" TargetMode="External"/><Relationship Id="rId8" Type="http://schemas.openxmlformats.org/officeDocument/2006/relationships/hyperlink" Target="https://developer.android.com/reference/android/hardware/Sensor.html#getVersion()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hardware/Sensor.html#getMinDelay(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eveloper.android.com/guide/topics/manifest/uses-feature-element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eveloper.android.com/reference/android/hardware/SensorEventListener.html" TargetMode="External"/><Relationship Id="rId4" Type="http://schemas.openxmlformats.org/officeDocument/2006/relationships/hyperlink" Target="https://developer.android.com/reference/android/hardware/SensorEventListener.html#onSensorChanged(android.hardware.SensorEvent)" TargetMode="External"/><Relationship Id="rId5" Type="http://schemas.openxmlformats.org/officeDocument/2006/relationships/hyperlink" Target="https://developer.android.com/reference/android/hardware/SensorEventListener.html#onAccuracyChanged(android.hardware.Sensor,%20int)" TargetMode="External"/><Relationship Id="rId6" Type="http://schemas.openxmlformats.org/officeDocument/2006/relationships/hyperlink" Target="https://developer.android.com/reference/android/hardware/SensorEvent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eveloper.android.com/reference/android/hardware/SensorManager.html#SENSOR_STATUS_ACCURACY_LOW" TargetMode="External"/><Relationship Id="rId4" Type="http://schemas.openxmlformats.org/officeDocument/2006/relationships/hyperlink" Target="https://developer.android.com/reference/android/hardware/SensorManager.html#SENSOR_STATUS_ACCURACY_MEDIUM" TargetMode="External"/><Relationship Id="rId5" Type="http://schemas.openxmlformats.org/officeDocument/2006/relationships/hyperlink" Target="https://developer.android.com/reference/android/hardware/SensorManager.html#SENSOR_STATUS_ACCURACY_HIGH" TargetMode="External"/><Relationship Id="rId6" Type="http://schemas.openxmlformats.org/officeDocument/2006/relationships/hyperlink" Target="https://developer.android.com/reference/android/hardware/SensorManager.html#SENSOR_STATUS_UNRELIABLE" TargetMode="External"/><Relationship Id="rId7" Type="http://schemas.openxmlformats.org/officeDocument/2006/relationships/hyperlink" Target="https://developer.android.com/reference/android/hardware/SensorManager.html#SENSOR_STATUS_NO_CONTAC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eveloper.android.com/reference/android/hardware/SensorEventListener.html#onSensorChanged(android.hardware.SensorEvent)" TargetMode="External"/><Relationship Id="rId4" Type="http://schemas.openxmlformats.org/officeDocument/2006/relationships/hyperlink" Target="https://developer.android.com/reference/android/hardware/SensorEvent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eveloper.android.com/reference/android/hardware/SensorEventListener.html#onSensorChanged(android.hardware.SensorEvent)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oogle-developer-training.gitbooks.io/android-developer-advanced-course-concepts/content/unit-1-expand-the-user-experience/lesson-3-sensors/3-1-c-sensor-basics/3-1-c-sensor-basics.html" TargetMode="External"/><Relationship Id="rId4" Type="http://schemas.openxmlformats.org/officeDocument/2006/relationships/hyperlink" Target="https://google-developer-training.gitbooks.io/android-developer-advanced-course-practicals/content/unit-1-expand-the-user-experience/lesson-3-sensors/3-1-p-working-with-sensor-data/3-1-p-working-with-sensor-data.html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Shape 13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</a:t>
            </a:r>
            <a:endParaRPr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 </a:t>
            </a:r>
            <a:endParaRPr/>
          </a:p>
        </p:txBody>
      </p:sp>
      <p:sp>
        <p:nvSpPr>
          <p:cNvPr id="139" name="Shape 1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Shape 14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availability</a:t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devices have accelerometer and magnetometer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Few devices have barometers or thermometers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Device can have more than one sensor of a given type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Availability varies between Android versions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7" name="Shape 20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265500" y="1233175"/>
            <a:ext cx="4045200" cy="22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Emulating sensors</a:t>
            </a:r>
            <a:endParaRPr/>
          </a:p>
        </p:txBody>
      </p:sp>
      <p:sp>
        <p:nvSpPr>
          <p:cNvPr id="213" name="Shape 2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and Android emulator</a:t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Virtual sensor controls for testing: </a:t>
            </a:r>
            <a:br>
              <a:rPr lang="en">
                <a:solidFill>
                  <a:schemeClr val="dk1"/>
                </a:solidFill>
                <a:highlight>
                  <a:schemeClr val="lt1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In emulator settings, select </a:t>
            </a: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More &gt; Virtual sensors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Accelerometer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tab: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Test app for changes in device position and/or orientation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Additional sensors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tab: 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Simulate position and environment sensors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21" name="Shape 2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Sensors and Android emulator</a:t>
            </a:r>
            <a:endParaRPr/>
          </a:p>
        </p:txBody>
      </p:sp>
      <p:sp>
        <p:nvSpPr>
          <p:cNvPr id="227" name="Shape 2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425" y="1007324"/>
            <a:ext cx="4731149" cy="360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Emulator: Accelerometer tab</a:t>
            </a:r>
            <a:endParaRPr/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Simulates device motion such as tilt and rotation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Simulates the way accelerometers and magnetometers respond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  <a:highlight>
                  <a:srgbClr val="FFFFFF"/>
                </a:highlight>
              </a:rPr>
              <a:t>Resulting Values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fields show values app can access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Emulator: Additional sensors tab</a:t>
            </a:r>
            <a:endParaRPr/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Ambient temperature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Magnetic field at the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-axis,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-axis, and </a:t>
            </a:r>
            <a:r>
              <a:rPr i="1" lang="en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-axis.</a:t>
            </a:r>
            <a:b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Values are in microtesla (μT)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Proximity: Distance of device from object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Light: Measures illuminance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Pressure: Measures ambient air pressure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Relative humidity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42" name="Shape 24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265500" y="1233175"/>
            <a:ext cx="4045200" cy="22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sensor framework</a:t>
            </a:r>
            <a:endParaRPr/>
          </a:p>
        </p:txBody>
      </p:sp>
      <p:sp>
        <p:nvSpPr>
          <p:cNvPr id="248" name="Shape 2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9" name="Shape 2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Android sensor framework</a:t>
            </a:r>
            <a:endParaRPr/>
          </a:p>
        </p:txBody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311700" y="1150425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Determine which sensors are available on device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Determine an individual sensor's capabilities</a:t>
            </a:r>
            <a:endParaRPr/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Maximum range, manufacturer, power requirements, resolution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Acquire raw sensor data</a:t>
            </a:r>
            <a:endParaRPr/>
          </a:p>
          <a:p>
            <a:pPr indent="-355600" lvl="1" marL="914400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Also define minimum rate for acquiring sensor data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and unregister sensor event listeners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56" name="Shape 25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Important framework classes (1)</a:t>
            </a:r>
            <a:endParaRPr/>
          </a:p>
        </p:txBody>
      </p:sp>
      <p:sp>
        <p:nvSpPr>
          <p:cNvPr id="262" name="Shape 262"/>
          <p:cNvSpPr txBox="1"/>
          <p:nvPr>
            <p:ph idx="1" type="body"/>
          </p:nvPr>
        </p:nvSpPr>
        <p:spPr>
          <a:xfrm>
            <a:off x="311700" y="1180775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SensorManager</a:t>
            </a:r>
            <a:endParaRPr sz="30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Access and listen to sensors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Register and unregister sensor event listeners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Acquire orientation information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Provides constants for accuracy, data acquisition rates, and calibration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800"/>
              </a:spcBef>
              <a:spcAft>
                <a:spcPts val="9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63" name="Shape 26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Important framework classes (2)</a:t>
            </a:r>
            <a:endParaRPr/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Sensor</a:t>
            </a:r>
            <a:r>
              <a:rPr lang="en">
                <a:solidFill>
                  <a:srgbClr val="000000"/>
                </a:solidFill>
              </a:rPr>
              <a:t>: Determine specific sensor's capabilities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SensorEvent</a:t>
            </a:r>
            <a:r>
              <a:rPr lang="en">
                <a:solidFill>
                  <a:srgbClr val="000000"/>
                </a:solidFill>
              </a:rPr>
              <a:t>: Info about event, including raw sensor data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9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SensorEventListener</a:t>
            </a:r>
            <a:r>
              <a:rPr lang="en">
                <a:solidFill>
                  <a:srgbClr val="000000"/>
                </a:solidFill>
              </a:rPr>
              <a:t>: Receives notifications about sensor events 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When sensor has new data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When sensor accuracy changes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8" y="7781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3.1 Sensor basics</a:t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311700" y="28677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motion, orientation, and </a:t>
            </a:r>
            <a:br>
              <a:rPr lang="en"/>
            </a:br>
            <a:r>
              <a:rPr lang="en"/>
              <a:t>environmental conditions</a:t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class types and typical uses (1)</a:t>
            </a:r>
            <a:endParaRPr/>
          </a:p>
        </p:txBody>
      </p:sp>
      <p:sp>
        <p:nvSpPr>
          <p:cNvPr id="276" name="Shape 2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77" name="Shape 277"/>
          <p:cNvGraphicFramePr/>
          <p:nvPr/>
        </p:nvGraphicFramePr>
        <p:xfrm>
          <a:off x="238425" y="97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{D79F0C47-DAFD-4A93-B5A2-AD1F4FCD01C7}</a:tableStyleId>
              </a:tblPr>
              <a:tblGrid>
                <a:gridCol w="3664250"/>
                <a:gridCol w="4856350"/>
              </a:tblGrid>
              <a:tr h="571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TYPE_ACCELEROMETER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47625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Detecting motion (shake, tilt, etc.)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100" marB="63100" marR="63100" marL="631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0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TYPE_AMBIENT_TEMPERATURE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Monitoring air temperature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0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/>
                        </a:rPr>
                        <a:t>TYPE_GRAVITY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Detecting motion (shake, tilt, etc.)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0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/>
                        </a:rPr>
                        <a:t>TYPE_GYROSCOPE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Detecting rotation (spin, turn, etc.)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0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7"/>
                        </a:rPr>
                        <a:t>TYPE_LIGHT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Controlling screen brightness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0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8"/>
                        </a:rPr>
                        <a:t>TYPE_LINEAR_ACCELERATION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Monitoring acceleration along single axis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291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9"/>
                        </a:rPr>
                        <a:t>TYPE_MAGNETIC_FIELD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Creating a compass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 class types and typical uses (2)</a:t>
            </a:r>
            <a:endParaRPr/>
          </a:p>
        </p:txBody>
      </p:sp>
      <p:sp>
        <p:nvSpPr>
          <p:cNvPr id="283" name="Shape 2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4" name="Shape 284"/>
          <p:cNvGraphicFramePr/>
          <p:nvPr/>
        </p:nvGraphicFramePr>
        <p:xfrm>
          <a:off x="311700" y="98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{D79F0C47-DAFD-4A93-B5A2-AD1F4FCD01C7}</a:tableStyleId>
              </a:tblPr>
              <a:tblGrid>
                <a:gridCol w="3534275"/>
                <a:gridCol w="4986325"/>
              </a:tblGrid>
              <a:tr h="5793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TYPE_ORIENTATION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Determining device position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4"/>
                        </a:rPr>
                        <a:t>TYPE_PRESSURE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Monitoring air pressure changes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5"/>
                        </a:rPr>
                        <a:t>TYPE_PROXIMITY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Determining phone position during a call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6"/>
                        </a:rPr>
                        <a:t>TYPE_RELATIVE_HUMIDITY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Monitoring ambient humidity (relative and absolute) and dew point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7"/>
                        </a:rPr>
                        <a:t>TYPE_ROTATION_VECTOR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Detecting motion and rotation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  <a:tr h="5109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u="sng">
                          <a:solidFill>
                            <a:schemeClr val="accent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  <a:hlinkClick r:id="rId8"/>
                        </a:rPr>
                        <a:t>TYPE_TEMPERATURE</a:t>
                      </a:r>
                      <a:endParaRPr sz="2000">
                        <a:solidFill>
                          <a:schemeClr val="accent5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Monitoring temperatures</a:t>
                      </a:r>
                      <a:endParaRPr sz="2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8100" marB="38100" marR="114300" marL="114300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265500" y="1233175"/>
            <a:ext cx="4045200" cy="22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Discovering sensors and capabilities</a:t>
            </a:r>
            <a:endParaRPr/>
          </a:p>
        </p:txBody>
      </p:sp>
      <p:sp>
        <p:nvSpPr>
          <p:cNvPr id="290" name="Shape 29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1" name="Shape 29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sensors</a:t>
            </a:r>
            <a:endParaRPr/>
          </a:p>
        </p:txBody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Create an instance of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SensorManager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Call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getSystemService()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Pass in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SENSOR_SERVICE</a:t>
            </a:r>
            <a:r>
              <a:rPr lang="en">
                <a:solidFill>
                  <a:srgbClr val="000000"/>
                </a:solidFill>
              </a:rPr>
              <a:t> argument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mSensorManager = (SensorManager) 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getSystemService(Context.SENSOR_SERVICE);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98" name="Shape 29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list of sensors</a:t>
            </a:r>
            <a:endParaRPr/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getSensorList()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To get all device sensors, 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TYPE_ALL</a:t>
            </a:r>
            <a:r>
              <a:rPr lang="en"/>
              <a:t> constant</a:t>
            </a:r>
            <a:endParaRPr>
              <a:solidFill>
                <a:schemeClr val="accent5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List&lt;Sensor&gt; deviceSensors =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mSensorManager.getSensorList(Sensor.TYPE_ALL);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get sensors of specific type, use a constant such as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TYPE_PROXIMITY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TYPE_GYROSCOPE</a:t>
            </a:r>
            <a:r>
              <a:rPr lang="en">
                <a:solidFill>
                  <a:schemeClr val="dk1"/>
                </a:solidFill>
              </a:rPr>
              <a:t>, or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TYPE_GRAVITY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Shape 30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sensor object</a:t>
            </a:r>
            <a:endParaRPr/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getDefaultSensor()</a:t>
            </a:r>
            <a:r>
              <a:rPr lang="en">
                <a:solidFill>
                  <a:srgbClr val="000000"/>
                </a:solidFill>
              </a:rPr>
              <a:t> and pass in type constant for  specific sensor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If more than one sensor for a given type, system designates one as default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If none of that type exist, method returns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2" name="Shape 3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Get magnetometer object</a:t>
            </a:r>
            <a:endParaRPr/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311700" y="1123400"/>
            <a:ext cx="8520600" cy="336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private SensorManager mSensorManager;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mSensorManager = (SensorManager)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getSystemService(Context.SENSOR_SERVICE);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(mSensorManager.getDefaultSensor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(Sensor.TYPE_MAGNETIC_FIELD) != null){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// Success! There's a magnetometer.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// Failure! No magnetometer.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Shape 31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sensor features</a:t>
            </a:r>
            <a:endParaRPr/>
          </a:p>
        </p:txBody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x="311700" y="1024375"/>
            <a:ext cx="8520600" cy="346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Sensor</a:t>
            </a:r>
            <a:r>
              <a:rPr lang="en">
                <a:solidFill>
                  <a:srgbClr val="000000"/>
                </a:solidFill>
              </a:rPr>
              <a:t> class methods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getResolution()</a:t>
            </a:r>
            <a:r>
              <a:rPr lang="en">
                <a:solidFill>
                  <a:srgbClr val="000000"/>
                </a:solidFill>
              </a:rPr>
              <a:t> for sensor resolution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getMaximumRange()</a:t>
            </a:r>
            <a:r>
              <a:rPr lang="en">
                <a:solidFill>
                  <a:srgbClr val="000000"/>
                </a:solidFill>
              </a:rPr>
              <a:t> for maximum range of measurement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getPower()</a:t>
            </a:r>
            <a:r>
              <a:rPr lang="en">
                <a:solidFill>
                  <a:srgbClr val="000000"/>
                </a:solidFill>
              </a:rPr>
              <a:t> for sensor's power requirements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rgbClr val="000000"/>
              </a:buClr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getVendor()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getVersion()</a:t>
            </a:r>
            <a:r>
              <a:rPr lang="en">
                <a:solidFill>
                  <a:schemeClr val="dk1"/>
                </a:solidFill>
              </a:rPr>
              <a:t> to optimize for different sensors or different versions of sensor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6" name="Shape 3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Streaming sensor</a:t>
            </a:r>
            <a:endParaRPr/>
          </a:p>
        </p:txBody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311700" y="1024375"/>
            <a:ext cx="8520600" cy="346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Senses and reports new data as fast as possible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getMinDelay()</a:t>
            </a:r>
            <a:r>
              <a:rPr lang="en">
                <a:solidFill>
                  <a:schemeClr val="dk1"/>
                </a:solidFill>
              </a:rPr>
              <a:t> to determine maximum rate at which sensor can acquire data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getMinDelay()</a:t>
            </a:r>
            <a:r>
              <a:rPr lang="en">
                <a:solidFill>
                  <a:schemeClr val="dk1"/>
                </a:solidFill>
              </a:rPr>
              <a:t> returns 0 sensor is not streaming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3" name="Shape 33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265500" y="1233175"/>
            <a:ext cx="4045200" cy="22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different sensor configurations</a:t>
            </a:r>
            <a:endParaRPr/>
          </a:p>
        </p:txBody>
      </p:sp>
      <p:sp>
        <p:nvSpPr>
          <p:cNvPr id="339" name="Shape 3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40" name="Shape 3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33600" y="1205800"/>
            <a:ext cx="84768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Types of sensors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Emulating sensors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Android sensor framework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Discovering sensors and sensor capabilities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Handling sensor configurations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Monitoring sensor events</a:t>
            </a:r>
            <a:endParaRPr>
              <a:solidFill>
                <a:srgbClr val="000000"/>
              </a:solidFill>
            </a:endParaRPr>
          </a:p>
          <a:p>
            <a:pPr indent="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 for handling configurations</a:t>
            </a:r>
            <a:endParaRPr/>
          </a:p>
        </p:txBody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311700" y="1024375"/>
            <a:ext cx="8520600" cy="346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Detect sensors at runtime to turn off app features as appropriate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Google Play filters target specific sensor configurations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Filter app from devices that don't have sensor configuration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&lt;uses-feature&gt;</a:t>
            </a:r>
            <a:r>
              <a:rPr lang="en">
                <a:solidFill>
                  <a:schemeClr val="dk1"/>
                </a:solidFill>
              </a:rPr>
              <a:t> in Android manifest </a:t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&lt;uses-feature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android:name="android.hardware.sensor.accelerometer"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android:required="true" /&gt;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7" name="Shape 3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android:required attribute</a:t>
            </a:r>
            <a:endParaRPr/>
          </a:p>
        </p:txBody>
      </p:sp>
      <p:sp>
        <p:nvSpPr>
          <p:cNvPr id="353" name="Shape 353"/>
          <p:cNvSpPr txBox="1"/>
          <p:nvPr>
            <p:ph idx="1" type="body"/>
          </p:nvPr>
        </p:nvSpPr>
        <p:spPr>
          <a:xfrm>
            <a:off x="311700" y="1024375"/>
            <a:ext cx="8520600" cy="3468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Use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android:required="true"</a:t>
            </a:r>
            <a:r>
              <a:rPr lang="en">
                <a:solidFill>
                  <a:srgbClr val="000000"/>
                </a:solidFill>
              </a:rPr>
              <a:t> only if app relies entirely on a sensor (OR a specific/particular sensor)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If app can run without a sensor (OR a specific/particular sensor)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List the sensor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&lt;uses-feature&gt;</a:t>
            </a:r>
            <a:r>
              <a:rPr lang="en">
                <a:solidFill>
                  <a:srgbClr val="000000"/>
                </a:solidFill>
              </a:rPr>
              <a:t> with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android:required="false"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Ensures that devices without sensor can install app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4" name="Shape 3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/>
          <p:nvPr>
            <p:ph type="title"/>
          </p:nvPr>
        </p:nvSpPr>
        <p:spPr>
          <a:xfrm>
            <a:off x="265500" y="891300"/>
            <a:ext cx="4045200" cy="22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sensor events</a:t>
            </a:r>
            <a:endParaRPr/>
          </a:p>
        </p:txBody>
      </p:sp>
      <p:sp>
        <p:nvSpPr>
          <p:cNvPr id="360" name="Shape 3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1" name="Shape 3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sensor events</a:t>
            </a:r>
            <a:endParaRPr/>
          </a:p>
        </p:txBody>
      </p:sp>
      <p:sp>
        <p:nvSpPr>
          <p:cNvPr id="367" name="Shape 367"/>
          <p:cNvSpPr txBox="1"/>
          <p:nvPr>
            <p:ph idx="1" type="body"/>
          </p:nvPr>
        </p:nvSpPr>
        <p:spPr>
          <a:xfrm>
            <a:off x="311700" y="12343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Implement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SensorEventListener</a:t>
            </a:r>
            <a:r>
              <a:rPr lang="en">
                <a:solidFill>
                  <a:srgbClr val="000000"/>
                </a:solidFill>
              </a:rPr>
              <a:t> interface with callbacks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onSensorChanged(SensorEvent event)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nsolas"/>
              <a:buChar char="○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onAccuracyChanged(Sensor sensor, int accuracy)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Register sensor event listener for specific sensor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en">
                <a:solidFill>
                  <a:srgbClr val="000000"/>
                </a:solidFill>
              </a:rPr>
              <a:t>Get sensor types and values from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SensorEvent</a:t>
            </a:r>
            <a:r>
              <a:rPr lang="en">
                <a:solidFill>
                  <a:srgbClr val="000000"/>
                </a:solidFill>
              </a:rPr>
              <a:t> object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Update app accordingly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onAccuracyChanged() arguments</a:t>
            </a:r>
            <a:endParaRPr/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311700" y="843200"/>
            <a:ext cx="8520600" cy="3703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onAccuracyChanged()</a:t>
            </a:r>
            <a:r>
              <a:rPr lang="en">
                <a:solidFill>
                  <a:schemeClr val="dk1"/>
                </a:solidFill>
              </a:rPr>
              <a:t> called when accuracy changes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Sensor</a:t>
            </a:r>
            <a:r>
              <a:rPr lang="en">
                <a:solidFill>
                  <a:schemeClr val="dk1"/>
                </a:solidFill>
              </a:rPr>
              <a:t> object identifies sensor that changed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Accuracy constant: </a:t>
            </a:r>
            <a:endParaRPr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nsolas"/>
              <a:buChar char="○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SENSOR_STATUS_ACCURACY_LOW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nsolas"/>
              <a:buChar char="○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SENSOR_STATUS_ACCURACY_MEDIUM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nsolas"/>
              <a:buChar char="○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SENSOR_STATUS_ACCURACY_HIGH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nsolas"/>
              <a:buChar char="○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SENSOR_STATUS_UNRELIABLE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nsolas"/>
              <a:buChar char="○"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SENSOR_STATUS_NO_CONTACT</a:t>
            </a:r>
            <a:endParaRPr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5" name="Shape 3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SensorEventListener and callback</a:t>
            </a:r>
            <a:endParaRPr/>
          </a:p>
        </p:txBody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311700" y="961400"/>
            <a:ext cx="8520600" cy="3700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public class SensorActivity extends Activity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        implements SensorEventListener {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// ...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public final void onAccuracyChanged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(Sensor sensor, int accuracy)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// Do something if sensor accuracy changes.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// ...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2" name="Shape 38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onSensorChanged() example</a:t>
            </a:r>
            <a:endParaRPr/>
          </a:p>
        </p:txBody>
      </p:sp>
      <p:sp>
        <p:nvSpPr>
          <p:cNvPr id="388" name="Shape 388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onSensorChanged()</a:t>
            </a:r>
            <a:r>
              <a:rPr lang="en">
                <a:solidFill>
                  <a:schemeClr val="dk1"/>
                </a:solidFill>
              </a:rPr>
              <a:t> called when sensor reports new data, passing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SensorEvent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onSensorChanged(SensorEvent sensorEvent)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// Do something here if sensor data changes.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9" name="Shape 3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listener for sensor event</a:t>
            </a:r>
            <a:endParaRPr/>
          </a:p>
        </p:txBody>
      </p:sp>
      <p:sp>
        <p:nvSpPr>
          <p:cNvPr id="395" name="Shape 395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App must register listener for sensor event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Register in activity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onStart()</a:t>
            </a:r>
            <a:r>
              <a:rPr lang="en">
                <a:solidFill>
                  <a:srgbClr val="000000"/>
                </a:solidFill>
              </a:rPr>
              <a:t> and unregister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onStop(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>
                <a:solidFill>
                  <a:srgbClr val="000000"/>
                </a:solidFill>
              </a:rPr>
              <a:t>Don't</a:t>
            </a:r>
            <a:r>
              <a:rPr lang="en">
                <a:solidFill>
                  <a:srgbClr val="000000"/>
                </a:solidFill>
              </a:rPr>
              <a:t> register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>
                <a:solidFill>
                  <a:srgbClr val="000000"/>
                </a:solidFill>
              </a:rPr>
              <a:t>, or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Ensures sensors use power </a:t>
            </a:r>
            <a:r>
              <a:rPr lang="en">
                <a:solidFill>
                  <a:schemeClr val="dk1"/>
                </a:solidFill>
              </a:rPr>
              <a:t>only </a:t>
            </a:r>
            <a:r>
              <a:rPr lang="en">
                <a:solidFill>
                  <a:srgbClr val="000000"/>
                </a:solidFill>
              </a:rPr>
              <a:t>when app is in foreground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Sensors continue running even if app is in multi-window mode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6" name="Shape 39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listener in onStart()</a:t>
            </a:r>
            <a:endParaRPr/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x="311700" y="1466925"/>
            <a:ext cx="8520600" cy="302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super.onStart();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(mIsLightSensorPresent)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mSensorManager.registerListener(this, mSensorLight,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SensorManager.SENSOR_DELAY_UI);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3" name="Shape 4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Unregister listener in onStop()</a:t>
            </a:r>
            <a:endParaRPr/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x="311700" y="1699025"/>
            <a:ext cx="8520600" cy="27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super.onStop();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mSensorManager.unregisterListener(this);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Shape 41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sensors</a:t>
            </a:r>
            <a:endParaRPr/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Shape 16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Sensor basics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sensor data changes</a:t>
            </a:r>
            <a:endParaRPr/>
          </a:p>
        </p:txBody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311700" y="1310500"/>
            <a:ext cx="83085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Override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onSensorChanged()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</a:rPr>
              <a:t>Pass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SensorEvent</a:t>
            </a:r>
            <a:r>
              <a:rPr lang="en">
                <a:solidFill>
                  <a:srgbClr val="000000"/>
                </a:solidFill>
              </a:rPr>
              <a:t> object with info about event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Passed-in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SensorEvent</a:t>
            </a:r>
            <a:r>
              <a:rPr lang="en">
                <a:solidFill>
                  <a:srgbClr val="000000"/>
                </a:solidFill>
              </a:rPr>
              <a:t> object: 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</a:t>
            </a:r>
            <a:r>
              <a:rPr lang="en">
                <a:solidFill>
                  <a:srgbClr val="000000"/>
                </a:solidFill>
              </a:rPr>
              <a:t>: Sensor that generated the event 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Sensor</a:t>
            </a:r>
            <a:r>
              <a:rPr lang="en">
                <a:solidFill>
                  <a:srgbClr val="000000"/>
                </a:solidFill>
              </a:rPr>
              <a:t> object) </a:t>
            </a:r>
            <a:endParaRPr>
              <a:solidFill>
                <a:srgbClr val="000000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>
                <a:solidFill>
                  <a:srgbClr val="000000"/>
                </a:solidFill>
              </a:rPr>
              <a:t>: Data that the sensor generated, as an array of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>
                <a:solidFill>
                  <a:srgbClr val="000000"/>
                </a:solidFill>
              </a:rPr>
              <a:t> values. Different sensors provide different amounts and types of data.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7" name="Shape 41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onSensorChanged() called frequently</a:t>
            </a:r>
            <a:endParaRPr/>
          </a:p>
        </p:txBody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311700" y="1615150"/>
            <a:ext cx="8520600" cy="2877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Sensor data can change at high rate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Do as little as possible 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onSensorChanged()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Changes to light sensor</a:t>
            </a:r>
            <a:endParaRPr/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311700" y="1005800"/>
            <a:ext cx="8671500" cy="3733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onSensorChanged(SensorEvent sensorEvent)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int sensorType = sensorEvent.sensor.getType();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float currentValue = sensorEvent.values[0];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(sensorType == Sensor.TYPE_LIGHT)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// Get light sensor string and fill data placeholder.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String str_current = getResources().getString(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R.string.label_light, currentValue);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mTextSensorLight.setText(str_current);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37" name="Shape 43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Shape 438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3.1 Sensor basics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3.1 Working with sensor data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44" name="Shape 4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5" name="Shape 44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6" name="Shape 4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Motion sensors</a:t>
            </a:r>
            <a:endParaRPr/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076275"/>
            <a:ext cx="46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Measure device motion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Accelerometers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Gravity sensors 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Gyroscopes 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Rotational vector sensors</a:t>
            </a:r>
            <a:endParaRPr/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225" y="1393695"/>
            <a:ext cx="3920100" cy="2561009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Environmental sensors</a:t>
            </a:r>
            <a:endParaRPr/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311700" y="1076275"/>
            <a:ext cx="46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Measure environmental conditions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Barometers 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Photometers (light sensors)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Thermometers</a:t>
            </a:r>
            <a:endParaRPr/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725" y="1149695"/>
            <a:ext cx="3920100" cy="29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sensors</a:t>
            </a:r>
            <a:endParaRPr/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389775" y="1323025"/>
            <a:ext cx="4870800" cy="31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Measure physical position of device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Magnetometers </a:t>
            </a:r>
            <a:br>
              <a:rPr lang="en"/>
            </a:br>
            <a:r>
              <a:rPr lang="en"/>
              <a:t>(geomagnetic field sensors) 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Proximity sensors</a:t>
            </a:r>
            <a:endParaRPr/>
          </a:p>
        </p:txBody>
      </p:sp>
      <p:sp>
        <p:nvSpPr>
          <p:cNvPr id="185" name="Shape 1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Shape 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275" y="1406745"/>
            <a:ext cx="2819400" cy="2876550"/>
          </a:xfrm>
          <a:prstGeom prst="rect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sensors</a:t>
            </a:r>
            <a:endParaRPr/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Physical component built into device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Derives data by directly measuring specific properties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Acceleration, geomagnetic field strength, angular change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sensors</a:t>
            </a:r>
            <a:endParaRPr/>
          </a:p>
        </p:txBody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Software: Virtual or composite sensor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Derives data from one or more hardware sensors</a:t>
            </a:r>
            <a:endParaRPr/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Proximity sensor and step counter sensors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