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3E47BF-4AF9-4946-A3F7-7786379977A9}">
  <a:tblStyle styleId="{453E47BF-4AF9-4946-A3F7-7786379977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hardware/SensorManager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hardware/SensorManager.html#getRotationMatrix(float%5B%5D,%20float%5B%5D,%20float%5B%5D,%20float%5B%5D)" TargetMode="External"/><Relationship Id="rId4" Type="http://schemas.openxmlformats.org/officeDocument/2006/relationships/hyperlink" Target="https://en.wikipedia.org/wiki/Rotation_matrix" TargetMode="External"/><Relationship Id="rId5" Type="http://schemas.openxmlformats.org/officeDocument/2006/relationships/hyperlink" Target="https://developer.android.com/reference/android/hardware/SensorManager.html#getOrientation(float%5B%5D,%20float%5B%5D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view/Display.html#getRotation()" TargetMode="External"/><Relationship Id="rId4" Type="http://schemas.openxmlformats.org/officeDocument/2006/relationships/hyperlink" Target="https://developer.android.com/reference/android/hardware/SensorManager.html#remapCoordinateSystem(float%5B%5D,%20int,%20int,%20float%5B%5D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view/Surface.html#ROTATION_0" TargetMode="External"/><Relationship Id="rId4" Type="http://schemas.openxmlformats.org/officeDocument/2006/relationships/hyperlink" Target="https://developer.android.com/reference/android/view/Surface.html#ROTATION_90" TargetMode="External"/><Relationship Id="rId5" Type="http://schemas.openxmlformats.org/officeDocument/2006/relationships/hyperlink" Target="https://developer.android.com/reference/android/view/Surface.html#ROTATION_180" TargetMode="External"/><Relationship Id="rId6" Type="http://schemas.openxmlformats.org/officeDocument/2006/relationships/hyperlink" Target="https://developer.android.com/reference/android/view/Surface.html#ROTATION_27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view/Display.html#getRotation()" TargetMode="External"/><Relationship Id="rId4" Type="http://schemas.openxmlformats.org/officeDocument/2006/relationships/hyperlink" Target="https://developer.android.com/reference/android/hardware/SensorManager.html#remapCoordinateSystem(float%5B%5D,%20int,%20int,%20float%5B%5D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guide/topics/sensors/sensors_motion.html" TargetMode="External"/><Relationship Id="rId4" Type="http://schemas.openxmlformats.org/officeDocument/2006/relationships/hyperlink" Target="https://developer.android.com/reference/android/hardware/Sen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hardware/Sensor.html#TYPE_ACCELEROMETER" TargetMode="External"/><Relationship Id="rId4" Type="http://schemas.openxmlformats.org/officeDocument/2006/relationships/hyperlink" Target="https://developer.android.com/reference/android/hardware/Sensor.html#TYPE_LINEAR_ACCELERATION" TargetMode="External"/><Relationship Id="rId5" Type="http://schemas.openxmlformats.org/officeDocument/2006/relationships/hyperlink" Target="https://developer.android.com/reference/android/hardware/Sensor.html#TYPE_GRAVITY" TargetMode="External"/><Relationship Id="rId6" Type="http://schemas.openxmlformats.org/officeDocument/2006/relationships/hyperlink" Target="https://developer.android.com/reference/android/hardware/SensorEvent.html#valu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hardware/Sensor.html#TYPE_GRAVITY" TargetMode="External"/><Relationship Id="rId4" Type="http://schemas.openxmlformats.org/officeDocument/2006/relationships/hyperlink" Target="https://developer.android.com/reference/android/hardware/Sensor.html#TYPE_GYROSCOPE" TargetMode="External"/><Relationship Id="rId5" Type="http://schemas.openxmlformats.org/officeDocument/2006/relationships/hyperlink" Target="https://developer.android.com/reference/android/hardware/SensorEvent.html#valu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hardware/Sensor.html#TYPE_ROTATION_VECTOR" TargetMode="External"/><Relationship Id="rId4" Type="http://schemas.openxmlformats.org/officeDocument/2006/relationships/hyperlink" Target="https://en.wikipedia.org/wiki/Quaternions_and_spatial_rotation" TargetMode="External"/><Relationship Id="rId5" Type="http://schemas.openxmlformats.org/officeDocument/2006/relationships/hyperlink" Target="https://developer.android.com/reference/android/hardware/SensorEvent.html#valu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hardware/Sensor.html#TYPE_STEP_COUNTER" TargetMode="External"/><Relationship Id="rId4" Type="http://schemas.openxmlformats.org/officeDocument/2006/relationships/hyperlink" Target="https://developer.android.com/reference/android/app/job/JobScheduler.html" TargetMode="External"/><Relationship Id="rId5" Type="http://schemas.openxmlformats.org/officeDocument/2006/relationships/hyperlink" Target="https://developer.android.com/reference/android/hardware/Sensor.html#TYPE_STEP_DETECTOR" TargetMode="External"/><Relationship Id="rId6" Type="http://schemas.openxmlformats.org/officeDocument/2006/relationships/hyperlink" Target="https://github.com/googlesamples/android-BatchStepSensor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hardware/Sensor.html#TYPE_MAGNETIC_FIELD" TargetMode="External"/><Relationship Id="rId4" Type="http://schemas.openxmlformats.org/officeDocument/2006/relationships/hyperlink" Target="https://en.wikipedia.org/wiki/Tesla_(unit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hardware/Sensor.html#TYPE_ORIENTATION" TargetMode="External"/><Relationship Id="rId4" Type="http://schemas.openxmlformats.org/officeDocument/2006/relationships/hyperlink" Target="https://developer.android.com/reference/android/hardware/SensorManager.html#getRotationMatrix(float%5B%5D,%20float%5B%5D,%20float%5B%5D,%20float%5B%5D)" TargetMode="External"/><Relationship Id="rId5" Type="http://schemas.openxmlformats.org/officeDocument/2006/relationships/hyperlink" Target="https://developer.android.com/reference/android/hardware/SensorManager.html#getOrientation(float%5B%5D,%20float%5B%5D)" TargetMode="External"/><Relationship Id="rId6" Type="http://schemas.openxmlformats.org/officeDocument/2006/relationships/hyperlink" Target="https://developer.android.com/reference/android/hardware/Sensor.html#TYPE_ROTATION_VECTOR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books.io/android-developer-advanced-course-concepts/content/unit-1-expand-the-user-experience/lesson-3-sensors/3-2-c-motion-and-position-sensors/3-2-c-motion-and-position-sensors.html" TargetMode="External"/><Relationship Id="rId4" Type="http://schemas.openxmlformats.org/officeDocument/2006/relationships/hyperlink" Target="https://google-developer-training.gitbooks.io/android-developer-advanced-course-practicals/content/unit-1-expand-the-user-experience/lesson-3-sensors/3-2-p-working-with-sensor-based-orientation/3-2-p-working-with-sensor-based-orientation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sensors/sensors_motion.html" TargetMode="External"/><Relationship Id="rId4" Type="http://schemas.openxmlformats.org/officeDocument/2006/relationships/hyperlink" Target="https://developer.android.com/guide/topics/sensors/sensors_position.html" TargetMode="External"/><Relationship Id="rId5" Type="http://schemas.openxmlformats.org/officeDocument/2006/relationships/hyperlink" Target="https://developer.android.com/reference/android/hardware/SensorEven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device orientation </a:t>
            </a:r>
            <a:endParaRPr/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orientation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37700"/>
            <a:ext cx="61608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Position of device relative to Earth's coordinates (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 points to magnetic north)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 by using accelerometer and geomagnetic field sensor with methods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SensorManager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150" y="1622295"/>
            <a:ext cx="2343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SensorManager methods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37700"/>
            <a:ext cx="87096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getRotationMatrix()</a:t>
            </a:r>
            <a:r>
              <a:rPr lang="en">
                <a:solidFill>
                  <a:srgbClr val="000000"/>
                </a:solidFill>
              </a:rPr>
              <a:t> generates </a:t>
            </a:r>
            <a:r>
              <a:rPr lang="en" u="sng">
                <a:solidFill>
                  <a:schemeClr val="hlink"/>
                </a:solidFill>
                <a:hlinkClick r:id="rId4"/>
              </a:rPr>
              <a:t>rotation matrix</a:t>
            </a:r>
            <a:r>
              <a:rPr lang="en">
                <a:solidFill>
                  <a:srgbClr val="000000"/>
                </a:solidFill>
              </a:rPr>
              <a:t> from accelerometer and geomagnetic field sensor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Translates sensor data from device coordinates to Earth coordinates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getOrientation()</a:t>
            </a:r>
            <a:r>
              <a:rPr lang="en">
                <a:solidFill>
                  <a:srgbClr val="000000"/>
                </a:solidFill>
              </a:rPr>
              <a:t> uses rotation matrix to compute angles of device's orientation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Determine orientation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005800"/>
            <a:ext cx="8520600" cy="373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SensorManager mSensorManager;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Rotation matrix based on current readings.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float[] rotationMatrix = new float[9];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mSensorManager.getRotationMatrix(rotationMatrix, null,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accelerometerReading, magnetometerReading);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Express updated rotation matrix as 3 orientation angles.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float[] orientationAngles = new float[3];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mSensorManager.getOrientation(rotationMatrix,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orientationAngles);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orientation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863275"/>
            <a:ext cx="7336500" cy="379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Azimuth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Angle between device's compass direction and magnetic north 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Pitch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Angle between plane parallel to device's screen and plane parallel to ground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Roll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Angle between plane perpendicular to device's screen and plane perpendicular to ground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850" y="2310675"/>
            <a:ext cx="1260450" cy="119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200" y="1061500"/>
            <a:ext cx="1184100" cy="12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8200" y="3697575"/>
            <a:ext cx="1260450" cy="84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265500" y="1233175"/>
            <a:ext cx="4045200" cy="18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device rotation </a:t>
            </a:r>
            <a:endParaRPr/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coordinates for rotation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app draws views based on sensor data: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Screen or activity coordinate system rotates with device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Sensor coordinate system doesn't rotate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Need to t</a:t>
            </a:r>
            <a:r>
              <a:rPr lang="en">
                <a:solidFill>
                  <a:schemeClr val="dk1"/>
                </a:solidFill>
              </a:rPr>
              <a:t>ransform sensor coordinates to activity coordinates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device and activity rotation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Query device orientation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getRotation()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Remap rotation matrix from sensor data to activity coordinates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remapCoordinateSystem()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Returned from getRotation()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18575"/>
            <a:ext cx="8520600" cy="337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</a:rPr>
              <a:t>Integer constants: </a:t>
            </a:r>
            <a:endParaRPr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ROTATION_0</a:t>
            </a:r>
            <a:r>
              <a:rPr lang="en" sz="2000">
                <a:solidFill>
                  <a:srgbClr val="000000"/>
                </a:solidFill>
              </a:rPr>
              <a:t>: Default (portrait for phones)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ROTATION_90</a:t>
            </a:r>
            <a:r>
              <a:rPr lang="en" sz="2000">
                <a:solidFill>
                  <a:srgbClr val="000000"/>
                </a:solidFill>
              </a:rPr>
              <a:t>: Sideways (landscape for phones)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ROTATION_180</a:t>
            </a:r>
            <a:r>
              <a:rPr lang="en" sz="2000">
                <a:solidFill>
                  <a:srgbClr val="000000"/>
                </a:solidFill>
              </a:rPr>
              <a:t>: Upside-down (if device allows)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ROTATION_270</a:t>
            </a:r>
            <a:r>
              <a:rPr lang="en" sz="2000">
                <a:solidFill>
                  <a:srgbClr val="000000"/>
                </a:solidFill>
              </a:rPr>
              <a:t>: Sideways in the opposite direction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Many devices return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ROTATION_90</a:t>
            </a:r>
            <a:r>
              <a:rPr lang="en" sz="2000">
                <a:solidFill>
                  <a:srgbClr val="000000"/>
                </a:solidFill>
              </a:rPr>
              <a:t> or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ROTATION_270</a:t>
            </a:r>
            <a:r>
              <a:rPr lang="en" sz="2000">
                <a:solidFill>
                  <a:srgbClr val="000000"/>
                </a:solidFill>
              </a:rPr>
              <a:t> regardless of clockwise or counterclockwise rotation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Handle device rotation (1)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987538"/>
            <a:ext cx="8520600" cy="350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getRotation()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remapCoordinateSystem()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float[] rotationMatrix = new float[9];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rotationOK 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SensorManager.getRotationMatrix(rotationMatrix,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	null, mAccelerometerData, mMagnetometerData);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Remap matrix based on current device/activity rotation.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float[] rotationMatrixAdjusted = new float[9];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switch (mDisplay.getRotation())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Use switch/case block 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Motion and position sensors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device movement or position in space</a:t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Handle device rotation (2)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070775"/>
            <a:ext cx="8520600" cy="342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Use switch/case block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Rotation_0, Rotation_90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case Surface.ROTATION_0: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rotationMatrixAdjusted = rotationMatrix.clone();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break;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case Surface.ROTATION_90: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SensorManager.remapCoordinateSystem(rotationMatrix,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SensorManager.AXIS_Y, SensorManager.AXIS_MINUS_X,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rotationMatrixAdjusted);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Break;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Rotation_180, Rotation_270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Handle device rotation (3)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089875"/>
            <a:ext cx="8520600" cy="340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Rotation_180, Rotation_270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case Surface.ROTATION_180: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SensorManager.remapCoordinateSystem(rotationMatrix,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SensorManager.AXIS_MINUS_X,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SensorManager.AXIS_MINUS_Y, rotationMatrixAdjusted);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break;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case Surface.ROTATION_270: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SensorManager.remapCoordinateSystem(rotationMatrix,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SensorManager.AXIS_MINUS_Y, SensorManager.AXIS_X,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rotationMatrixAdjusted);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break;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motion sensors</a:t>
            </a:r>
            <a:endParaRPr/>
          </a:p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Shape 2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Monitor device motion such as tilt, shake, rotation, swing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sensors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input motion (steering car in game, etc.) is relative to device/app 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Device motion (while actually driving) is relative to Earth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Motion sensors are used with other sensors to determine device position relative to Earth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More info: see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Motion Sensors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Sensor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080325"/>
            <a:ext cx="8520600" cy="34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TYPE_ACCELEROMETER</a:t>
            </a:r>
            <a:r>
              <a:rPr lang="en">
                <a:solidFill>
                  <a:srgbClr val="000000"/>
                </a:solidFill>
              </a:rPr>
              <a:t> measures acceleration along 3 device axes (</a:t>
            </a: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) including gravity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Acceleration without gravity: 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TYPE_LINEAR_ACCELERATION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Force of gravity without acceleration: 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TYPE_GRAVITY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calculations see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values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event data</a:t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7" name="Shape 317"/>
          <p:cNvGraphicFramePr/>
          <p:nvPr/>
        </p:nvGraphicFramePr>
        <p:xfrm>
          <a:off x="518175" y="119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{453E47BF-4AF9-4946-A3F7-7786379977A9}</a:tableStyleId>
              </a:tblPr>
              <a:tblGrid>
                <a:gridCol w="2898400"/>
                <a:gridCol w="3933575"/>
                <a:gridCol w="1122300"/>
              </a:tblGrid>
              <a:tr h="53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 data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8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SensorEvent.values[0]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Acceleration force along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-axis, </a:t>
                      </a:r>
                      <a:b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including gravity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8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SensorEvent.values[1]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Acceleration force along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-axis, </a:t>
                      </a:r>
                      <a:b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including gravity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8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SensorEvent.values[2]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Acceleration force along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-axis, </a:t>
                      </a:r>
                      <a:b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including gravity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example</a:t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SensorManager mSensorManager;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Sensor mSensor;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mSensorManager = (SensorManager)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getSystemService(Context.SENSOR_SERVICE);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mSensor = mSensorManager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.getDefaultSensor(Sensor.TYPE_LINEAR_ACCELERATION);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Gravity and gyroscope sensors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080325"/>
            <a:ext cx="7767000" cy="34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Along 3 device axes (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z</a:t>
            </a:r>
            <a:r>
              <a:rPr lang="en">
                <a:solidFill>
                  <a:schemeClr val="dk1"/>
                </a:solidFill>
              </a:rPr>
              <a:t>):</a:t>
            </a:r>
            <a:endParaRPr/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TYPE_GRAVITY</a:t>
            </a:r>
            <a:r>
              <a:rPr lang="en">
                <a:solidFill>
                  <a:srgbClr val="000000"/>
                </a:solidFill>
              </a:rPr>
              <a:t> measures gravity </a:t>
            </a:r>
            <a:r>
              <a:rPr lang="en">
                <a:solidFill>
                  <a:schemeClr val="dk1"/>
                </a:solidFill>
              </a:rPr>
              <a:t>without acceleration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TYPE_GYROSCOPE</a:t>
            </a:r>
            <a:r>
              <a:rPr lang="en">
                <a:solidFill>
                  <a:schemeClr val="dk1"/>
                </a:solidFill>
              </a:rPr>
              <a:t> measures rate of rotation (radians/second)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calculations see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values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Gravity event data</a:t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8" name="Shape 338"/>
          <p:cNvGraphicFramePr/>
          <p:nvPr/>
        </p:nvGraphicFramePr>
        <p:xfrm>
          <a:off x="661975" y="113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{453E47BF-4AF9-4946-A3F7-7786379977A9}</a:tableStyleId>
              </a:tblPr>
              <a:tblGrid>
                <a:gridCol w="3213900"/>
                <a:gridCol w="3072725"/>
                <a:gridCol w="1533425"/>
              </a:tblGrid>
              <a:tr h="53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 data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8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SensorEvent.values[0]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Gravity along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SensorEvent.values[1]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Gravity along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9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SensorEvent.values[2]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gravity along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-axis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Rotation-vector sensor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080325"/>
            <a:ext cx="8520600" cy="34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TYPE_ROTATION_VECTOR</a:t>
            </a:r>
            <a:r>
              <a:rPr lang="en">
                <a:solidFill>
                  <a:srgbClr val="000000"/>
                </a:solidFill>
              </a:rPr>
              <a:t> provides orientation with respect to Earth coordinated as </a:t>
            </a:r>
            <a:r>
              <a:rPr lang="en" u="sng">
                <a:solidFill>
                  <a:schemeClr val="accent5"/>
                </a:solidFill>
                <a:hlinkClick r:id="rId4"/>
              </a:rPr>
              <a:t>unit quaternion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Software sensor that integrates data from accelerometer, magnetometer, and gyroscope (if available)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Efficient and accurate way to determine device orientation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calculations see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values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33600" y="1309775"/>
            <a:ext cx="84768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motion and position sensors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Determining device orientation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Understanding device rotation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motion sensors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position sensors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counter and step detector</a:t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080325"/>
            <a:ext cx="8520600" cy="34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TYPE_STEP_COUNTER</a:t>
            </a:r>
            <a:r>
              <a:rPr lang="en">
                <a:solidFill>
                  <a:srgbClr val="000000"/>
                </a:solidFill>
              </a:rPr>
              <a:t> measures user steps since last reboot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preserve battery 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JobScheduler</a:t>
            </a:r>
            <a:r>
              <a:rPr lang="en">
                <a:solidFill>
                  <a:srgbClr val="000000"/>
                </a:solidFill>
              </a:rPr>
              <a:t> to retrieve current value from step-counter at specific interval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TYPE_STEP_DETECTOR</a:t>
            </a:r>
            <a:r>
              <a:rPr lang="en">
                <a:solidFill>
                  <a:srgbClr val="000000"/>
                </a:solidFill>
              </a:rPr>
              <a:t>: hardware sensor that triggers event for each step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Example:</a:t>
            </a:r>
            <a:r>
              <a:rPr lang="en">
                <a:solidFill>
                  <a:srgbClr val="000000"/>
                </a:solidFill>
              </a:rPr>
              <a:t> See the </a:t>
            </a:r>
            <a:r>
              <a:rPr lang="en" u="sng">
                <a:solidFill>
                  <a:schemeClr val="hlink"/>
                </a:solidFill>
                <a:hlinkClick r:id="rId6"/>
              </a:rPr>
              <a:t>BatchStepSensor</a:t>
            </a:r>
            <a:r>
              <a:rPr lang="en"/>
              <a:t> sample app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position sensors</a:t>
            </a:r>
            <a:endParaRPr/>
          </a:p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Shape 3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Determine device physical position on Earth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Geomagnetic (magnetometer)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080325"/>
            <a:ext cx="8520600" cy="341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TYPE_MAGNETIC_FIELD</a:t>
            </a:r>
            <a:r>
              <a:rPr lang="en">
                <a:solidFill>
                  <a:srgbClr val="000000"/>
                </a:solidFill>
              </a:rPr>
              <a:t> measures strength of magnetic fields around device on each of 3 axes (</a:t>
            </a: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), including Earth magnetic field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Units are in </a:t>
            </a:r>
            <a:r>
              <a:rPr lang="en" u="sng">
                <a:solidFill>
                  <a:schemeClr val="accent5"/>
                </a:solidFill>
                <a:hlinkClick r:id="rId4"/>
              </a:rPr>
              <a:t>microtesla (uT)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Find device position with respect to external world (compass)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 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04500" y="1195900"/>
            <a:ext cx="8916600" cy="329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TYPE_ORIENTATION</a:t>
            </a:r>
            <a:r>
              <a:rPr lang="en">
                <a:solidFill>
                  <a:srgbClr val="000000"/>
                </a:solidFill>
              </a:rPr>
              <a:t> deprecated in API 8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accurate device orientation</a:t>
            </a:r>
            <a:r>
              <a:rPr i="1" lang="en">
                <a:solidFill>
                  <a:srgbClr val="000000"/>
                </a:solidFill>
              </a:rPr>
              <a:t> (choose one)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810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Use </a:t>
            </a: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getRotationMatrix()</a:t>
            </a:r>
            <a:r>
              <a:rPr lang="en" sz="2400">
                <a:solidFill>
                  <a:srgbClr val="000000"/>
                </a:solidFill>
              </a:rPr>
              <a:t> and </a:t>
            </a:r>
            <a:r>
              <a:rPr lang="en" sz="2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getOrientation()</a:t>
            </a:r>
            <a:r>
              <a:rPr lang="en" sz="2400">
                <a:solidFill>
                  <a:srgbClr val="000000"/>
                </a:solidFill>
              </a:rPr>
              <a:t>, or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Use rotation-vector sensor with </a:t>
            </a: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TYPE_ROTATION_VECTOR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Motion and position sensors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Working with sensor-based orientation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87" name="Shape 3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Shape 3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Motion and position sensors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and position sensors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Motion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hlinkClick r:id="rId4"/>
              </a:rPr>
              <a:t>position</a:t>
            </a:r>
            <a:r>
              <a:rPr lang="en">
                <a:solidFill>
                  <a:srgbClr val="000000"/>
                </a:solidFill>
              </a:rPr>
              <a:t> sensors monitor device movement or position in space respectively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Both return multi-dimensional arrays of sensor values for 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SensorEvent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Example: Accelerometer returns acceleration force data for 3 coordinate axes (</a:t>
            </a: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) relative to device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sensors use device coordinate system relative to the device</a:t>
            </a:r>
            <a:endParaRPr/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Accelerator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sensors use Earth coordinate system relative to Earth surface </a:t>
            </a:r>
            <a:endParaRPr/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Magnetometer</a:t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coordinates (1)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37700"/>
            <a:ext cx="61608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Relative to physical device regardless of device position in the world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 is horizontal and points right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 is vertical and points up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 points toward outside of screen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Negative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 points behind screen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750" y="1394700"/>
            <a:ext cx="21431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coordinates (2)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37700"/>
            <a:ext cx="61608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Relative to the device screen when device is in its default orientation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Axes are not swapped when orientation changes by rotation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must transform incoming sensor data to match rotation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750" y="1394700"/>
            <a:ext cx="21431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coordinates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37700"/>
            <a:ext cx="6160800" cy="335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 points to magnetic north along Earth's surface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 is 90 degrees from </a:t>
            </a:r>
            <a:r>
              <a:rPr i="1"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, pointing east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 extends up into space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Negative </a:t>
            </a:r>
            <a:r>
              <a:rPr i="1" lang="en">
                <a:solidFill>
                  <a:srgbClr val="000000"/>
                </a:solidFill>
              </a:rPr>
              <a:t>z</a:t>
            </a:r>
            <a:r>
              <a:rPr lang="en">
                <a:solidFill>
                  <a:srgbClr val="000000"/>
                </a:solidFill>
              </a:rPr>
              <a:t> extends down into ground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150" y="1622295"/>
            <a:ext cx="2343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