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Shape 4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3" name="Shape 4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Shape 5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5" name="Shape 5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500"/>
              </a:spcBef>
              <a:spcAft>
                <a:spcPts val="20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2.png"/><Relationship Id="rId4" Type="http://schemas.openxmlformats.org/officeDocument/2006/relationships/hyperlink" Target="https://creativecommons.org/licenses/by/4.0/" TargetMode="External"/><Relationship Id="rId5"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3.png"/><Relationship Id="rId4" Type="http://schemas.openxmlformats.org/officeDocument/2006/relationships/hyperlink" Target="https://creativecommons.org/licenses/by/4.0/" TargetMode="External"/><Relationship Id="rId5"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21AAC3"/>
        </a:solidFill>
      </p:bgPr>
    </p:bg>
    <p:spTree>
      <p:nvGrpSpPr>
        <p:cNvPr id="15" name="Shape 15"/>
        <p:cNvGrpSpPr/>
        <p:nvPr/>
      </p:nvGrpSpPr>
      <p:grpSpPr>
        <a:xfrm>
          <a:off x="0" y="0"/>
          <a:ext cx="0" cy="0"/>
          <a:chOff x="0" y="0"/>
          <a:chExt cx="0" cy="0"/>
        </a:xfrm>
      </p:grpSpPr>
      <p:sp>
        <p:nvSpPr>
          <p:cNvPr id="16" name="Shape 16"/>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algn="ctr">
              <a:spcBef>
                <a:spcPts val="0"/>
              </a:spcBef>
              <a:spcAft>
                <a:spcPts val="0"/>
              </a:spcAft>
              <a:buClr>
                <a:srgbClr val="FAFAFA"/>
              </a:buClr>
              <a:buSzPts val="5200"/>
              <a:buNone/>
              <a:defRPr b="1" sz="5200">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Shape 17"/>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Shape 1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pic>
        <p:nvPicPr>
          <p:cNvPr descr="Screen Shot 2017-06-24 at 5.25.46 PM.png" id="54" name="Shape 54"/>
          <p:cNvPicPr preferRelativeResize="0"/>
          <p:nvPr/>
        </p:nvPicPr>
        <p:blipFill rotWithShape="1">
          <a:blip r:embed="rId2">
            <a:alphaModFix/>
          </a:blip>
          <a:srcRect b="0" l="39" r="39" t="0"/>
          <a:stretch/>
        </p:blipFill>
        <p:spPr>
          <a:xfrm>
            <a:off x="0" y="0"/>
            <a:ext cx="9144001" cy="5143500"/>
          </a:xfrm>
          <a:prstGeom prst="rect">
            <a:avLst/>
          </a:prstGeom>
          <a:noFill/>
          <a:ln>
            <a:noFill/>
          </a:ln>
        </p:spPr>
      </p:pic>
      <p:sp>
        <p:nvSpPr>
          <p:cNvPr id="55" name="Shape 5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56" name="Shape 56"/>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spcBef>
                <a:spcPts val="0"/>
              </a:spcBef>
              <a:buNone/>
              <a:defRPr sz="1000">
                <a:solidFill>
                  <a:schemeClr val="dk2"/>
                </a:solidFill>
              </a:defRPr>
            </a:lvl1pPr>
            <a:lvl2pPr lvl="1" rtl="0" algn="r">
              <a:spcBef>
                <a:spcPts val="0"/>
              </a:spcBef>
              <a:buNone/>
              <a:defRPr sz="1000">
                <a:solidFill>
                  <a:schemeClr val="dk2"/>
                </a:solidFill>
              </a:defRPr>
            </a:lvl2pPr>
            <a:lvl3pPr lvl="2" rtl="0" algn="r">
              <a:spcBef>
                <a:spcPts val="0"/>
              </a:spcBef>
              <a:buNone/>
              <a:defRPr sz="1000">
                <a:solidFill>
                  <a:schemeClr val="dk2"/>
                </a:solidFill>
              </a:defRPr>
            </a:lvl3pPr>
            <a:lvl4pPr lvl="3" rtl="0" algn="r">
              <a:spcBef>
                <a:spcPts val="0"/>
              </a:spcBef>
              <a:buNone/>
              <a:defRPr sz="1000">
                <a:solidFill>
                  <a:schemeClr val="dk2"/>
                </a:solidFill>
              </a:defRPr>
            </a:lvl4pPr>
            <a:lvl5pPr lvl="4" rtl="0" algn="r">
              <a:spcBef>
                <a:spcPts val="0"/>
              </a:spcBef>
              <a:buNone/>
              <a:defRPr sz="1000">
                <a:solidFill>
                  <a:schemeClr val="dk2"/>
                </a:solidFill>
              </a:defRPr>
            </a:lvl5pPr>
            <a:lvl6pPr lvl="5" rtl="0" algn="r">
              <a:spcBef>
                <a:spcPts val="0"/>
              </a:spcBef>
              <a:buNone/>
              <a:defRPr sz="1000">
                <a:solidFill>
                  <a:schemeClr val="dk2"/>
                </a:solidFill>
              </a:defRPr>
            </a:lvl6pPr>
            <a:lvl7pPr lvl="6" rtl="0" algn="r">
              <a:spcBef>
                <a:spcPts val="0"/>
              </a:spcBef>
              <a:buNone/>
              <a:defRPr sz="1000">
                <a:solidFill>
                  <a:schemeClr val="dk2"/>
                </a:solidFill>
              </a:defRPr>
            </a:lvl7pPr>
            <a:lvl8pPr lvl="7" rtl="0" algn="r">
              <a:spcBef>
                <a:spcPts val="0"/>
              </a:spcBef>
              <a:buNone/>
              <a:defRPr sz="1000">
                <a:solidFill>
                  <a:schemeClr val="dk2"/>
                </a:solidFill>
              </a:defRPr>
            </a:lvl8pPr>
            <a:lvl9pPr lvl="8" rtl="0"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57" name="Shape 57"/>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8" name="Shape 58"/>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 name="Shape 59"/>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60" name="Shape 60"/>
          <p:cNvSpPr txBox="1"/>
          <p:nvPr>
            <p:ph idx="4"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spcBef>
                <a:spcPts val="0"/>
              </a:spcBef>
              <a:buNone/>
              <a:defRPr sz="1000">
                <a:solidFill>
                  <a:schemeClr val="dk2"/>
                </a:solidFill>
              </a:defRPr>
            </a:lvl1pPr>
            <a:lvl2pPr lvl="1" rtl="0" algn="r">
              <a:spcBef>
                <a:spcPts val="0"/>
              </a:spcBef>
              <a:buNone/>
              <a:defRPr sz="1000">
                <a:solidFill>
                  <a:schemeClr val="dk2"/>
                </a:solidFill>
              </a:defRPr>
            </a:lvl2pPr>
            <a:lvl3pPr lvl="2" rtl="0" algn="r">
              <a:spcBef>
                <a:spcPts val="0"/>
              </a:spcBef>
              <a:buNone/>
              <a:defRPr sz="1000">
                <a:solidFill>
                  <a:schemeClr val="dk2"/>
                </a:solidFill>
              </a:defRPr>
            </a:lvl3pPr>
            <a:lvl4pPr lvl="3" rtl="0" algn="r">
              <a:spcBef>
                <a:spcPts val="0"/>
              </a:spcBef>
              <a:buNone/>
              <a:defRPr sz="1000">
                <a:solidFill>
                  <a:schemeClr val="dk2"/>
                </a:solidFill>
              </a:defRPr>
            </a:lvl4pPr>
            <a:lvl5pPr lvl="4" rtl="0" algn="r">
              <a:spcBef>
                <a:spcPts val="0"/>
              </a:spcBef>
              <a:buNone/>
              <a:defRPr sz="1000">
                <a:solidFill>
                  <a:schemeClr val="dk2"/>
                </a:solidFill>
              </a:defRPr>
            </a:lvl5pPr>
            <a:lvl6pPr lvl="5" rtl="0" algn="r">
              <a:spcBef>
                <a:spcPts val="0"/>
              </a:spcBef>
              <a:buNone/>
              <a:defRPr sz="1000">
                <a:solidFill>
                  <a:schemeClr val="dk2"/>
                </a:solidFill>
              </a:defRPr>
            </a:lvl6pPr>
            <a:lvl7pPr lvl="6" rtl="0" algn="r">
              <a:spcBef>
                <a:spcPts val="0"/>
              </a:spcBef>
              <a:buNone/>
              <a:defRPr sz="1000">
                <a:solidFill>
                  <a:schemeClr val="dk2"/>
                </a:solidFill>
              </a:defRPr>
            </a:lvl7pPr>
            <a:lvl8pPr lvl="7" rtl="0" algn="r">
              <a:spcBef>
                <a:spcPts val="0"/>
              </a:spcBef>
              <a:buNone/>
              <a:defRPr sz="1000">
                <a:solidFill>
                  <a:schemeClr val="dk2"/>
                </a:solidFill>
              </a:defRPr>
            </a:lvl8pPr>
            <a:lvl9pPr lvl="8" rtl="0"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pic>
        <p:nvPicPr>
          <p:cNvPr descr="footer.png" id="61" name="Shape 61"/>
          <p:cNvPicPr preferRelativeResize="0"/>
          <p:nvPr/>
        </p:nvPicPr>
        <p:blipFill rotWithShape="1">
          <a:blip r:embed="rId3">
            <a:alphaModFix/>
          </a:blip>
          <a:srcRect b="0" l="0" r="0" t="0"/>
          <a:stretch/>
        </p:blipFill>
        <p:spPr>
          <a:xfrm>
            <a:off x="-15038" y="-16809"/>
            <a:ext cx="9144000" cy="5173502"/>
          </a:xfrm>
          <a:prstGeom prst="rect">
            <a:avLst/>
          </a:prstGeom>
          <a:noFill/>
          <a:ln>
            <a:noFill/>
          </a:ln>
        </p:spPr>
      </p:pic>
      <p:sp>
        <p:nvSpPr>
          <p:cNvPr id="62" name="Shape 62"/>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Advanced Android Topics</a:t>
            </a:r>
            <a:endParaRPr sz="1000">
              <a:solidFill>
                <a:srgbClr val="757575"/>
              </a:solidFill>
              <a:latin typeface="Roboto"/>
              <a:ea typeface="Roboto"/>
              <a:cs typeface="Roboto"/>
              <a:sym typeface="Roboto"/>
            </a:endParaRPr>
          </a:p>
        </p:txBody>
      </p:sp>
      <p:sp>
        <p:nvSpPr>
          <p:cNvPr id="63" name="Shape 63"/>
          <p:cNvSpPr txBox="1"/>
          <p:nvPr/>
        </p:nvSpPr>
        <p:spPr>
          <a:xfrm>
            <a:off x="4407225" y="4756401"/>
            <a:ext cx="1287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PERFORMANCE</a:t>
            </a:r>
            <a:endParaRPr sz="1000">
              <a:solidFill>
                <a:srgbClr val="757575"/>
              </a:solidFill>
              <a:latin typeface="Roboto"/>
              <a:ea typeface="Roboto"/>
              <a:cs typeface="Roboto"/>
              <a:sym typeface="Roboto"/>
            </a:endParaRPr>
          </a:p>
        </p:txBody>
      </p:sp>
      <p:sp>
        <p:nvSpPr>
          <p:cNvPr id="64" name="Shape 64"/>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p:txBody>
      </p:sp>
      <p:pic>
        <p:nvPicPr>
          <p:cNvPr id="65" name="Shape 65"/>
          <p:cNvPicPr preferRelativeResize="0"/>
          <p:nvPr/>
        </p:nvPicPr>
        <p:blipFill>
          <a:blip r:embed="rId5">
            <a:alphaModFix/>
          </a:blip>
          <a:stretch>
            <a:fillRect/>
          </a:stretch>
        </p:blipFill>
        <p:spPr>
          <a:xfrm>
            <a:off x="7853225" y="4736287"/>
            <a:ext cx="838200" cy="2952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66" name="Shape 66"/>
        <p:cNvGrpSpPr/>
        <p:nvPr/>
      </p:nvGrpSpPr>
      <p:grpSpPr>
        <a:xfrm>
          <a:off x="0" y="0"/>
          <a:ext cx="0" cy="0"/>
          <a:chOff x="0" y="0"/>
          <a:chExt cx="0" cy="0"/>
        </a:xfrm>
      </p:grpSpPr>
      <p:sp>
        <p:nvSpPr>
          <p:cNvPr id="67" name="Shape 6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21AAC3"/>
        </a:solidFill>
      </p:bgPr>
    </p:bg>
    <p:spTree>
      <p:nvGrpSpPr>
        <p:cNvPr id="78" name="Shape 78"/>
        <p:cNvGrpSpPr/>
        <p:nvPr/>
      </p:nvGrpSpPr>
      <p:grpSpPr>
        <a:xfrm>
          <a:off x="0" y="0"/>
          <a:ext cx="0" cy="0"/>
          <a:chOff x="0" y="0"/>
          <a:chExt cx="0" cy="0"/>
        </a:xfrm>
      </p:grpSpPr>
      <p:sp>
        <p:nvSpPr>
          <p:cNvPr id="79" name="Shape 79"/>
          <p:cNvSpPr txBox="1"/>
          <p:nvPr>
            <p:ph type="ctrTitle"/>
          </p:nvPr>
        </p:nvSpPr>
        <p:spPr>
          <a:xfrm>
            <a:off x="311708" y="1006793"/>
            <a:ext cx="8520600" cy="20526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0" name="Shape 80"/>
          <p:cNvSpPr txBox="1"/>
          <p:nvPr>
            <p:ph idx="1" type="subTitle"/>
          </p:nvPr>
        </p:nvSpPr>
        <p:spPr>
          <a:xfrm>
            <a:off x="311700" y="3096343"/>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1" name="Shape 8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21AAC3"/>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rtl="0" algn="ctr">
              <a:spcBef>
                <a:spcPts val="0"/>
              </a:spcBef>
              <a:spcAft>
                <a:spcPts val="0"/>
              </a:spcAft>
              <a:buClr>
                <a:srgbClr val="FAFAFA"/>
              </a:buClr>
              <a:buSzPts val="3600"/>
              <a:buNone/>
              <a:defRPr sz="36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 name="Shape 8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85" name="Shape 85"/>
        <p:cNvGrpSpPr/>
        <p:nvPr/>
      </p:nvGrpSpPr>
      <p:grpSpPr>
        <a:xfrm>
          <a:off x="0" y="0"/>
          <a:ext cx="0" cy="0"/>
          <a:chOff x="0" y="0"/>
          <a:chExt cx="0" cy="0"/>
        </a:xfrm>
      </p:grpSpPr>
      <p:sp>
        <p:nvSpPr>
          <p:cNvPr id="86" name="Shape 86"/>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Shape 88"/>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89" name="Shape 8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0" name="Shape 90"/>
        <p:cNvGrpSpPr/>
        <p:nvPr/>
      </p:nvGrpSpPr>
      <p:grpSpPr>
        <a:xfrm>
          <a:off x="0" y="0"/>
          <a:ext cx="0" cy="0"/>
          <a:chOff x="0" y="0"/>
          <a:chExt cx="0" cy="0"/>
        </a:xfrm>
      </p:grpSpPr>
      <p:sp>
        <p:nvSpPr>
          <p:cNvPr id="91" name="Shape 91"/>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2" name="Shape 92"/>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3" name="Shape 9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94" name="Shape 94"/>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5" name="Shape 95"/>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6" name="Shape 96"/>
        <p:cNvGrpSpPr/>
        <p:nvPr/>
      </p:nvGrpSpPr>
      <p:grpSpPr>
        <a:xfrm>
          <a:off x="0" y="0"/>
          <a:ext cx="0" cy="0"/>
          <a:chOff x="0" y="0"/>
          <a:chExt cx="0" cy="0"/>
        </a:xfrm>
      </p:grpSpPr>
      <p:sp>
        <p:nvSpPr>
          <p:cNvPr id="97" name="Shape 9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98" name="Shape 98"/>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0" name="Shape 100"/>
        <p:cNvGrpSpPr/>
        <p:nvPr/>
      </p:nvGrpSpPr>
      <p:grpSpPr>
        <a:xfrm>
          <a:off x="0" y="0"/>
          <a:ext cx="0" cy="0"/>
          <a:chOff x="0" y="0"/>
          <a:chExt cx="0" cy="0"/>
        </a:xfrm>
      </p:grpSpPr>
      <p:sp>
        <p:nvSpPr>
          <p:cNvPr id="101" name="Shape 10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Clr>
                <a:srgbClr val="21AAC3"/>
              </a:buClr>
              <a:buSzPts val="2400"/>
              <a:buNone/>
              <a:defRPr sz="2400">
                <a:solidFill>
                  <a:srgbClr val="21AAC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 name="Shape 102"/>
          <p:cNvSpPr txBox="1"/>
          <p:nvPr>
            <p:ph idx="1" type="body"/>
          </p:nvPr>
        </p:nvSpPr>
        <p:spPr>
          <a:xfrm>
            <a:off x="311700" y="1389600"/>
            <a:ext cx="84282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3" name="Shape 10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04" name="Shape 104"/>
        <p:cNvGrpSpPr/>
        <p:nvPr/>
      </p:nvGrpSpPr>
      <p:grpSpPr>
        <a:xfrm>
          <a:off x="0" y="0"/>
          <a:ext cx="0" cy="0"/>
          <a:chOff x="0" y="0"/>
          <a:chExt cx="0" cy="0"/>
        </a:xfrm>
      </p:grpSpPr>
      <p:sp>
        <p:nvSpPr>
          <p:cNvPr id="105" name="Shape 105"/>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Clr>
                <a:srgbClr val="21AAC3"/>
              </a:buClr>
              <a:buSzPts val="4800"/>
              <a:buNone/>
              <a:defRPr sz="4800">
                <a:solidFill>
                  <a:srgbClr val="21AAC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6" name="Shape 10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07" name="Shape 107"/>
        <p:cNvGrpSpPr/>
        <p:nvPr/>
      </p:nvGrpSpPr>
      <p:grpSpPr>
        <a:xfrm>
          <a:off x="0" y="0"/>
          <a:ext cx="0" cy="0"/>
          <a:chOff x="0" y="0"/>
          <a:chExt cx="0" cy="0"/>
        </a:xfrm>
      </p:grpSpPr>
      <p:sp>
        <p:nvSpPr>
          <p:cNvPr id="108" name="Shape 108"/>
          <p:cNvSpPr/>
          <p:nvPr/>
        </p:nvSpPr>
        <p:spPr>
          <a:xfrm>
            <a:off x="4572000" y="-125"/>
            <a:ext cx="4572000" cy="4646400"/>
          </a:xfrm>
          <a:prstGeom prst="rect">
            <a:avLst/>
          </a:prstGeom>
          <a:solidFill>
            <a:srgbClr val="21AAC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21AAC3"/>
              </a:buClr>
              <a:buSzPts val="4200"/>
              <a:buNone/>
              <a:defRPr sz="4200">
                <a:solidFill>
                  <a:srgbClr val="21AAC3"/>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0" name="Shape 110"/>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1" name="Shape 11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rtl="0">
              <a:spcBef>
                <a:spcPts val="0"/>
              </a:spcBef>
              <a:spcAft>
                <a:spcPts val="0"/>
              </a:spcAft>
              <a:buSzPts val="2400"/>
              <a:buChar char="●"/>
              <a:defRPr/>
            </a:lvl1pPr>
            <a:lvl2pPr indent="-342900" lvl="1" marL="914400" rtl="0">
              <a:spcBef>
                <a:spcPts val="0"/>
              </a:spcBef>
              <a:spcAft>
                <a:spcPts val="0"/>
              </a:spcAft>
              <a:buSzPts val="18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12" name="Shape 11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rgbClr val="21AAC3"/>
        </a:solidFill>
      </p:bgPr>
    </p:bg>
    <p:spTree>
      <p:nvGrpSpPr>
        <p:cNvPr id="19" name="Shape 19"/>
        <p:cNvGrpSpPr/>
        <p:nvPr/>
      </p:nvGrpSpPr>
      <p:grpSpPr>
        <a:xfrm>
          <a:off x="0" y="0"/>
          <a:ext cx="0" cy="0"/>
          <a:chOff x="0" y="0"/>
          <a:chExt cx="0" cy="0"/>
        </a:xfrm>
      </p:grpSpPr>
      <p:sp>
        <p:nvSpPr>
          <p:cNvPr id="20" name="Shape 20"/>
          <p:cNvSpPr txBox="1"/>
          <p:nvPr>
            <p:ph type="title"/>
          </p:nvPr>
        </p:nvSpPr>
        <p:spPr>
          <a:xfrm>
            <a:off x="311700" y="2074650"/>
            <a:ext cx="8520600" cy="841800"/>
          </a:xfrm>
          <a:prstGeom prst="rect">
            <a:avLst/>
          </a:prstGeom>
        </p:spPr>
        <p:txBody>
          <a:bodyPr anchorCtr="0" anchor="ctr" bIns="91425" lIns="91425" spcFirstLastPara="1" rIns="91425" wrap="square" tIns="91425"/>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Shape 2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13" name="Shape 113"/>
        <p:cNvGrpSpPr/>
        <p:nvPr/>
      </p:nvGrpSpPr>
      <p:grpSpPr>
        <a:xfrm>
          <a:off x="0" y="0"/>
          <a:ext cx="0" cy="0"/>
          <a:chOff x="0" y="0"/>
          <a:chExt cx="0" cy="0"/>
        </a:xfrm>
      </p:grpSpPr>
      <p:sp>
        <p:nvSpPr>
          <p:cNvPr id="114" name="Shape 114"/>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400"/>
              <a:buNone/>
              <a:defRPr/>
            </a:lvl1pPr>
          </a:lstStyle>
          <a:p/>
        </p:txBody>
      </p:sp>
      <p:sp>
        <p:nvSpPr>
          <p:cNvPr id="115" name="Shape 11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16" name="Shape 116"/>
        <p:cNvGrpSpPr/>
        <p:nvPr/>
      </p:nvGrpSpPr>
      <p:grpSpPr>
        <a:xfrm>
          <a:off x="0" y="0"/>
          <a:ext cx="0" cy="0"/>
          <a:chOff x="0" y="0"/>
          <a:chExt cx="0" cy="0"/>
        </a:xfrm>
      </p:grpSpPr>
      <p:pic>
        <p:nvPicPr>
          <p:cNvPr descr="Screen Shot 2017-06-24 at 5.25.46 PM.png" id="117" name="Shape 117"/>
          <p:cNvPicPr preferRelativeResize="0"/>
          <p:nvPr/>
        </p:nvPicPr>
        <p:blipFill rotWithShape="1">
          <a:blip r:embed="rId2">
            <a:alphaModFix/>
          </a:blip>
          <a:srcRect b="0" l="39" r="39" t="0"/>
          <a:stretch/>
        </p:blipFill>
        <p:spPr>
          <a:xfrm>
            <a:off x="0" y="0"/>
            <a:ext cx="9144001" cy="5143500"/>
          </a:xfrm>
          <a:prstGeom prst="rect">
            <a:avLst/>
          </a:prstGeom>
          <a:noFill/>
          <a:ln>
            <a:noFill/>
          </a:ln>
        </p:spPr>
      </p:pic>
      <p:sp>
        <p:nvSpPr>
          <p:cNvPr id="118" name="Shape 11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119" name="Shape 119"/>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spcBef>
                <a:spcPts val="0"/>
              </a:spcBef>
              <a:buNone/>
              <a:defRPr sz="1000">
                <a:solidFill>
                  <a:schemeClr val="dk2"/>
                </a:solidFill>
              </a:defRPr>
            </a:lvl1pPr>
            <a:lvl2pPr lvl="1" rtl="0" algn="r">
              <a:spcBef>
                <a:spcPts val="0"/>
              </a:spcBef>
              <a:buNone/>
              <a:defRPr sz="1000">
                <a:solidFill>
                  <a:schemeClr val="dk2"/>
                </a:solidFill>
              </a:defRPr>
            </a:lvl2pPr>
            <a:lvl3pPr lvl="2" rtl="0" algn="r">
              <a:spcBef>
                <a:spcPts val="0"/>
              </a:spcBef>
              <a:buNone/>
              <a:defRPr sz="1000">
                <a:solidFill>
                  <a:schemeClr val="dk2"/>
                </a:solidFill>
              </a:defRPr>
            </a:lvl3pPr>
            <a:lvl4pPr lvl="3" rtl="0" algn="r">
              <a:spcBef>
                <a:spcPts val="0"/>
              </a:spcBef>
              <a:buNone/>
              <a:defRPr sz="1000">
                <a:solidFill>
                  <a:schemeClr val="dk2"/>
                </a:solidFill>
              </a:defRPr>
            </a:lvl4pPr>
            <a:lvl5pPr lvl="4" rtl="0" algn="r">
              <a:spcBef>
                <a:spcPts val="0"/>
              </a:spcBef>
              <a:buNone/>
              <a:defRPr sz="1000">
                <a:solidFill>
                  <a:schemeClr val="dk2"/>
                </a:solidFill>
              </a:defRPr>
            </a:lvl5pPr>
            <a:lvl6pPr lvl="5" rtl="0" algn="r">
              <a:spcBef>
                <a:spcPts val="0"/>
              </a:spcBef>
              <a:buNone/>
              <a:defRPr sz="1000">
                <a:solidFill>
                  <a:schemeClr val="dk2"/>
                </a:solidFill>
              </a:defRPr>
            </a:lvl6pPr>
            <a:lvl7pPr lvl="6" rtl="0" algn="r">
              <a:spcBef>
                <a:spcPts val="0"/>
              </a:spcBef>
              <a:buNone/>
              <a:defRPr sz="1000">
                <a:solidFill>
                  <a:schemeClr val="dk2"/>
                </a:solidFill>
              </a:defRPr>
            </a:lvl7pPr>
            <a:lvl8pPr lvl="7" rtl="0" algn="r">
              <a:spcBef>
                <a:spcPts val="0"/>
              </a:spcBef>
              <a:buNone/>
              <a:defRPr sz="1000">
                <a:solidFill>
                  <a:schemeClr val="dk2"/>
                </a:solidFill>
              </a:defRPr>
            </a:lvl8pPr>
            <a:lvl9pPr lvl="8" rtl="0"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120" name="Shape 120"/>
          <p:cNvSpPr txBox="1"/>
          <p:nvPr>
            <p:ph type="title"/>
          </p:nvPr>
        </p:nvSpPr>
        <p:spPr>
          <a:xfrm>
            <a:off x="265500" y="1928011"/>
            <a:ext cx="4045200" cy="1482300"/>
          </a:xfrm>
          <a:prstGeom prst="rect">
            <a:avLst/>
          </a:prstGeom>
        </p:spPr>
        <p:txBody>
          <a:bodyPr anchorCtr="0" anchor="b" bIns="91425" lIns="91425" spcFirstLastPara="1" rIns="91425" wrap="square" tIns="91425"/>
          <a:lstStyle>
            <a:lvl1pPr lvl="0" rtl="0" algn="ctr">
              <a:spcBef>
                <a:spcPts val="0"/>
              </a:spcBef>
              <a:spcAft>
                <a:spcPts val="0"/>
              </a:spcAft>
              <a:buClr>
                <a:srgbClr val="FAFAFA"/>
              </a:buClr>
              <a:buSzPts val="4200"/>
              <a:buNone/>
              <a:defRPr sz="4200">
                <a:solidFill>
                  <a:srgbClr val="FAFAFA"/>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1" name="Shape 121"/>
          <p:cNvSpPr txBox="1"/>
          <p:nvPr>
            <p:ph idx="1" type="subTitle"/>
          </p:nvPr>
        </p:nvSpPr>
        <p:spPr>
          <a:xfrm>
            <a:off x="265500" y="3497911"/>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rgbClr val="FAFAFA"/>
              </a:buClr>
              <a:buSzPts val="2100"/>
              <a:buNone/>
              <a:defRPr sz="2100">
                <a:solidFill>
                  <a:srgbClr val="FAFAFA"/>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2" name="Shape 122"/>
          <p:cNvSpPr txBox="1"/>
          <p:nvPr>
            <p:ph idx="3" type="subTitle"/>
          </p:nvPr>
        </p:nvSpPr>
        <p:spPr>
          <a:xfrm>
            <a:off x="265500" y="564125"/>
            <a:ext cx="4045200" cy="524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3" name="Shape 123"/>
          <p:cNvSpPr txBox="1"/>
          <p:nvPr>
            <p:ph idx="4"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lgn="r">
              <a:spcBef>
                <a:spcPts val="0"/>
              </a:spcBef>
              <a:buNone/>
              <a:defRPr sz="1000">
                <a:solidFill>
                  <a:schemeClr val="dk2"/>
                </a:solidFill>
              </a:defRPr>
            </a:lvl1pPr>
            <a:lvl2pPr lvl="1" rtl="0" algn="r">
              <a:spcBef>
                <a:spcPts val="0"/>
              </a:spcBef>
              <a:buNone/>
              <a:defRPr sz="1000">
                <a:solidFill>
                  <a:schemeClr val="dk2"/>
                </a:solidFill>
              </a:defRPr>
            </a:lvl2pPr>
            <a:lvl3pPr lvl="2" rtl="0" algn="r">
              <a:spcBef>
                <a:spcPts val="0"/>
              </a:spcBef>
              <a:buNone/>
              <a:defRPr sz="1000">
                <a:solidFill>
                  <a:schemeClr val="dk2"/>
                </a:solidFill>
              </a:defRPr>
            </a:lvl3pPr>
            <a:lvl4pPr lvl="3" rtl="0" algn="r">
              <a:spcBef>
                <a:spcPts val="0"/>
              </a:spcBef>
              <a:buNone/>
              <a:defRPr sz="1000">
                <a:solidFill>
                  <a:schemeClr val="dk2"/>
                </a:solidFill>
              </a:defRPr>
            </a:lvl4pPr>
            <a:lvl5pPr lvl="4" rtl="0" algn="r">
              <a:spcBef>
                <a:spcPts val="0"/>
              </a:spcBef>
              <a:buNone/>
              <a:defRPr sz="1000">
                <a:solidFill>
                  <a:schemeClr val="dk2"/>
                </a:solidFill>
              </a:defRPr>
            </a:lvl5pPr>
            <a:lvl6pPr lvl="5" rtl="0" algn="r">
              <a:spcBef>
                <a:spcPts val="0"/>
              </a:spcBef>
              <a:buNone/>
              <a:defRPr sz="1000">
                <a:solidFill>
                  <a:schemeClr val="dk2"/>
                </a:solidFill>
              </a:defRPr>
            </a:lvl6pPr>
            <a:lvl7pPr lvl="6" rtl="0" algn="r">
              <a:spcBef>
                <a:spcPts val="0"/>
              </a:spcBef>
              <a:buNone/>
              <a:defRPr sz="1000">
                <a:solidFill>
                  <a:schemeClr val="dk2"/>
                </a:solidFill>
              </a:defRPr>
            </a:lvl7pPr>
            <a:lvl8pPr lvl="7" rtl="0" algn="r">
              <a:spcBef>
                <a:spcPts val="0"/>
              </a:spcBef>
              <a:buNone/>
              <a:defRPr sz="1000">
                <a:solidFill>
                  <a:schemeClr val="dk2"/>
                </a:solidFill>
              </a:defRPr>
            </a:lvl8pPr>
            <a:lvl9pPr lvl="8" rtl="0"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pic>
        <p:nvPicPr>
          <p:cNvPr descr="footer.png" id="124" name="Shape 124"/>
          <p:cNvPicPr preferRelativeResize="0"/>
          <p:nvPr/>
        </p:nvPicPr>
        <p:blipFill rotWithShape="1">
          <a:blip r:embed="rId3">
            <a:alphaModFix/>
          </a:blip>
          <a:srcRect b="0" l="0" r="0" t="0"/>
          <a:stretch/>
        </p:blipFill>
        <p:spPr>
          <a:xfrm>
            <a:off x="-15038" y="-16809"/>
            <a:ext cx="9144000" cy="5173502"/>
          </a:xfrm>
          <a:prstGeom prst="rect">
            <a:avLst/>
          </a:prstGeom>
          <a:noFill/>
          <a:ln>
            <a:noFill/>
          </a:ln>
        </p:spPr>
      </p:pic>
      <p:sp>
        <p:nvSpPr>
          <p:cNvPr id="125" name="Shape 125"/>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Advanced Android Development</a:t>
            </a:r>
            <a:endParaRPr sz="1000">
              <a:solidFill>
                <a:srgbClr val="757575"/>
              </a:solidFill>
              <a:latin typeface="Roboto"/>
              <a:ea typeface="Roboto"/>
              <a:cs typeface="Roboto"/>
              <a:sym typeface="Roboto"/>
            </a:endParaRPr>
          </a:p>
        </p:txBody>
      </p:sp>
      <p:sp>
        <p:nvSpPr>
          <p:cNvPr id="126" name="Shape 126"/>
          <p:cNvSpPr txBox="1"/>
          <p:nvPr/>
        </p:nvSpPr>
        <p:spPr>
          <a:xfrm>
            <a:off x="4407225" y="4756401"/>
            <a:ext cx="1287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Performance</a:t>
            </a:r>
            <a:endParaRPr sz="1000">
              <a:solidFill>
                <a:srgbClr val="757575"/>
              </a:solidFill>
              <a:latin typeface="Roboto"/>
              <a:ea typeface="Roboto"/>
              <a:cs typeface="Roboto"/>
              <a:sym typeface="Roboto"/>
            </a:endParaRPr>
          </a:p>
        </p:txBody>
      </p:sp>
      <p:sp>
        <p:nvSpPr>
          <p:cNvPr id="127" name="Shape 127"/>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4"/>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p:txBody>
      </p:sp>
      <p:pic>
        <p:nvPicPr>
          <p:cNvPr id="128" name="Shape 128"/>
          <p:cNvPicPr preferRelativeResize="0"/>
          <p:nvPr/>
        </p:nvPicPr>
        <p:blipFill>
          <a:blip r:embed="rId5">
            <a:alphaModFix/>
          </a:blip>
          <a:stretch>
            <a:fillRect/>
          </a:stretch>
        </p:blipFill>
        <p:spPr>
          <a:xfrm>
            <a:off x="7853225" y="4736287"/>
            <a:ext cx="838200" cy="2952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129" name="Shape 129"/>
        <p:cNvGrpSpPr/>
        <p:nvPr/>
      </p:nvGrpSpPr>
      <p:grpSpPr>
        <a:xfrm>
          <a:off x="0" y="0"/>
          <a:ext cx="0" cy="0"/>
          <a:chOff x="0" y="0"/>
          <a:chExt cx="0" cy="0"/>
        </a:xfrm>
      </p:grpSpPr>
      <p:sp>
        <p:nvSpPr>
          <p:cNvPr id="130" name="Shape 13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2" name="Shape 22"/>
        <p:cNvGrpSpPr/>
        <p:nvPr/>
      </p:nvGrpSpPr>
      <p:grpSpPr>
        <a:xfrm>
          <a:off x="0" y="0"/>
          <a:ext cx="0" cy="0"/>
          <a:chOff x="0" y="0"/>
          <a:chExt cx="0" cy="0"/>
        </a:xfrm>
      </p:grpSpPr>
      <p:sp>
        <p:nvSpPr>
          <p:cNvPr id="23" name="Shape 23"/>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076275"/>
            <a:ext cx="8520600" cy="3416400"/>
          </a:xfrm>
          <a:prstGeom prst="rect">
            <a:avLst/>
          </a:prstGeom>
        </p:spPr>
        <p:txBody>
          <a:bodyPr anchorCtr="0" anchor="t" bIns="91425" lIns="91425" spcFirstLastPara="1" rIns="91425" wrap="square" tIns="91425"/>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6" name="Shape 2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7" name="Shape 27"/>
        <p:cNvGrpSpPr/>
        <p:nvPr/>
      </p:nvGrpSpPr>
      <p:grpSpPr>
        <a:xfrm>
          <a:off x="0" y="0"/>
          <a:ext cx="0" cy="0"/>
          <a:chOff x="0" y="0"/>
          <a:chExt cx="0" cy="0"/>
        </a:xfrm>
      </p:grpSpPr>
      <p:sp>
        <p:nvSpPr>
          <p:cNvPr id="28" name="Shape 28"/>
          <p:cNvSpPr txBox="1"/>
          <p:nvPr>
            <p:ph idx="1" type="body"/>
          </p:nvPr>
        </p:nvSpPr>
        <p:spPr>
          <a:xfrm>
            <a:off x="3117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832400" y="1190295"/>
            <a:ext cx="3999900" cy="3416400"/>
          </a:xfrm>
          <a:prstGeom prst="rect">
            <a:avLst/>
          </a:prstGeom>
        </p:spPr>
        <p:txBody>
          <a:bodyPr anchorCtr="0" anchor="t"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31" name="Shape 31"/>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
        <p:nvSpPr>
          <p:cNvPr id="35" name="Shape 35"/>
          <p:cNvSpPr/>
          <p:nvPr/>
        </p:nvSpPr>
        <p:spPr>
          <a:xfrm>
            <a:off x="-11200" y="-37825"/>
            <a:ext cx="9155100" cy="1018500"/>
          </a:xfrm>
          <a:prstGeom prst="rect">
            <a:avLst/>
          </a:prstGeom>
          <a:solidFill>
            <a:srgbClr val="21AAC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txBox="1"/>
          <p:nvPr>
            <p:ph type="title"/>
          </p:nvPr>
        </p:nvSpPr>
        <p:spPr>
          <a:xfrm>
            <a:off x="311700" y="170820"/>
            <a:ext cx="8520600" cy="572700"/>
          </a:xfrm>
          <a:prstGeom prst="rect">
            <a:avLst/>
          </a:prstGeom>
        </p:spPr>
        <p:txBody>
          <a:bodyPr anchorCtr="0" anchor="t" bIns="91425" lIns="91425" spcFirstLastPara="1" rIns="91425" wrap="square" tIns="91425"/>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Clr>
                <a:srgbClr val="21AAC3"/>
              </a:buClr>
              <a:buSzPts val="2400"/>
              <a:buNone/>
              <a:defRPr sz="2400">
                <a:solidFill>
                  <a:srgbClr val="21AAC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Shape 39"/>
          <p:cNvSpPr txBox="1"/>
          <p:nvPr>
            <p:ph idx="1" type="body"/>
          </p:nvPr>
        </p:nvSpPr>
        <p:spPr>
          <a:xfrm>
            <a:off x="311700" y="1389600"/>
            <a:ext cx="84282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Shape 4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Clr>
                <a:srgbClr val="21AAC3"/>
              </a:buClr>
              <a:buSzPts val="4800"/>
              <a:buNone/>
              <a:defRPr sz="4800">
                <a:solidFill>
                  <a:srgbClr val="21AAC3"/>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Shape 4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4572000" y="-125"/>
            <a:ext cx="4572000" cy="4646400"/>
          </a:xfrm>
          <a:prstGeom prst="rect">
            <a:avLst/>
          </a:prstGeom>
          <a:solidFill>
            <a:srgbClr val="21AAC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rgbClr val="21AAC3"/>
              </a:buClr>
              <a:buSzPts val="4200"/>
              <a:buNone/>
              <a:defRPr sz="4200">
                <a:solidFill>
                  <a:srgbClr val="21AAC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Shape 47"/>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Shape 48"/>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81000" lvl="0" marL="457200">
              <a:spcBef>
                <a:spcPts val="0"/>
              </a:spcBef>
              <a:spcAft>
                <a:spcPts val="0"/>
              </a:spcAft>
              <a:buSzPts val="2400"/>
              <a:buChar char="●"/>
              <a:defRPr/>
            </a:lvl1pPr>
            <a:lvl2pPr indent="-342900" lvl="1" marL="914400">
              <a:spcBef>
                <a:spcPts val="0"/>
              </a:spcBef>
              <a:spcAft>
                <a:spcPts val="0"/>
              </a:spcAft>
              <a:buSzPts val="18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9" name="Shape 4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8"/>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None/>
              <a:defRPr/>
            </a:lvl1pPr>
          </a:lstStyle>
          <a:p/>
        </p:txBody>
      </p:sp>
      <p:sp>
        <p:nvSpPr>
          <p:cNvPr id="52" name="Shape 5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hyperlink" Target="https://creativecommons.org/licenses/by/4.0/" TargetMode="External"/><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3.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3.png"/><Relationship Id="rId2" Type="http://schemas.openxmlformats.org/officeDocument/2006/relationships/hyperlink" Target="https://creativecommons.org/licenses/by/4.0/" TargetMode="External"/><Relationship Id="rId3" Type="http://schemas.openxmlformats.org/officeDocument/2006/relationships/image" Target="../media/image4.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1.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Shape 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21AAC3"/>
              </a:buClr>
              <a:buSzPts val="3600"/>
              <a:buFont typeface="Roboto"/>
              <a:buNone/>
              <a:defRPr b="1" sz="3600">
                <a:solidFill>
                  <a:srgbClr val="21AAC3"/>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Shape 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10" name="Shape 10"/>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Advanced Android Topics</a:t>
            </a:r>
            <a:endParaRPr sz="1000">
              <a:solidFill>
                <a:srgbClr val="757575"/>
              </a:solidFill>
              <a:latin typeface="Roboto"/>
              <a:ea typeface="Roboto"/>
              <a:cs typeface="Roboto"/>
              <a:sym typeface="Roboto"/>
            </a:endParaRPr>
          </a:p>
        </p:txBody>
      </p:sp>
      <p:sp>
        <p:nvSpPr>
          <p:cNvPr id="12" name="Shape 12"/>
          <p:cNvSpPr txBox="1"/>
          <p:nvPr/>
        </p:nvSpPr>
        <p:spPr>
          <a:xfrm>
            <a:off x="4407222" y="4754753"/>
            <a:ext cx="1287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PERFORMANCE</a:t>
            </a:r>
            <a:endParaRPr sz="1000">
              <a:solidFill>
                <a:srgbClr val="757575"/>
              </a:solidFill>
              <a:latin typeface="Roboto"/>
              <a:ea typeface="Roboto"/>
              <a:cs typeface="Roboto"/>
              <a:sym typeface="Roboto"/>
            </a:endParaRPr>
          </a:p>
        </p:txBody>
      </p:sp>
      <p:sp>
        <p:nvSpPr>
          <p:cNvPr id="13" name="Shape 13"/>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p:txBody>
      </p:sp>
      <p:pic>
        <p:nvPicPr>
          <p:cNvPr id="14" name="Shape 14"/>
          <p:cNvPicPr preferRelativeResize="0"/>
          <p:nvPr/>
        </p:nvPicPr>
        <p:blipFill>
          <a:blip r:embed="rId3">
            <a:alphaModFix/>
          </a:blip>
          <a:stretch>
            <a:fillRect/>
          </a:stretch>
        </p:blipFill>
        <p:spPr>
          <a:xfrm>
            <a:off x="7853225" y="4736287"/>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68" name="Shape 68"/>
        <p:cNvGrpSpPr/>
        <p:nvPr/>
      </p:nvGrpSpPr>
      <p:grpSpPr>
        <a:xfrm>
          <a:off x="0" y="0"/>
          <a:ext cx="0" cy="0"/>
          <a:chOff x="0" y="0"/>
          <a:chExt cx="0" cy="0"/>
        </a:xfrm>
      </p:grpSpPr>
      <p:pic>
        <p:nvPicPr>
          <p:cNvPr descr="footer.png" id="69" name="Shape 69"/>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0" name="Shape 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rgbClr val="21AAC3"/>
              </a:buClr>
              <a:buSzPts val="3600"/>
              <a:buFont typeface="Roboto"/>
              <a:buNone/>
              <a:defRPr b="1" sz="3600">
                <a:solidFill>
                  <a:srgbClr val="21AAC3"/>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1" name="Shape 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81000" lvl="0" marL="4572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indent="-342900" lvl="1" marL="9144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indent="-317500" lvl="2" marL="13716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indent="-317500" lvl="3" marL="18288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indent="-317500" lvl="4" marL="22860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indent="-317500" lvl="5" marL="27432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indent="-317500" lvl="6" marL="32004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indent="-317500" lvl="7" marL="36576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indent="-317500" lvl="8" marL="41148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p:txBody>
      </p:sp>
      <p:sp>
        <p:nvSpPr>
          <p:cNvPr id="72" name="Shape 72"/>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2"/>
                </a:solidFill>
              </a:defRPr>
            </a:lvl1pPr>
            <a:lvl2pPr lvl="1" rtl="0" algn="r">
              <a:spcBef>
                <a:spcPts val="0"/>
              </a:spcBef>
              <a:buNone/>
              <a:defRPr sz="1000">
                <a:solidFill>
                  <a:schemeClr val="dk2"/>
                </a:solidFill>
              </a:defRPr>
            </a:lvl2pPr>
            <a:lvl3pPr lvl="2" rtl="0" algn="r">
              <a:spcBef>
                <a:spcPts val="0"/>
              </a:spcBef>
              <a:buNone/>
              <a:defRPr sz="1000">
                <a:solidFill>
                  <a:schemeClr val="dk2"/>
                </a:solidFill>
              </a:defRPr>
            </a:lvl3pPr>
            <a:lvl4pPr lvl="3" rtl="0" algn="r">
              <a:spcBef>
                <a:spcPts val="0"/>
              </a:spcBef>
              <a:buNone/>
              <a:defRPr sz="1000">
                <a:solidFill>
                  <a:schemeClr val="dk2"/>
                </a:solidFill>
              </a:defRPr>
            </a:lvl4pPr>
            <a:lvl5pPr lvl="4" rtl="0" algn="r">
              <a:spcBef>
                <a:spcPts val="0"/>
              </a:spcBef>
              <a:buNone/>
              <a:defRPr sz="1000">
                <a:solidFill>
                  <a:schemeClr val="dk2"/>
                </a:solidFill>
              </a:defRPr>
            </a:lvl5pPr>
            <a:lvl6pPr lvl="5" rtl="0" algn="r">
              <a:spcBef>
                <a:spcPts val="0"/>
              </a:spcBef>
              <a:buNone/>
              <a:defRPr sz="1000">
                <a:solidFill>
                  <a:schemeClr val="dk2"/>
                </a:solidFill>
              </a:defRPr>
            </a:lvl6pPr>
            <a:lvl7pPr lvl="6" rtl="0" algn="r">
              <a:spcBef>
                <a:spcPts val="0"/>
              </a:spcBef>
              <a:buNone/>
              <a:defRPr sz="1000">
                <a:solidFill>
                  <a:schemeClr val="dk2"/>
                </a:solidFill>
              </a:defRPr>
            </a:lvl7pPr>
            <a:lvl8pPr lvl="7" rtl="0" algn="r">
              <a:spcBef>
                <a:spcPts val="0"/>
              </a:spcBef>
              <a:buNone/>
              <a:defRPr sz="1000">
                <a:solidFill>
                  <a:schemeClr val="dk2"/>
                </a:solidFill>
              </a:defRPr>
            </a:lvl8pPr>
            <a:lvl9pPr lvl="8" rtl="0"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
        <p:nvSpPr>
          <p:cNvPr id="73" name="Shape 7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nvSpPr>
        <p:spPr>
          <a:xfrm>
            <a:off x="2381675" y="4761375"/>
            <a:ext cx="2158500" cy="229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Advanced Android Development</a:t>
            </a:r>
            <a:endParaRPr sz="1000">
              <a:solidFill>
                <a:srgbClr val="757575"/>
              </a:solidFill>
              <a:latin typeface="Roboto"/>
              <a:ea typeface="Roboto"/>
              <a:cs typeface="Roboto"/>
              <a:sym typeface="Roboto"/>
            </a:endParaRPr>
          </a:p>
        </p:txBody>
      </p:sp>
      <p:sp>
        <p:nvSpPr>
          <p:cNvPr id="75" name="Shape 75"/>
          <p:cNvSpPr txBox="1"/>
          <p:nvPr/>
        </p:nvSpPr>
        <p:spPr>
          <a:xfrm>
            <a:off x="4407222" y="4754753"/>
            <a:ext cx="12876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Performance</a:t>
            </a:r>
            <a:endParaRPr sz="1000">
              <a:solidFill>
                <a:srgbClr val="757575"/>
              </a:solidFill>
              <a:latin typeface="Roboto"/>
              <a:ea typeface="Roboto"/>
              <a:cs typeface="Roboto"/>
              <a:sym typeface="Roboto"/>
            </a:endParaRPr>
          </a:p>
        </p:txBody>
      </p:sp>
      <p:sp>
        <p:nvSpPr>
          <p:cNvPr id="76" name="Shape 76"/>
          <p:cNvSpPr txBox="1"/>
          <p:nvPr/>
        </p:nvSpPr>
        <p:spPr>
          <a:xfrm>
            <a:off x="5694725" y="4626375"/>
            <a:ext cx="2158500" cy="51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a </a:t>
            </a:r>
            <a:r>
              <a:rPr i="1" lang="en" sz="900" u="sng">
                <a:solidFill>
                  <a:srgbClr val="666666"/>
                </a:solidFill>
                <a:latin typeface="Open Sans"/>
                <a:ea typeface="Open Sans"/>
                <a:cs typeface="Open Sans"/>
                <a:sym typeface="Open Sans"/>
                <a:hlinkClick r:id="rId2"/>
              </a:rPr>
              <a:t>Creative Commons Attribution 4.0 International License</a:t>
            </a:r>
            <a:r>
              <a:rPr i="1" lang="en" sz="900">
                <a:solidFill>
                  <a:srgbClr val="666666"/>
                </a:solidFill>
                <a:latin typeface="Open Sans"/>
                <a:ea typeface="Open Sans"/>
                <a:cs typeface="Open Sans"/>
                <a:sym typeface="Open Sans"/>
              </a:rPr>
              <a:t>.</a:t>
            </a:r>
            <a:endParaRPr i="1" sz="900">
              <a:solidFill>
                <a:srgbClr val="666666"/>
              </a:solidFill>
              <a:latin typeface="Roboto"/>
              <a:ea typeface="Roboto"/>
              <a:cs typeface="Roboto"/>
              <a:sym typeface="Roboto"/>
            </a:endParaRPr>
          </a:p>
        </p:txBody>
      </p:sp>
      <p:pic>
        <p:nvPicPr>
          <p:cNvPr id="77" name="Shape 77"/>
          <p:cNvPicPr preferRelativeResize="0"/>
          <p:nvPr/>
        </p:nvPicPr>
        <p:blipFill>
          <a:blip r:embed="rId3">
            <a:alphaModFix/>
          </a:blip>
          <a:stretch>
            <a:fillRect/>
          </a:stretch>
        </p:blipFill>
        <p:spPr>
          <a:xfrm>
            <a:off x="7853225" y="4736287"/>
            <a:ext cx="838200" cy="2952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developer.android.com/topic/performance/scheduling.html" TargetMode="External"/><Relationship Id="rId4" Type="http://schemas.openxmlformats.org/officeDocument/2006/relationships/hyperlink" Target="https://developer.android.com/reference/android/app/job/JobScheduler.html" TargetMode="External"/><Relationship Id="rId5" Type="http://schemas.openxmlformats.org/officeDocument/2006/relationships/hyperlink" Target="https://github.com/firebase/firebase-jobdispatcher-android#user-content-firebase-jobdispatcher-" TargetMode="External"/><Relationship Id="rId6" Type="http://schemas.openxmlformats.org/officeDocument/2006/relationships/hyperlink" Target="https://github.com/firebase/firebase-jobdispatcher-android#user-content-firebase-jobdispatcher-" TargetMode="External"/><Relationship Id="rId7" Type="http://schemas.openxmlformats.org/officeDocument/2006/relationships/hyperlink" Target="https://github.com/firebase/firebase-jobdispatcher-android#user-content-firebase-jobdispatch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s://firebase.google.com/docs/cloud-messag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hyperlink" Target="https://en.wikipedia.org/wiki/Exponential_backoff" TargetMode="External"/><Relationship Id="rId4" Type="http://schemas.openxmlformats.org/officeDocument/2006/relationships/hyperlink" Target="https://firebase.google.com/docs/cloud-messag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eveloper.android.com/reference/android/app/job/JobScheduler.html" TargetMode="External"/><Relationship Id="rId4" Type="http://schemas.openxmlformats.org/officeDocument/2006/relationships/hyperlink" Target="https://developer.android.com/reference/android/app/job/JobScheduler.html" TargetMode="External"/><Relationship Id="rId5" Type="http://schemas.openxmlformats.org/officeDocument/2006/relationships/hyperlink" Target="https://developer.android.com/topic/performance/scheduling.html#fjd" TargetMode="External"/><Relationship Id="rId6" Type="http://schemas.openxmlformats.org/officeDocument/2006/relationships/hyperlink" Target="https://developer.android.com/topic/performance/scheduling.html#fjd" TargetMode="External"/><Relationship Id="rId7"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developer.android.com/training/efficient-downloads/connectivity_pattern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hyperlink" Target="https://developer.android.com/reference/android/net/http/HttpResponseCache.html" TargetMode="External"/><Relationship Id="rId4" Type="http://schemas.openxmlformats.org/officeDocument/2006/relationships/hyperlink" Target="https://firebase.google.com/docs/cloud-messag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developer.android.com/reference/android/database/sqlite/package-summary.html" TargetMode="External"/><Relationship Id="rId4" Type="http://schemas.openxmlformats.org/officeDocument/2006/relationships/hyperlink" Target="https://developer.android.com/reference/android/content/SharedPreference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hyperlink" Target="https://developer.android.com/reference/android/net/ConnectivityManager.html#getNetworkCapabilities(android.net.Network)" TargetMode="External"/><Relationship Id="rId10" Type="http://schemas.openxmlformats.org/officeDocument/2006/relationships/hyperlink" Target="https://developer.android.com/reference/android/net/ConnectivityManager.html#getNetworkCapabilities(android.net.Network)" TargetMode="External"/><Relationship Id="rId13" Type="http://schemas.openxmlformats.org/officeDocument/2006/relationships/hyperlink" Target="https://developer.android.com/reference/android/net/ConnectivityManager.html#getNetworkCapabilities(android.net.Network)" TargetMode="External"/><Relationship Id="rId12" Type="http://schemas.openxmlformats.org/officeDocument/2006/relationships/hyperlink" Target="https://developer.android.com/reference/android/net/ConnectivityManager.html#getNetworkCapabilities(android.net.Network)" TargetMode="External"/><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hyperlink" Target="https://developer.android.com/reference/android/net/ConnectivityManager.html" TargetMode="External"/><Relationship Id="rId4" Type="http://schemas.openxmlformats.org/officeDocument/2006/relationships/hyperlink" Target="https://developer.android.com/reference/android/net/ConnectivityManager.html#isActiveNetworkMetered()" TargetMode="External"/><Relationship Id="rId9" Type="http://schemas.openxmlformats.org/officeDocument/2006/relationships/hyperlink" Target="https://developer.android.com/reference/android/net/ConnectivityManager.html" TargetMode="External"/><Relationship Id="rId15" Type="http://schemas.openxmlformats.org/officeDocument/2006/relationships/hyperlink" Target="https://developer.android.com/reference/android/net/ConnectivityManager.html#getNetworkInfo(android.net.Network)" TargetMode="External"/><Relationship Id="rId14" Type="http://schemas.openxmlformats.org/officeDocument/2006/relationships/hyperlink" Target="https://developer.android.com/reference/android/net/ConnectivityManager.html" TargetMode="External"/><Relationship Id="rId17" Type="http://schemas.openxmlformats.org/officeDocument/2006/relationships/hyperlink" Target="https://developer.android.com/reference/android/net/ConnectivityManager.html#getNetworkCapabilities(android.net.Network)" TargetMode="External"/><Relationship Id="rId16" Type="http://schemas.openxmlformats.org/officeDocument/2006/relationships/hyperlink" Target="https://developer.android.com/reference/android/net/Network.html" TargetMode="External"/><Relationship Id="rId5" Type="http://schemas.openxmlformats.org/officeDocument/2006/relationships/hyperlink" Target="https://developer.android.com/reference/android/net/ConnectivityManager.html#isActiveNetworkMetered()" TargetMode="External"/><Relationship Id="rId19" Type="http://schemas.openxmlformats.org/officeDocument/2006/relationships/hyperlink" Target="https://developer.android.com/reference/android/telephony/TelephonyManager.html#getNetworkType()" TargetMode="External"/><Relationship Id="rId6" Type="http://schemas.openxmlformats.org/officeDocument/2006/relationships/hyperlink" Target="https://developer.android.com/reference/android/net/ConnectivityManager.html" TargetMode="External"/><Relationship Id="rId18" Type="http://schemas.openxmlformats.org/officeDocument/2006/relationships/hyperlink" Target="https://developer.android.com/reference/android/telephony/TelephonyManager.html" TargetMode="External"/><Relationship Id="rId7" Type="http://schemas.openxmlformats.org/officeDocument/2006/relationships/hyperlink" Target="https://developer.android.com/reference/android/net/ConnectivityManager.html#getActiveNetworkInfo()" TargetMode="External"/><Relationship Id="rId8" Type="http://schemas.openxmlformats.org/officeDocument/2006/relationships/hyperlink" Target="https://developer.android.com/reference/android/net/ConnectivityManager.html#getActiveNetworkInf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s://developers.google.com/speed/web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hyperlink" Target="https://cloud.google.com/appengine/" TargetMode="External"/><Relationship Id="rId4" Type="http://schemas.openxmlformats.org/officeDocument/2006/relationships/hyperlink" Target="https://github.com/bumptech/glide" TargetMode="External"/><Relationship Id="rId5" Type="http://schemas.openxmlformats.org/officeDocument/2006/relationships/hyperlink" Target="http://square.github.io/picasso/"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hyperlink" Target="https://developer.android.com/guide/topics/media/media-formats.html#image-forma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s://en.wikipedia.org/wiki/Cascading_Style_Sheets" TargetMode="External"/><Relationship Id="rId4" Type="http://schemas.openxmlformats.org/officeDocument/2006/relationships/hyperlink" Target="https://en.wikipedia.org/wiki/JavaScript" TargetMode="External"/><Relationship Id="rId5" Type="http://schemas.openxmlformats.org/officeDocument/2006/relationships/hyperlink" Target="https://code.google.com/p/zopfli/" TargetMode="External"/><Relationship Id="rId6" Type="http://schemas.openxmlformats.org/officeDocument/2006/relationships/hyperlink" Target="http://www.7-zip.org/" TargetMode="External"/><Relationship Id="rId7" Type="http://schemas.openxmlformats.org/officeDocument/2006/relationships/hyperlink" Target="https://www.html5rocks.com/en/tutorials/speed/txt-compress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hyperlink" Target="https://google.github.io/flatbuffers/" TargetMode="External"/><Relationship Id="rId4" Type="http://schemas.openxmlformats.org/officeDocument/2006/relationships/hyperlink" Target="https://www.youtube.com/watch?annotation_id=annotation_632816183&amp;feature=iv&amp;src_vid=l5mE3Tpjejs&amp;v=iQTxMkSJ1dQ" TargetMode="External"/><Relationship Id="rId5" Type="http://schemas.openxmlformats.org/officeDocument/2006/relationships/hyperlink" Target="https://www.youtube.com/watch?annotation_id=annotation_632816183&amp;feature=iv&amp;src_vid=l5mE3Tpjejs&amp;v=iQTxMkSJ1dQ" TargetMode="External"/><Relationship Id="rId6" Type="http://schemas.openxmlformats.org/officeDocument/2006/relationships/hyperlink" Target="https://google.github.io/flatbuffers/" TargetMode="External"/><Relationship Id="rId7" Type="http://schemas.openxmlformats.org/officeDocument/2006/relationships/hyperlink" Target="https://google.github.io/flatbuff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hyperlink" Target="https://developer.android.com/studio/preview/features/android-profiler.html" TargetMode="External"/><Relationship Id="rId4" Type="http://schemas.openxmlformats.org/officeDocument/2006/relationships/hyperlink" Target="https://developer.android.com/studio/profile/network-profiler.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github.com/google/battery-historian" TargetMode="External"/><Relationship Id="rId4" Type="http://schemas.openxmlformats.org/officeDocument/2006/relationships/hyperlink" Target="https://google-developer-training.gitbooks.io/android-developer-advanced-course-practicals/content/unit-2-make-your-apps-fast-and-small/lesson-4-performance/4-3-p-tools-networking-battery-compression/4-3-p-tools-networking-battery-compression.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 Id="rId3" Type="http://schemas.openxmlformats.org/officeDocument/2006/relationships/hyperlink" Target="https://google-developer-training.gitbooks.io/android-developer-advanced-course-practicals/content/unit-2-make-your-apps-fast-and-small/lesson-4-performance/4-3-p-tools-networking-battery-compression/4-3-p-tools-networking-battery-compression.html" TargetMode="Externa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hyperlink" Target="https://google-developer-training.gitbooks.io/android-developer-advanced-course-concepts/content/unit-2-make-your-apps-fast-and-small/lesson-4-performance/4-3-c-best-practices-network-battery-compression/4-3-c-best-practices-network-battery-compression.html" TargetMode="External"/><Relationship Id="rId4" Type="http://schemas.openxmlformats.org/officeDocument/2006/relationships/hyperlink" Target="https://google-developer-training.gitbooks.io/android-developer-advanced-course-practicals/content/unit-2-make-your-apps-fast-and-small/lesson-4-performance/4-3-p-tools-networking-battery-compression/4-3-p-tools-networking-battery-compression.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6" name="Shape 136"/>
          <p:cNvSpPr txBox="1"/>
          <p:nvPr>
            <p:ph idx="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37" name="Shape 137"/>
          <p:cNvSpPr txBox="1"/>
          <p:nvPr>
            <p:ph type="title"/>
          </p:nvPr>
        </p:nvSpPr>
        <p:spPr>
          <a:xfrm>
            <a:off x="265500" y="1928011"/>
            <a:ext cx="4045200" cy="148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Performance</a:t>
            </a:r>
            <a:endParaRPr/>
          </a:p>
        </p:txBody>
      </p:sp>
      <p:sp>
        <p:nvSpPr>
          <p:cNvPr id="138" name="Shape 138"/>
          <p:cNvSpPr txBox="1"/>
          <p:nvPr>
            <p:ph idx="1" type="subTitle"/>
          </p:nvPr>
        </p:nvSpPr>
        <p:spPr>
          <a:xfrm>
            <a:off x="265500" y="3497911"/>
            <a:ext cx="4045200" cy="123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Lesson 4 </a:t>
            </a:r>
            <a:endParaRPr/>
          </a:p>
        </p:txBody>
      </p:sp>
      <p:sp>
        <p:nvSpPr>
          <p:cNvPr id="139" name="Shape 139"/>
          <p:cNvSpPr txBox="1"/>
          <p:nvPr>
            <p:ph idx="3" type="subTitle"/>
          </p:nvPr>
        </p:nvSpPr>
        <p:spPr>
          <a:xfrm>
            <a:off x="265500" y="564125"/>
            <a:ext cx="4045200" cy="52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Advanced Android Development</a:t>
            </a:r>
            <a:endParaRPr/>
          </a:p>
        </p:txBody>
      </p:sp>
      <p:sp>
        <p:nvSpPr>
          <p:cNvPr id="140" name="Shape 140"/>
          <p:cNvSpPr txBox="1"/>
          <p:nvPr>
            <p:ph idx="4"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Latency versus power usage</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04" name="Shape 204"/>
          <p:cNvSpPr txBox="1"/>
          <p:nvPr>
            <p:ph idx="1" type="body"/>
          </p:nvPr>
        </p:nvSpPr>
        <p:spPr>
          <a:xfrm>
            <a:off x="333600" y="1164450"/>
            <a:ext cx="8476800" cy="32793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000000"/>
              </a:buClr>
              <a:buSzPts val="2400"/>
              <a:buChar char="●"/>
            </a:pPr>
            <a:r>
              <a:rPr lang="en">
                <a:solidFill>
                  <a:srgbClr val="000000"/>
                </a:solidFill>
              </a:rPr>
              <a:t>Low and standby states drain a lot less battery but introduce significant latency</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Returning to full power from low state takes ~1.5 seconds</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Moving from standby to full can take over 2 seconds</a:t>
            </a:r>
            <a:endParaRPr sz="1800">
              <a:solidFill>
                <a:srgbClr val="000000"/>
              </a:solidFill>
            </a:endParaRPr>
          </a:p>
        </p:txBody>
      </p:sp>
      <p:sp>
        <p:nvSpPr>
          <p:cNvPr id="205" name="Shape 20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Requests, responses, and battery drain </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11" name="Shape 211"/>
          <p:cNvSpPr txBox="1"/>
          <p:nvPr>
            <p:ph idx="1" type="body"/>
          </p:nvPr>
        </p:nvSpPr>
        <p:spPr>
          <a:xfrm>
            <a:off x="105000" y="1164450"/>
            <a:ext cx="5428500" cy="32793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000000"/>
              </a:buClr>
              <a:buSzPts val="2400"/>
              <a:buChar char="●"/>
            </a:pPr>
            <a:r>
              <a:rPr lang="en">
                <a:solidFill>
                  <a:srgbClr val="000000"/>
                </a:solidFill>
              </a:rPr>
              <a:t>Significant drain when radio wakes up (yellow)</a:t>
            </a:r>
            <a:endParaRPr>
              <a:solidFill>
                <a:srgbClr val="000000"/>
              </a:solidFill>
            </a:endParaRPr>
          </a:p>
          <a:p>
            <a:pPr indent="-381000" lvl="0" marL="457200" rtl="0">
              <a:lnSpc>
                <a:spcPct val="115000"/>
              </a:lnSpc>
              <a:spcBef>
                <a:spcPts val="1000"/>
              </a:spcBef>
              <a:spcAft>
                <a:spcPts val="0"/>
              </a:spcAft>
              <a:buClr>
                <a:srgbClr val="000000"/>
              </a:buClr>
              <a:buSzPts val="2400"/>
              <a:buChar char="●"/>
            </a:pPr>
            <a:r>
              <a:rPr lang="en">
                <a:solidFill>
                  <a:srgbClr val="000000"/>
                </a:solidFill>
              </a:rPr>
              <a:t>Spikes when packets are sent and received (blue, purple)</a:t>
            </a:r>
            <a:endParaRPr>
              <a:solidFill>
                <a:srgbClr val="000000"/>
              </a:solidFill>
            </a:endParaRPr>
          </a:p>
          <a:p>
            <a:pPr indent="-381000" lvl="0" marL="457200" rtl="0">
              <a:lnSpc>
                <a:spcPct val="115000"/>
              </a:lnSpc>
              <a:spcBef>
                <a:spcPts val="1000"/>
              </a:spcBef>
              <a:spcAft>
                <a:spcPts val="1000"/>
              </a:spcAft>
              <a:buClr>
                <a:srgbClr val="000000"/>
              </a:buClr>
              <a:buSzPts val="2400"/>
              <a:buChar char="●"/>
            </a:pPr>
            <a:r>
              <a:rPr lang="en">
                <a:solidFill>
                  <a:srgbClr val="000000"/>
                </a:solidFill>
              </a:rPr>
              <a:t>Continuous draw for low power and standby states 20-30s (red)</a:t>
            </a:r>
            <a:endParaRPr>
              <a:solidFill>
                <a:srgbClr val="000000"/>
              </a:solidFill>
            </a:endParaRPr>
          </a:p>
        </p:txBody>
      </p:sp>
      <p:sp>
        <p:nvSpPr>
          <p:cNvPr id="212" name="Shape 21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13" name="Shape 213"/>
          <p:cNvPicPr preferRelativeResize="0"/>
          <p:nvPr/>
        </p:nvPicPr>
        <p:blipFill rotWithShape="1">
          <a:blip r:embed="rId3">
            <a:alphaModFix/>
          </a:blip>
          <a:srcRect b="0" l="5104" r="5657" t="0"/>
          <a:stretch/>
        </p:blipFill>
        <p:spPr>
          <a:xfrm>
            <a:off x="5595300" y="1199150"/>
            <a:ext cx="3544600" cy="320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Minimize power ups </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19" name="Shape 219"/>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a:solidFill>
                  <a:srgbClr val="000000"/>
                </a:solidFill>
              </a:rPr>
              <a:t>Minimize the number of times the radio is powered up</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Send as much data as you can per cycle</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Get a server responses before it turns off </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Requires some timing acrobatics</a:t>
            </a:r>
            <a:endParaRPr>
              <a:solidFill>
                <a:srgbClr val="000000"/>
              </a:solidFill>
            </a:endParaRPr>
          </a:p>
          <a:p>
            <a:pPr indent="-381000" lvl="0" marL="457200" rtl="0">
              <a:spcBef>
                <a:spcPts val="0"/>
              </a:spcBef>
              <a:spcAft>
                <a:spcPts val="0"/>
              </a:spcAft>
              <a:buClr>
                <a:srgbClr val="000000"/>
              </a:buClr>
              <a:buSzPts val="2400"/>
              <a:buChar char="●"/>
            </a:pPr>
            <a:r>
              <a:rPr lang="en" u="sng">
                <a:solidFill>
                  <a:schemeClr val="hlink"/>
                </a:solidFill>
                <a:hlinkClick r:id="rId3"/>
              </a:rPr>
              <a:t>Several APIs</a:t>
            </a:r>
            <a:r>
              <a:rPr lang="en">
                <a:solidFill>
                  <a:srgbClr val="000000"/>
                </a:solidFill>
              </a:rPr>
              <a:t> available:</a:t>
            </a:r>
            <a:br>
              <a:rPr lang="en">
                <a:solidFill>
                  <a:srgbClr val="000000"/>
                </a:solidFill>
              </a:rPr>
            </a:br>
            <a:r>
              <a:rPr lang="en" u="sng">
                <a:solidFill>
                  <a:schemeClr val="hlink"/>
                </a:solidFill>
                <a:latin typeface="Consolas"/>
                <a:ea typeface="Consolas"/>
                <a:cs typeface="Consolas"/>
                <a:sym typeface="Consolas"/>
                <a:hlinkClick r:id="rId4"/>
              </a:rPr>
              <a:t>JobScheduler</a:t>
            </a:r>
            <a:r>
              <a:rPr lang="en">
                <a:solidFill>
                  <a:srgbClr val="000000"/>
                </a:solidFill>
              </a:rPr>
              <a:t>, </a:t>
            </a:r>
            <a:r>
              <a:rPr lang="en" u="sng">
                <a:solidFill>
                  <a:schemeClr val="hlink"/>
                </a:solidFill>
                <a:latin typeface="Consolas"/>
                <a:ea typeface="Consolas"/>
                <a:cs typeface="Consolas"/>
                <a:sym typeface="Consolas"/>
                <a:hlinkClick r:id="rId5"/>
              </a:rPr>
              <a:t>Firebase</a:t>
            </a:r>
            <a:r>
              <a:rPr lang="en" u="sng">
                <a:solidFill>
                  <a:schemeClr val="hlink"/>
                </a:solidFill>
                <a:hlinkClick r:id="rId6"/>
              </a:rPr>
              <a:t> </a:t>
            </a:r>
            <a:r>
              <a:rPr lang="en" u="sng">
                <a:solidFill>
                  <a:schemeClr val="hlink"/>
                </a:solidFill>
                <a:latin typeface="Consolas"/>
                <a:ea typeface="Consolas"/>
                <a:cs typeface="Consolas"/>
                <a:sym typeface="Consolas"/>
                <a:hlinkClick r:id="rId7"/>
              </a:rPr>
              <a:t>JobDispatcher</a:t>
            </a:r>
            <a:endParaRPr>
              <a:solidFill>
                <a:srgbClr val="000000"/>
              </a:solidFill>
            </a:endParaRPr>
          </a:p>
        </p:txBody>
      </p:sp>
      <p:sp>
        <p:nvSpPr>
          <p:cNvPr id="220" name="Shape 22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1st type of request: user action</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26" name="Shape 226"/>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a:solidFill>
                  <a:srgbClr val="000000"/>
                </a:solidFill>
              </a:rPr>
              <a:t>Do now</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User-initiated</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Requires fast response</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For example, logging in or requesting a photo</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Not much to optimize</a:t>
            </a:r>
            <a:endParaRPr>
              <a:solidFill>
                <a:srgbClr val="000000"/>
              </a:solidFill>
            </a:endParaRPr>
          </a:p>
          <a:p>
            <a:pPr indent="0" lvl="0" marL="0" rtl="0">
              <a:spcBef>
                <a:spcPts val="0"/>
              </a:spcBef>
              <a:spcAft>
                <a:spcPts val="0"/>
              </a:spcAft>
              <a:buNone/>
            </a:pPr>
            <a:r>
              <a:t/>
            </a:r>
            <a:endParaRPr>
              <a:solidFill>
                <a:srgbClr val="000000"/>
              </a:solidFill>
            </a:endParaRPr>
          </a:p>
        </p:txBody>
      </p:sp>
      <p:sp>
        <p:nvSpPr>
          <p:cNvPr id="227" name="Shape 22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2nd type of request: server response</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33" name="Shape 233"/>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a:solidFill>
                  <a:srgbClr val="000000"/>
                </a:solidFill>
              </a:rPr>
              <a:t>App makes request to the server and server sends response</a:t>
            </a:r>
            <a:endParaRPr>
              <a:solidFill>
                <a:srgbClr val="000000"/>
              </a:solidFill>
            </a:endParaRPr>
          </a:p>
          <a:p>
            <a:pPr indent="0" lvl="0" marL="0" rtl="0">
              <a:spcBef>
                <a:spcPts val="0"/>
              </a:spcBef>
              <a:spcAft>
                <a:spcPts val="0"/>
              </a:spcAft>
              <a:buNone/>
            </a:pPr>
            <a:r>
              <a:t/>
            </a:r>
            <a:endParaRPr>
              <a:solidFill>
                <a:srgbClr val="000000"/>
              </a:solidFill>
            </a:endParaRPr>
          </a:p>
          <a:p>
            <a:pPr indent="0" lvl="0" marL="0" rtl="0">
              <a:spcBef>
                <a:spcPts val="0"/>
              </a:spcBef>
              <a:spcAft>
                <a:spcPts val="0"/>
              </a:spcAft>
              <a:buNone/>
            </a:pPr>
            <a:r>
              <a:rPr lang="en">
                <a:solidFill>
                  <a:srgbClr val="000000"/>
                </a:solidFill>
              </a:rPr>
              <a:t>Improve resource usage for request:</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Reduce size of request and response…</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...only ask for what you need</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Compress data</a:t>
            </a:r>
            <a:endParaRPr>
              <a:solidFill>
                <a:srgbClr val="000000"/>
              </a:solidFill>
            </a:endParaRPr>
          </a:p>
        </p:txBody>
      </p:sp>
      <p:sp>
        <p:nvSpPr>
          <p:cNvPr id="234" name="Shape 23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3rd type of request: data push</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40" name="Shape 240"/>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lnSpc>
                <a:spcPct val="115000"/>
              </a:lnSpc>
              <a:spcBef>
                <a:spcPts val="1000"/>
              </a:spcBef>
              <a:spcAft>
                <a:spcPts val="0"/>
              </a:spcAft>
              <a:buClr>
                <a:srgbClr val="000000"/>
              </a:buClr>
              <a:buSzPts val="2400"/>
              <a:buChar char="●"/>
            </a:pPr>
            <a:r>
              <a:rPr lang="en">
                <a:solidFill>
                  <a:srgbClr val="000000"/>
                </a:solidFill>
              </a:rPr>
              <a:t>Data push such as uploading analytics, saving state, or syncing</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Optimize timing </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Optimize size of received data</a:t>
            </a:r>
            <a:endParaRPr>
              <a:solidFill>
                <a:srgbClr val="000000"/>
              </a:solidFill>
            </a:endParaRPr>
          </a:p>
        </p:txBody>
      </p:sp>
      <p:sp>
        <p:nvSpPr>
          <p:cNvPr id="241" name="Shape 24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Network best practices</a:t>
            </a:r>
            <a:endParaRPr/>
          </a:p>
        </p:txBody>
      </p:sp>
      <p:sp>
        <p:nvSpPr>
          <p:cNvPr id="247" name="Shape 24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
        <p:nvSpPr>
          <p:cNvPr id="248" name="Shape 24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9" name="Shape 24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Never poll server for updates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55" name="Shape 255"/>
          <p:cNvSpPr txBox="1"/>
          <p:nvPr>
            <p:ph idx="1" type="body"/>
          </p:nvPr>
        </p:nvSpPr>
        <p:spPr>
          <a:xfrm>
            <a:off x="105000" y="1240650"/>
            <a:ext cx="7976100" cy="32793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000000"/>
              </a:buClr>
              <a:buSzPts val="2400"/>
              <a:buChar char="●"/>
            </a:pPr>
            <a:r>
              <a:rPr lang="en">
                <a:solidFill>
                  <a:srgbClr val="000000"/>
                </a:solidFill>
              </a:rPr>
              <a:t>An app that pings the server every 20 seconds keeps the radio powered on indefinitely</a:t>
            </a:r>
            <a:endParaRPr>
              <a:solidFill>
                <a:srgbClr val="000000"/>
              </a:solidFill>
            </a:endParaRPr>
          </a:p>
          <a:p>
            <a:pPr indent="-381000" lvl="0" marL="457200" rtl="0">
              <a:lnSpc>
                <a:spcPct val="115000"/>
              </a:lnSpc>
              <a:spcBef>
                <a:spcPts val="1000"/>
              </a:spcBef>
              <a:spcAft>
                <a:spcPts val="0"/>
              </a:spcAft>
              <a:buSzPts val="2400"/>
              <a:buChar char="●"/>
            </a:pPr>
            <a:r>
              <a:rPr lang="en">
                <a:solidFill>
                  <a:srgbClr val="000000"/>
                </a:solidFill>
              </a:rPr>
              <a:t>Use services such as </a:t>
            </a:r>
            <a:r>
              <a:rPr lang="en" u="sng">
                <a:solidFill>
                  <a:schemeClr val="hlink"/>
                </a:solidFill>
                <a:hlinkClick r:id="rId3"/>
              </a:rPr>
              <a:t>Firebase Cloud Messaging</a:t>
            </a:r>
            <a:r>
              <a:rPr lang="en">
                <a:solidFill>
                  <a:srgbClr val="000000"/>
                </a:solidFill>
              </a:rPr>
              <a:t>, which allows the server to let your app know when new data is available</a:t>
            </a:r>
            <a:endParaRPr sz="1100">
              <a:solidFill>
                <a:srgbClr val="000000"/>
              </a:solidFill>
              <a:latin typeface="Arial"/>
              <a:ea typeface="Arial"/>
              <a:cs typeface="Arial"/>
              <a:sym typeface="Arial"/>
            </a:endParaRPr>
          </a:p>
          <a:p>
            <a:pPr indent="0" lvl="0" marL="0" rtl="0">
              <a:spcBef>
                <a:spcPts val="1000"/>
              </a:spcBef>
              <a:spcAft>
                <a:spcPts val="0"/>
              </a:spcAft>
              <a:buNone/>
            </a:pPr>
            <a:r>
              <a:t/>
            </a:r>
            <a:endParaRPr sz="1100">
              <a:solidFill>
                <a:srgbClr val="000000"/>
              </a:solidFill>
              <a:latin typeface="Arial"/>
              <a:ea typeface="Arial"/>
              <a:cs typeface="Arial"/>
              <a:sym typeface="Arial"/>
            </a:endParaRPr>
          </a:p>
          <a:p>
            <a:pPr indent="0" lvl="0" marL="0" rtl="0">
              <a:spcBef>
                <a:spcPts val="0"/>
              </a:spcBef>
              <a:spcAft>
                <a:spcPts val="0"/>
              </a:spcAft>
              <a:buNone/>
            </a:pPr>
            <a:r>
              <a:t/>
            </a:r>
            <a:endParaRPr sz="1100">
              <a:solidFill>
                <a:srgbClr val="000000"/>
              </a:solidFill>
              <a:latin typeface="Arial"/>
              <a:ea typeface="Arial"/>
              <a:cs typeface="Arial"/>
              <a:sym typeface="Arial"/>
            </a:endParaRPr>
          </a:p>
        </p:txBody>
      </p:sp>
      <p:sp>
        <p:nvSpPr>
          <p:cNvPr id="256" name="Shape 25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Do not oversync</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62" name="Shape 262"/>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a:solidFill>
                  <a:srgbClr val="000000"/>
                </a:solidFill>
              </a:rPr>
              <a:t>Sync as often as you absolutely must, but no more</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Ideally, sync when the device is on Wi-Fi and plugged in</a:t>
            </a:r>
            <a:endParaRPr>
              <a:solidFill>
                <a:srgbClr val="000000"/>
              </a:solidFill>
            </a:endParaRPr>
          </a:p>
          <a:p>
            <a:pPr indent="0" lvl="0" marL="0" rtl="0">
              <a:spcBef>
                <a:spcPts val="0"/>
              </a:spcBef>
              <a:spcAft>
                <a:spcPts val="0"/>
              </a:spcAft>
              <a:buNone/>
            </a:pPr>
            <a:r>
              <a:t/>
            </a:r>
            <a:endParaRPr>
              <a:solidFill>
                <a:srgbClr val="000000"/>
              </a:solidFill>
            </a:endParaRPr>
          </a:p>
          <a:p>
            <a:pPr indent="0" lvl="0" marL="0" rtl="0">
              <a:spcBef>
                <a:spcPts val="0"/>
              </a:spcBef>
              <a:spcAft>
                <a:spcPts val="0"/>
              </a:spcAft>
              <a:buNone/>
            </a:pPr>
            <a:r>
              <a:t/>
            </a:r>
            <a:endParaRPr>
              <a:solidFill>
                <a:srgbClr val="000000"/>
              </a:solidFill>
            </a:endParaRPr>
          </a:p>
        </p:txBody>
      </p:sp>
      <p:sp>
        <p:nvSpPr>
          <p:cNvPr id="263" name="Shape 26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Use back-off pattern</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69" name="Shape 269"/>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000000"/>
              </a:buClr>
              <a:buSzPts val="2400"/>
              <a:buChar char="●"/>
            </a:pPr>
            <a:r>
              <a:rPr lang="en">
                <a:solidFill>
                  <a:srgbClr val="000000"/>
                </a:solidFill>
              </a:rPr>
              <a:t>Use an exponential back-off pattern when you sync or poll to extend the time between subsequent polls</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See </a:t>
            </a:r>
            <a:r>
              <a:rPr lang="en" u="sng">
                <a:solidFill>
                  <a:schemeClr val="hlink"/>
                </a:solidFill>
                <a:hlinkClick r:id="rId3"/>
              </a:rPr>
              <a:t>Exponential backoff</a:t>
            </a:r>
            <a:endParaRPr/>
          </a:p>
          <a:p>
            <a:pPr indent="-381000" lvl="0" marL="457200" rtl="0">
              <a:spcBef>
                <a:spcPts val="1000"/>
              </a:spcBef>
              <a:spcAft>
                <a:spcPts val="1000"/>
              </a:spcAft>
              <a:buClr>
                <a:srgbClr val="000000"/>
              </a:buClr>
              <a:buSzPts val="2400"/>
              <a:buChar char="●"/>
            </a:pPr>
            <a:r>
              <a:rPr lang="en" u="sng">
                <a:solidFill>
                  <a:schemeClr val="hlink"/>
                </a:solidFill>
                <a:hlinkClick r:id="rId4"/>
              </a:rPr>
              <a:t>Firebase Cloud Messaging</a:t>
            </a:r>
            <a:r>
              <a:rPr lang="en">
                <a:solidFill>
                  <a:srgbClr val="000000"/>
                </a:solidFill>
              </a:rPr>
              <a:t> will handle this for your app</a:t>
            </a:r>
            <a:endParaRPr>
              <a:solidFill>
                <a:srgbClr val="000000"/>
              </a:solidFill>
            </a:endParaRPr>
          </a:p>
        </p:txBody>
      </p:sp>
      <p:sp>
        <p:nvSpPr>
          <p:cNvPr id="270" name="Shape 27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Shape 145"/>
          <p:cNvSpPr txBox="1"/>
          <p:nvPr>
            <p:ph type="ctrTitle"/>
          </p:nvPr>
        </p:nvSpPr>
        <p:spPr>
          <a:xfrm>
            <a:off x="311708" y="778193"/>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4.3 Network, battery, compression</a:t>
            </a:r>
            <a:endParaRPr/>
          </a:p>
        </p:txBody>
      </p:sp>
      <p:sp>
        <p:nvSpPr>
          <p:cNvPr id="146" name="Shape 146"/>
          <p:cNvSpPr txBox="1"/>
          <p:nvPr>
            <p:ph idx="1" type="subTitle"/>
          </p:nvPr>
        </p:nvSpPr>
        <p:spPr>
          <a:xfrm>
            <a:off x="311700" y="2867743"/>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7" name="Shape 14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Bundle requests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76" name="Shape 276"/>
          <p:cNvSpPr txBox="1"/>
          <p:nvPr>
            <p:ph idx="1" type="body"/>
          </p:nvPr>
        </p:nvSpPr>
        <p:spPr>
          <a:xfrm>
            <a:off x="105000" y="1012050"/>
            <a:ext cx="8067000" cy="572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u="sng">
                <a:solidFill>
                  <a:schemeClr val="hlink"/>
                </a:solidFill>
                <a:latin typeface="Consolas"/>
                <a:ea typeface="Consolas"/>
                <a:cs typeface="Consolas"/>
                <a:sym typeface="Consolas"/>
                <a:hlinkClick r:id="rId3"/>
              </a:rPr>
              <a:t>JobScheduler</a:t>
            </a:r>
            <a:r>
              <a:rPr lang="en" u="sng">
                <a:solidFill>
                  <a:schemeClr val="hlink"/>
                </a:solidFill>
                <a:hlinkClick r:id="rId4"/>
              </a:rPr>
              <a:t> API</a:t>
            </a:r>
            <a:r>
              <a:rPr lang="en">
                <a:solidFill>
                  <a:srgbClr val="000000"/>
                </a:solidFill>
              </a:rPr>
              <a:t> or </a:t>
            </a:r>
            <a:r>
              <a:rPr lang="en" u="sng">
                <a:solidFill>
                  <a:schemeClr val="hlink"/>
                </a:solidFill>
                <a:hlinkClick r:id="rId5"/>
              </a:rPr>
              <a:t>Firebase </a:t>
            </a:r>
            <a:r>
              <a:rPr lang="en" u="sng">
                <a:solidFill>
                  <a:schemeClr val="hlink"/>
                </a:solidFill>
                <a:latin typeface="Consolas"/>
                <a:ea typeface="Consolas"/>
                <a:cs typeface="Consolas"/>
                <a:sym typeface="Consolas"/>
                <a:hlinkClick r:id="rId6"/>
              </a:rPr>
              <a:t>JobDispatcher</a:t>
            </a:r>
            <a:r>
              <a:rPr lang="en"/>
              <a:t> </a:t>
            </a:r>
            <a:endParaRPr/>
          </a:p>
        </p:txBody>
      </p:sp>
      <p:sp>
        <p:nvSpPr>
          <p:cNvPr id="277" name="Shape 27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78" name="Shape 278"/>
          <p:cNvPicPr preferRelativeResize="0"/>
          <p:nvPr/>
        </p:nvPicPr>
        <p:blipFill>
          <a:blip r:embed="rId7">
            <a:alphaModFix/>
          </a:blip>
          <a:stretch>
            <a:fillRect/>
          </a:stretch>
        </p:blipFill>
        <p:spPr>
          <a:xfrm>
            <a:off x="792800" y="1682100"/>
            <a:ext cx="7558400" cy="297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Wait until user is on Wi-Fi</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84" name="Shape 284"/>
          <p:cNvSpPr txBox="1"/>
          <p:nvPr>
            <p:ph idx="1" type="body"/>
          </p:nvPr>
        </p:nvSpPr>
        <p:spPr>
          <a:xfrm>
            <a:off x="105000" y="1240650"/>
            <a:ext cx="8847300" cy="32793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000000"/>
              </a:buClr>
              <a:buSzPts val="2400"/>
              <a:buChar char="●"/>
            </a:pPr>
            <a:r>
              <a:rPr lang="en">
                <a:solidFill>
                  <a:srgbClr val="000000"/>
                </a:solidFill>
              </a:rPr>
              <a:t>Defer non-immediate requests until user is on Wi-Fi and/or device is plugged in</a:t>
            </a:r>
            <a:endParaRPr>
              <a:solidFill>
                <a:srgbClr val="000000"/>
              </a:solidFill>
            </a:endParaRPr>
          </a:p>
          <a:p>
            <a:pPr indent="-381000" lvl="0" marL="457200" rtl="0">
              <a:lnSpc>
                <a:spcPct val="115000"/>
              </a:lnSpc>
              <a:spcBef>
                <a:spcPts val="1000"/>
              </a:spcBef>
              <a:spcAft>
                <a:spcPts val="0"/>
              </a:spcAft>
              <a:buClr>
                <a:srgbClr val="000000"/>
              </a:buClr>
              <a:buSzPts val="2400"/>
              <a:buChar char="●"/>
            </a:pPr>
            <a:r>
              <a:rPr lang="en">
                <a:solidFill>
                  <a:srgbClr val="000000"/>
                </a:solidFill>
              </a:rPr>
              <a:t>Wi-Fi radio uses significantly less battery than wireless radio </a:t>
            </a:r>
            <a:endParaRPr>
              <a:solidFill>
                <a:srgbClr val="000000"/>
              </a:solidFill>
            </a:endParaRPr>
          </a:p>
          <a:p>
            <a:pPr indent="-381000" lvl="0" marL="457200" rtl="0">
              <a:lnSpc>
                <a:spcPct val="115000"/>
              </a:lnSpc>
              <a:spcBef>
                <a:spcPts val="1000"/>
              </a:spcBef>
              <a:spcAft>
                <a:spcPts val="1000"/>
              </a:spcAft>
              <a:buClr>
                <a:srgbClr val="000000"/>
              </a:buClr>
              <a:buSzPts val="2400"/>
              <a:buChar char="●"/>
            </a:pPr>
            <a:r>
              <a:rPr lang="en">
                <a:solidFill>
                  <a:srgbClr val="000000"/>
                </a:solidFill>
              </a:rPr>
              <a:t>See </a:t>
            </a:r>
            <a:r>
              <a:rPr lang="en" u="sng">
                <a:solidFill>
                  <a:schemeClr val="hlink"/>
                </a:solidFill>
                <a:hlinkClick r:id="rId3"/>
              </a:rPr>
              <a:t>Modify your download patterns based on connectivity</a:t>
            </a:r>
            <a:endParaRPr/>
          </a:p>
        </p:txBody>
      </p:sp>
      <p:sp>
        <p:nvSpPr>
          <p:cNvPr id="285" name="Shape 28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Prefetch data</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91" name="Shape 291"/>
          <p:cNvSpPr txBox="1"/>
          <p:nvPr>
            <p:ph idx="1" type="body"/>
          </p:nvPr>
        </p:nvSpPr>
        <p:spPr>
          <a:xfrm>
            <a:off x="105000" y="1168613"/>
            <a:ext cx="8847300" cy="31227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000000"/>
              </a:buClr>
              <a:buSzPts val="2400"/>
              <a:buChar char="●"/>
            </a:pPr>
            <a:r>
              <a:rPr lang="en">
                <a:solidFill>
                  <a:srgbClr val="000000"/>
                </a:solidFill>
              </a:rPr>
              <a:t>Try to predict what the user might need in the next few minutes and download it ahead of time with requested data</a:t>
            </a:r>
            <a:endParaRPr>
              <a:solidFill>
                <a:srgbClr val="000000"/>
              </a:solidFill>
            </a:endParaRPr>
          </a:p>
          <a:p>
            <a:pPr indent="-381000" lvl="0" marL="457200" rtl="0">
              <a:lnSpc>
                <a:spcPct val="115000"/>
              </a:lnSpc>
              <a:spcBef>
                <a:spcPts val="1000"/>
              </a:spcBef>
              <a:spcAft>
                <a:spcPts val="0"/>
              </a:spcAft>
              <a:buClr>
                <a:srgbClr val="000000"/>
              </a:buClr>
              <a:buSzPts val="2400"/>
              <a:buChar char="●"/>
            </a:pPr>
            <a:r>
              <a:rPr lang="en">
                <a:solidFill>
                  <a:srgbClr val="000000"/>
                </a:solidFill>
              </a:rPr>
              <a:t>This requires some guessing, but if you predict correctly, you save battery power, and these small savings add up over time</a:t>
            </a:r>
            <a:endParaRPr>
              <a:solidFill>
                <a:srgbClr val="000000"/>
              </a:solidFill>
            </a:endParaRPr>
          </a:p>
          <a:p>
            <a:pPr indent="-381000" lvl="0" marL="457200" rtl="0">
              <a:lnSpc>
                <a:spcPct val="115000"/>
              </a:lnSpc>
              <a:spcBef>
                <a:spcPts val="1000"/>
              </a:spcBef>
              <a:spcAft>
                <a:spcPts val="1000"/>
              </a:spcAft>
              <a:buClr>
                <a:srgbClr val="000000"/>
              </a:buClr>
              <a:buSzPts val="2400"/>
              <a:buChar char="●"/>
            </a:pPr>
            <a:r>
              <a:rPr lang="en">
                <a:solidFill>
                  <a:srgbClr val="000000"/>
                </a:solidFill>
              </a:rPr>
              <a:t>For example the next song in album, or the full news article</a:t>
            </a:r>
            <a:endParaRPr>
              <a:solidFill>
                <a:srgbClr val="000000"/>
              </a:solidFill>
            </a:endParaRPr>
          </a:p>
        </p:txBody>
      </p:sp>
      <p:sp>
        <p:nvSpPr>
          <p:cNvPr id="292" name="Shape 29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Adapt to what user is doing</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298" name="Shape 298"/>
          <p:cNvSpPr txBox="1"/>
          <p:nvPr>
            <p:ph idx="1" type="body"/>
          </p:nvPr>
        </p:nvSpPr>
        <p:spPr>
          <a:xfrm>
            <a:off x="105000" y="907200"/>
            <a:ext cx="8847300" cy="33840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000000"/>
              </a:buClr>
              <a:buSzPts val="2400"/>
              <a:buChar char="●"/>
            </a:pPr>
            <a:r>
              <a:rPr lang="en">
                <a:solidFill>
                  <a:srgbClr val="000000"/>
                </a:solidFill>
              </a:rPr>
              <a:t>For example, if a user's phone has been immobile for 8 hours,  then suddenly becomes active, it is possible they just woke up, and you can prefetch a batch of daily publications</a:t>
            </a:r>
            <a:endParaRPr>
              <a:solidFill>
                <a:srgbClr val="000000"/>
              </a:solidFill>
            </a:endParaRPr>
          </a:p>
          <a:p>
            <a:pPr indent="-381000" lvl="0" marL="457200" rtl="0">
              <a:lnSpc>
                <a:spcPct val="115000"/>
              </a:lnSpc>
              <a:spcBef>
                <a:spcPts val="1000"/>
              </a:spcBef>
              <a:spcAft>
                <a:spcPts val="0"/>
              </a:spcAft>
              <a:buClr>
                <a:srgbClr val="000000"/>
              </a:buClr>
              <a:buSzPts val="2400"/>
              <a:buChar char="●"/>
            </a:pPr>
            <a:r>
              <a:rPr lang="en">
                <a:solidFill>
                  <a:srgbClr val="000000"/>
                </a:solidFill>
              </a:rPr>
              <a:t>If users are on Wi-Fi, sync their email while they are still on Wi-Fi, instead of when they are off Wi-Fi during their commute to work or school</a:t>
            </a:r>
            <a:endParaRPr>
              <a:solidFill>
                <a:srgbClr val="000000"/>
              </a:solidFill>
            </a:endParaRPr>
          </a:p>
          <a:p>
            <a:pPr indent="-381000" lvl="0" marL="457200" rtl="0">
              <a:lnSpc>
                <a:spcPct val="115000"/>
              </a:lnSpc>
              <a:spcBef>
                <a:spcPts val="1000"/>
              </a:spcBef>
              <a:spcAft>
                <a:spcPts val="1000"/>
              </a:spcAft>
              <a:buClr>
                <a:srgbClr val="000000"/>
              </a:buClr>
              <a:buSzPts val="2400"/>
              <a:buChar char="●"/>
            </a:pPr>
            <a:r>
              <a:rPr lang="en">
                <a:solidFill>
                  <a:srgbClr val="000000"/>
                </a:solidFill>
              </a:rPr>
              <a:t>There is no need to recheck stock prices when the market is closed!</a:t>
            </a:r>
            <a:endParaRPr>
              <a:solidFill>
                <a:srgbClr val="000000"/>
              </a:solidFill>
            </a:endParaRPr>
          </a:p>
        </p:txBody>
      </p:sp>
      <p:sp>
        <p:nvSpPr>
          <p:cNvPr id="299" name="Shape 29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Fetch text before media</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05" name="Shape 305"/>
          <p:cNvSpPr txBox="1"/>
          <p:nvPr>
            <p:ph idx="1" type="body"/>
          </p:nvPr>
        </p:nvSpPr>
        <p:spPr>
          <a:xfrm>
            <a:off x="105000" y="1012050"/>
            <a:ext cx="8847300" cy="327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a:p>
            <a:pPr indent="0" lvl="0" marL="0" rtl="0">
              <a:lnSpc>
                <a:spcPct val="115000"/>
              </a:lnSpc>
              <a:spcBef>
                <a:spcPts val="0"/>
              </a:spcBef>
              <a:spcAft>
                <a:spcPts val="0"/>
              </a:spcAft>
              <a:buNone/>
            </a:pPr>
            <a:r>
              <a:rPr lang="en">
                <a:solidFill>
                  <a:srgbClr val="000000"/>
                </a:solidFill>
              </a:rPr>
              <a:t>Text requests tend to be smaller, compress better, and hence transfer faster, meaning that your app can display useful content quickly</a:t>
            </a:r>
            <a:endParaRPr>
              <a:solidFill>
                <a:srgbClr val="000000"/>
              </a:solidFill>
            </a:endParaRPr>
          </a:p>
        </p:txBody>
      </p:sp>
      <p:sp>
        <p:nvSpPr>
          <p:cNvPr id="306" name="Shape 30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Compress your data</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12" name="Shape 312"/>
          <p:cNvSpPr txBox="1"/>
          <p:nvPr>
            <p:ph idx="1" type="body"/>
          </p:nvPr>
        </p:nvSpPr>
        <p:spPr>
          <a:xfrm>
            <a:off x="105000" y="1012050"/>
            <a:ext cx="8640000" cy="3279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solidFill>
                <a:srgbClr val="000000"/>
              </a:solidFill>
            </a:endParaRPr>
          </a:p>
          <a:p>
            <a:pPr indent="0" lvl="0" marL="0" rtl="0">
              <a:lnSpc>
                <a:spcPct val="115000"/>
              </a:lnSpc>
              <a:spcBef>
                <a:spcPts val="0"/>
              </a:spcBef>
              <a:spcAft>
                <a:spcPts val="0"/>
              </a:spcAft>
              <a:buNone/>
            </a:pPr>
            <a:r>
              <a:rPr lang="en">
                <a:solidFill>
                  <a:srgbClr val="000000"/>
                </a:solidFill>
              </a:rPr>
              <a:t>In general, the amount of battery power the CPU uses to compress and decompress data is much less than the power used by the radio to transfer the same uncompressed data over the network</a:t>
            </a:r>
            <a:endParaRPr>
              <a:solidFill>
                <a:srgbClr val="000000"/>
              </a:solidFill>
            </a:endParaRPr>
          </a:p>
        </p:txBody>
      </p:sp>
      <p:sp>
        <p:nvSpPr>
          <p:cNvPr id="313" name="Shape 31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Make sure app works usefully offline</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19" name="Shape 319"/>
          <p:cNvSpPr txBox="1"/>
          <p:nvPr>
            <p:ph idx="1" type="body"/>
          </p:nvPr>
        </p:nvSpPr>
        <p:spPr>
          <a:xfrm>
            <a:off x="105000" y="1012050"/>
            <a:ext cx="8847300" cy="327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a:p>
            <a:pPr indent="0" lvl="0" marL="0" rtl="0">
              <a:spcBef>
                <a:spcPts val="0"/>
              </a:spcBef>
              <a:spcAft>
                <a:spcPts val="0"/>
              </a:spcAft>
              <a:buNone/>
            </a:pPr>
            <a:r>
              <a:t/>
            </a:r>
            <a:endParaRPr>
              <a:solidFill>
                <a:srgbClr val="000000"/>
              </a:solidFill>
            </a:endParaRPr>
          </a:p>
          <a:p>
            <a:pPr indent="0" lvl="0" marL="0" rtl="0">
              <a:lnSpc>
                <a:spcPct val="115000"/>
              </a:lnSpc>
              <a:spcBef>
                <a:spcPts val="0"/>
              </a:spcBef>
              <a:spcAft>
                <a:spcPts val="0"/>
              </a:spcAft>
              <a:buNone/>
            </a:pPr>
            <a:r>
              <a:rPr lang="en">
                <a:solidFill>
                  <a:srgbClr val="000000"/>
                </a:solidFill>
              </a:rPr>
              <a:t>For example, let users compose messages when offline, and send them when they are connected</a:t>
            </a:r>
            <a:endParaRPr>
              <a:solidFill>
                <a:srgbClr val="000000"/>
              </a:solidFill>
            </a:endParaRPr>
          </a:p>
        </p:txBody>
      </p:sp>
      <p:sp>
        <p:nvSpPr>
          <p:cNvPr id="320" name="Shape 32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Store and cache data locally</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26" name="Shape 326"/>
          <p:cNvSpPr txBox="1"/>
          <p:nvPr>
            <p:ph idx="1" type="body"/>
          </p:nvPr>
        </p:nvSpPr>
        <p:spPr>
          <a:xfrm>
            <a:off x="105000" y="1316850"/>
            <a:ext cx="8847300" cy="3279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a:solidFill>
                  <a:srgbClr val="000000"/>
                </a:solidFill>
              </a:rPr>
              <a:t>Caching is turned off by default for Android apps</a:t>
            </a:r>
            <a:endParaRPr>
              <a:solidFill>
                <a:srgbClr val="000000"/>
              </a:solidFill>
            </a:endParaRPr>
          </a:p>
          <a:p>
            <a:pPr indent="-381000" lvl="0" marL="457200" rtl="0">
              <a:spcBef>
                <a:spcPts val="0"/>
              </a:spcBef>
              <a:spcAft>
                <a:spcPts val="0"/>
              </a:spcAft>
              <a:buClr>
                <a:srgbClr val="000000"/>
              </a:buClr>
              <a:buSzPts val="2400"/>
              <a:buChar char="●"/>
            </a:pPr>
            <a:r>
              <a:rPr lang="en" u="sng">
                <a:solidFill>
                  <a:schemeClr val="hlink"/>
                </a:solidFill>
                <a:latin typeface="Consolas"/>
                <a:ea typeface="Consolas"/>
                <a:cs typeface="Consolas"/>
                <a:sym typeface="Consolas"/>
                <a:hlinkClick r:id="rId3"/>
              </a:rPr>
              <a:t>HttpResponseCache</a:t>
            </a:r>
            <a:r>
              <a:rPr lang="en">
                <a:solidFill>
                  <a:srgbClr val="000000"/>
                </a:solidFill>
              </a:rPr>
              <a:t> class enables caching of responses</a:t>
            </a:r>
            <a:endParaRPr>
              <a:solidFill>
                <a:srgbClr val="000000"/>
              </a:solidFill>
            </a:endParaRPr>
          </a:p>
          <a:p>
            <a:pPr indent="-381000" lvl="0" marL="457200" rtl="0">
              <a:spcBef>
                <a:spcPts val="0"/>
              </a:spcBef>
              <a:spcAft>
                <a:spcPts val="0"/>
              </a:spcAft>
              <a:buClr>
                <a:srgbClr val="000000"/>
              </a:buClr>
              <a:buSzPts val="2400"/>
              <a:buChar char="●"/>
            </a:pPr>
            <a:r>
              <a:rPr lang="en" u="sng">
                <a:solidFill>
                  <a:schemeClr val="hlink"/>
                </a:solidFill>
                <a:hlinkClick r:id="rId4"/>
              </a:rPr>
              <a:t>Firebase Cloud Messaging</a:t>
            </a:r>
            <a:r>
              <a:rPr lang="en">
                <a:solidFill>
                  <a:srgbClr val="000000"/>
                </a:solidFill>
              </a:rPr>
              <a:t> with local storage</a:t>
            </a:r>
            <a:endParaRPr>
              <a:solidFill>
                <a:srgbClr val="000000"/>
              </a:solidFill>
            </a:endParaRPr>
          </a:p>
          <a:p>
            <a:pPr indent="-381000" lvl="0" marL="457200" rtl="0">
              <a:lnSpc>
                <a:spcPct val="115000"/>
              </a:lnSpc>
              <a:spcBef>
                <a:spcPts val="0"/>
              </a:spcBef>
              <a:spcAft>
                <a:spcPts val="0"/>
              </a:spcAft>
              <a:buClr>
                <a:srgbClr val="000000"/>
              </a:buClr>
              <a:buSzPts val="2400"/>
              <a:buChar char="●"/>
            </a:pPr>
            <a:r>
              <a:rPr lang="en">
                <a:solidFill>
                  <a:srgbClr val="000000"/>
                </a:solidFill>
              </a:rPr>
              <a:t>Local database to optimize performance regardless of network conditions </a:t>
            </a:r>
            <a:endParaRPr>
              <a:solidFill>
                <a:srgbClr val="000000"/>
              </a:solidFill>
            </a:endParaRPr>
          </a:p>
        </p:txBody>
      </p:sp>
      <p:sp>
        <p:nvSpPr>
          <p:cNvPr id="327" name="Shape 32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Offline-first architecture</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33" name="Shape 333"/>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000000"/>
              </a:buClr>
              <a:buSzPts val="2400"/>
              <a:buChar char="●"/>
            </a:pPr>
            <a:r>
              <a:rPr lang="en">
                <a:solidFill>
                  <a:srgbClr val="000000"/>
                </a:solidFill>
              </a:rPr>
              <a:t>Try to fetch data from local storage first. Failing that, request the data from network</a:t>
            </a:r>
            <a:endParaRPr>
              <a:solidFill>
                <a:srgbClr val="000000"/>
              </a:solidFill>
            </a:endParaRPr>
          </a:p>
          <a:p>
            <a:pPr indent="-381000" lvl="0" marL="457200" rtl="0">
              <a:lnSpc>
                <a:spcPct val="115000"/>
              </a:lnSpc>
              <a:spcBef>
                <a:spcPts val="1000"/>
              </a:spcBef>
              <a:spcAft>
                <a:spcPts val="0"/>
              </a:spcAft>
              <a:buClr>
                <a:srgbClr val="000000"/>
              </a:buClr>
              <a:buSzPts val="2400"/>
              <a:buChar char="●"/>
            </a:pPr>
            <a:r>
              <a:rPr lang="en">
                <a:solidFill>
                  <a:srgbClr val="000000"/>
                </a:solidFill>
              </a:rPr>
              <a:t>Once retrieved from network, cache locally for future use</a:t>
            </a:r>
            <a:endParaRPr>
              <a:solidFill>
                <a:srgbClr val="000000"/>
              </a:solidFill>
            </a:endParaRPr>
          </a:p>
          <a:p>
            <a:pPr indent="-381000" lvl="0" marL="457200" rtl="0">
              <a:lnSpc>
                <a:spcPct val="115000"/>
              </a:lnSpc>
              <a:spcBef>
                <a:spcPts val="1000"/>
              </a:spcBef>
              <a:spcAft>
                <a:spcPts val="0"/>
              </a:spcAft>
              <a:buClr>
                <a:srgbClr val="000000"/>
              </a:buClr>
              <a:buSzPts val="2400"/>
              <a:buChar char="●"/>
            </a:pPr>
            <a:r>
              <a:rPr lang="en">
                <a:solidFill>
                  <a:srgbClr val="000000"/>
                </a:solidFill>
              </a:rPr>
              <a:t>Make network requests for same data only once</a:t>
            </a:r>
            <a:endParaRPr>
              <a:solidFill>
                <a:srgbClr val="000000"/>
              </a:solidFill>
            </a:endParaRPr>
          </a:p>
          <a:p>
            <a:pPr indent="-381000" lvl="0" marL="457200" rtl="0">
              <a:lnSpc>
                <a:spcPct val="115000"/>
              </a:lnSpc>
              <a:spcBef>
                <a:spcPts val="1000"/>
              </a:spcBef>
              <a:spcAft>
                <a:spcPts val="0"/>
              </a:spcAft>
              <a:buClr>
                <a:srgbClr val="000000"/>
              </a:buClr>
              <a:buSzPts val="2400"/>
              <a:buChar char="●"/>
            </a:pPr>
            <a:r>
              <a:rPr lang="en">
                <a:solidFill>
                  <a:srgbClr val="000000"/>
                </a:solidFill>
              </a:rPr>
              <a:t>Use local database for long-lived data </a:t>
            </a:r>
            <a:br>
              <a:rPr lang="en">
                <a:solidFill>
                  <a:srgbClr val="000000"/>
                </a:solidFill>
              </a:rPr>
            </a:br>
            <a:r>
              <a:rPr lang="en">
                <a:solidFill>
                  <a:srgbClr val="000000"/>
                </a:solidFill>
              </a:rPr>
              <a:t>(</a:t>
            </a:r>
            <a:r>
              <a:rPr lang="en" u="sng">
                <a:solidFill>
                  <a:schemeClr val="hlink"/>
                </a:solidFill>
                <a:latin typeface="Consolas"/>
                <a:ea typeface="Consolas"/>
                <a:cs typeface="Consolas"/>
                <a:sym typeface="Consolas"/>
                <a:hlinkClick r:id="rId3"/>
              </a:rPr>
              <a:t>SQLite</a:t>
            </a:r>
            <a:r>
              <a:rPr lang="en"/>
              <a:t>, </a:t>
            </a:r>
            <a:r>
              <a:rPr lang="en" u="sng">
                <a:solidFill>
                  <a:schemeClr val="hlink"/>
                </a:solidFill>
                <a:latin typeface="Consolas"/>
                <a:ea typeface="Consolas"/>
                <a:cs typeface="Consolas"/>
                <a:sym typeface="Consolas"/>
                <a:hlinkClick r:id="rId4"/>
              </a:rPr>
              <a:t>SharedPreferences</a:t>
            </a:r>
            <a:r>
              <a:rPr lang="en">
                <a:solidFill>
                  <a:srgbClr val="000000"/>
                </a:solidFill>
              </a:rPr>
              <a:t>)</a:t>
            </a:r>
            <a:endParaRPr>
              <a:solidFill>
                <a:srgbClr val="000000"/>
              </a:solidFill>
            </a:endParaRPr>
          </a:p>
          <a:p>
            <a:pPr indent="0" lvl="0" marL="0" rtl="0">
              <a:spcBef>
                <a:spcPts val="1000"/>
              </a:spcBef>
              <a:spcAft>
                <a:spcPts val="0"/>
              </a:spcAft>
              <a:buNone/>
            </a:pPr>
            <a:r>
              <a:t/>
            </a:r>
            <a:endParaRPr/>
          </a:p>
        </p:txBody>
      </p:sp>
      <p:sp>
        <p:nvSpPr>
          <p:cNvPr id="334" name="Shape 33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Adapt to available connectivity</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40" name="Shape 340"/>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spcBef>
                <a:spcPts val="1000"/>
              </a:spcBef>
              <a:spcAft>
                <a:spcPts val="0"/>
              </a:spcAft>
              <a:buClr>
                <a:srgbClr val="000000"/>
              </a:buClr>
              <a:buSzPts val="2400"/>
              <a:buAutoNum type="arabicPeriod"/>
            </a:pPr>
            <a:r>
              <a:rPr lang="en">
                <a:solidFill>
                  <a:srgbClr val="000000"/>
                </a:solidFill>
              </a:rPr>
              <a:t>On slower connections, download only lower-resolution media, or none</a:t>
            </a:r>
            <a:endParaRPr>
              <a:solidFill>
                <a:srgbClr val="000000"/>
              </a:solidFill>
            </a:endParaRPr>
          </a:p>
          <a:p>
            <a:pPr indent="-381000" lvl="0" marL="457200" rtl="0">
              <a:spcBef>
                <a:spcPts val="1000"/>
              </a:spcBef>
              <a:spcAft>
                <a:spcPts val="0"/>
              </a:spcAft>
              <a:buClr>
                <a:srgbClr val="000000"/>
              </a:buClr>
              <a:buSzPts val="2400"/>
              <a:buAutoNum type="arabicPeriod"/>
            </a:pPr>
            <a:r>
              <a:rPr lang="en">
                <a:solidFill>
                  <a:srgbClr val="000000"/>
                </a:solidFill>
              </a:rPr>
              <a:t>Check for connectivity and network capabilities </a:t>
            </a:r>
            <a:endParaRPr>
              <a:solidFill>
                <a:srgbClr val="000000"/>
              </a:solidFill>
            </a:endParaRPr>
          </a:p>
          <a:p>
            <a:pPr indent="-381000" lvl="0" marL="457200" rtl="0">
              <a:spcBef>
                <a:spcPts val="1000"/>
              </a:spcBef>
              <a:spcAft>
                <a:spcPts val="0"/>
              </a:spcAft>
              <a:buClr>
                <a:srgbClr val="000000"/>
              </a:buClr>
              <a:buSzPts val="2400"/>
              <a:buAutoNum type="arabicPeriod"/>
            </a:pPr>
            <a:r>
              <a:rPr lang="en">
                <a:solidFill>
                  <a:srgbClr val="000000"/>
                </a:solidFill>
              </a:rPr>
              <a:t>User settings for syncing and data management</a:t>
            </a:r>
            <a:endParaRPr>
              <a:solidFill>
                <a:srgbClr val="000000"/>
              </a:solidFill>
            </a:endParaRPr>
          </a:p>
          <a:p>
            <a:pPr indent="-381000" lvl="0" marL="457200" rtl="0">
              <a:spcBef>
                <a:spcPts val="1000"/>
              </a:spcBef>
              <a:spcAft>
                <a:spcPts val="0"/>
              </a:spcAft>
              <a:buClr>
                <a:srgbClr val="000000"/>
              </a:buClr>
              <a:buSzPts val="2400"/>
              <a:buAutoNum type="arabicPeriod"/>
            </a:pPr>
            <a:r>
              <a:rPr lang="en">
                <a:solidFill>
                  <a:srgbClr val="000000"/>
                </a:solidFill>
              </a:rPr>
              <a:t>Fetch large data only if connected to a Wi-Fi network.</a:t>
            </a:r>
            <a:endParaRPr>
              <a:solidFill>
                <a:srgbClr val="000000"/>
              </a:solidFill>
            </a:endParaRPr>
          </a:p>
          <a:p>
            <a:pPr indent="-381000" lvl="0" marL="457200" rtl="0">
              <a:spcBef>
                <a:spcPts val="1000"/>
              </a:spcBef>
              <a:spcAft>
                <a:spcPts val="0"/>
              </a:spcAft>
              <a:buClr>
                <a:srgbClr val="000000"/>
              </a:buClr>
              <a:buSzPts val="2400"/>
              <a:buAutoNum type="arabicPeriod"/>
            </a:pPr>
            <a:r>
              <a:rPr lang="en">
                <a:solidFill>
                  <a:srgbClr val="000000"/>
                </a:solidFill>
              </a:rPr>
              <a:t>Prefetch data when device is connected to Wi-Fi</a:t>
            </a:r>
            <a:endParaRPr>
              <a:solidFill>
                <a:srgbClr val="000000"/>
              </a:solidFill>
            </a:endParaRPr>
          </a:p>
        </p:txBody>
      </p:sp>
      <p:sp>
        <p:nvSpPr>
          <p:cNvPr id="341" name="Shape 34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42" name="Shape 3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Adapt to available connectivity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Contents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153" name="Shape 153"/>
          <p:cNvSpPr txBox="1"/>
          <p:nvPr>
            <p:ph idx="1" type="body"/>
          </p:nvPr>
        </p:nvSpPr>
        <p:spPr>
          <a:xfrm>
            <a:off x="333600" y="1293750"/>
            <a:ext cx="4173300" cy="2752800"/>
          </a:xfrm>
          <a:prstGeom prst="rect">
            <a:avLst/>
          </a:prstGeom>
        </p:spPr>
        <p:txBody>
          <a:bodyPr anchorCtr="0" anchor="t" bIns="91425" lIns="91425" spcFirstLastPara="1" rIns="91425" wrap="square" tIns="91425">
            <a:noAutofit/>
          </a:bodyPr>
          <a:lstStyle/>
          <a:p>
            <a:pPr indent="-381000" lvl="0" marL="457200" rtl="0">
              <a:lnSpc>
                <a:spcPct val="140000"/>
              </a:lnSpc>
              <a:spcBef>
                <a:spcPts val="0"/>
              </a:spcBef>
              <a:spcAft>
                <a:spcPts val="0"/>
              </a:spcAft>
              <a:buClr>
                <a:srgbClr val="000000"/>
              </a:buClr>
              <a:buSzPts val="2400"/>
              <a:buChar char="●"/>
            </a:pPr>
            <a:r>
              <a:rPr lang="en">
                <a:solidFill>
                  <a:srgbClr val="000000"/>
                </a:solidFill>
              </a:rPr>
              <a:t>Network</a:t>
            </a:r>
            <a:endParaRPr>
              <a:solidFill>
                <a:srgbClr val="000000"/>
              </a:solidFill>
            </a:endParaRPr>
          </a:p>
          <a:p>
            <a:pPr indent="-381000" lvl="0" marL="457200" rtl="0">
              <a:lnSpc>
                <a:spcPct val="140000"/>
              </a:lnSpc>
              <a:spcBef>
                <a:spcPts val="0"/>
              </a:spcBef>
              <a:spcAft>
                <a:spcPts val="0"/>
              </a:spcAft>
              <a:buClr>
                <a:srgbClr val="000000"/>
              </a:buClr>
              <a:buSzPts val="2400"/>
              <a:buChar char="●"/>
            </a:pPr>
            <a:r>
              <a:rPr lang="en">
                <a:solidFill>
                  <a:srgbClr val="000000"/>
                </a:solidFill>
              </a:rPr>
              <a:t>Best practices</a:t>
            </a:r>
            <a:endParaRPr>
              <a:solidFill>
                <a:srgbClr val="000000"/>
              </a:solidFill>
            </a:endParaRPr>
          </a:p>
          <a:p>
            <a:pPr indent="-381000" lvl="0" marL="457200" rtl="0">
              <a:lnSpc>
                <a:spcPct val="140000"/>
              </a:lnSpc>
              <a:spcBef>
                <a:spcPts val="0"/>
              </a:spcBef>
              <a:spcAft>
                <a:spcPts val="0"/>
              </a:spcAft>
              <a:buClr>
                <a:srgbClr val="000000"/>
              </a:buClr>
              <a:buSzPts val="2400"/>
              <a:buChar char="●"/>
            </a:pPr>
            <a:r>
              <a:rPr lang="en">
                <a:solidFill>
                  <a:srgbClr val="000000"/>
                </a:solidFill>
              </a:rPr>
              <a:t>Optimizing images</a:t>
            </a:r>
            <a:endParaRPr>
              <a:solidFill>
                <a:srgbClr val="000000"/>
              </a:solidFill>
            </a:endParaRPr>
          </a:p>
          <a:p>
            <a:pPr indent="-381000" lvl="0" marL="457200" rtl="0">
              <a:lnSpc>
                <a:spcPct val="140000"/>
              </a:lnSpc>
              <a:spcBef>
                <a:spcPts val="0"/>
              </a:spcBef>
              <a:spcAft>
                <a:spcPts val="0"/>
              </a:spcAft>
              <a:buClr>
                <a:srgbClr val="000000"/>
              </a:buClr>
              <a:buSzPts val="2400"/>
              <a:buChar char="●"/>
            </a:pPr>
            <a:r>
              <a:rPr lang="en">
                <a:solidFill>
                  <a:srgbClr val="000000"/>
                </a:solidFill>
              </a:rPr>
              <a:t>Text data compression</a:t>
            </a:r>
            <a:endParaRPr>
              <a:solidFill>
                <a:srgbClr val="000000"/>
              </a:solidFill>
            </a:endParaRPr>
          </a:p>
          <a:p>
            <a:pPr indent="-381000" lvl="0" marL="457200" rtl="0">
              <a:lnSpc>
                <a:spcPct val="140000"/>
              </a:lnSpc>
              <a:spcBef>
                <a:spcPts val="0"/>
              </a:spcBef>
              <a:spcAft>
                <a:spcPts val="0"/>
              </a:spcAft>
              <a:buClr>
                <a:srgbClr val="000000"/>
              </a:buClr>
              <a:buSzPts val="2400"/>
              <a:buChar char="●"/>
            </a:pPr>
            <a:r>
              <a:rPr lang="en">
                <a:solidFill>
                  <a:srgbClr val="000000"/>
                </a:solidFill>
              </a:rPr>
              <a:t>Serializing data</a:t>
            </a:r>
            <a:endParaRPr>
              <a:solidFill>
                <a:srgbClr val="000000"/>
              </a:solidFill>
            </a:endParaRPr>
          </a:p>
        </p:txBody>
      </p:sp>
      <p:sp>
        <p:nvSpPr>
          <p:cNvPr id="154" name="Shape 15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5" name="Shape 155"/>
          <p:cNvSpPr txBox="1"/>
          <p:nvPr>
            <p:ph idx="1" type="body"/>
          </p:nvPr>
        </p:nvSpPr>
        <p:spPr>
          <a:xfrm>
            <a:off x="4659000" y="1268750"/>
            <a:ext cx="4426800" cy="2698200"/>
          </a:xfrm>
          <a:prstGeom prst="rect">
            <a:avLst/>
          </a:prstGeom>
        </p:spPr>
        <p:txBody>
          <a:bodyPr anchorCtr="0" anchor="t" bIns="91425" lIns="91425" spcFirstLastPara="1" rIns="91425" wrap="square" tIns="91425">
            <a:noAutofit/>
          </a:bodyPr>
          <a:lstStyle/>
          <a:p>
            <a:pPr indent="-381000" lvl="0" marL="457200" rtl="0">
              <a:lnSpc>
                <a:spcPct val="140000"/>
              </a:lnSpc>
              <a:spcBef>
                <a:spcPts val="0"/>
              </a:spcBef>
              <a:spcAft>
                <a:spcPts val="0"/>
              </a:spcAft>
              <a:buClr>
                <a:srgbClr val="000000"/>
              </a:buClr>
              <a:buSzPts val="2400"/>
              <a:buChar char="●"/>
            </a:pPr>
            <a:r>
              <a:rPr lang="en">
                <a:solidFill>
                  <a:srgbClr val="000000"/>
                </a:solidFill>
              </a:rPr>
              <a:t>Network Profiler tool</a:t>
            </a:r>
            <a:endParaRPr>
              <a:solidFill>
                <a:srgbClr val="000000"/>
              </a:solidFill>
            </a:endParaRPr>
          </a:p>
          <a:p>
            <a:pPr indent="-381000" lvl="0" marL="457200" rtl="0">
              <a:lnSpc>
                <a:spcPct val="140000"/>
              </a:lnSpc>
              <a:spcBef>
                <a:spcPts val="0"/>
              </a:spcBef>
              <a:spcAft>
                <a:spcPts val="0"/>
              </a:spcAft>
              <a:buClr>
                <a:srgbClr val="000000"/>
              </a:buClr>
              <a:buSzPts val="2400"/>
              <a:buChar char="●"/>
            </a:pPr>
            <a:r>
              <a:rPr lang="en">
                <a:solidFill>
                  <a:srgbClr val="000000"/>
                </a:solidFill>
              </a:rPr>
              <a:t>batterystats command</a:t>
            </a:r>
            <a:endParaRPr>
              <a:solidFill>
                <a:srgbClr val="000000"/>
              </a:solidFill>
            </a:endParaRPr>
          </a:p>
          <a:p>
            <a:pPr indent="-381000" lvl="0" marL="457200" rtl="0">
              <a:lnSpc>
                <a:spcPct val="140000"/>
              </a:lnSpc>
              <a:spcBef>
                <a:spcPts val="0"/>
              </a:spcBef>
              <a:spcAft>
                <a:spcPts val="0"/>
              </a:spcAft>
              <a:buClr>
                <a:srgbClr val="000000"/>
              </a:buClr>
              <a:buSzPts val="2400"/>
              <a:buChar char="●"/>
            </a:pPr>
            <a:r>
              <a:rPr lang="en">
                <a:solidFill>
                  <a:srgbClr val="000000"/>
                </a:solidFill>
              </a:rPr>
              <a:t>Battery Historian</a:t>
            </a:r>
            <a:endParaRPr>
              <a:solidFill>
                <a:srgbClr val="000000"/>
              </a:solidFill>
            </a:endParaRPr>
          </a:p>
          <a:p>
            <a:pPr indent="-381000" lvl="0" marL="457200" rtl="0">
              <a:lnSpc>
                <a:spcPct val="140000"/>
              </a:lnSpc>
              <a:spcBef>
                <a:spcPts val="0"/>
              </a:spcBef>
              <a:spcAft>
                <a:spcPts val="0"/>
              </a:spcAft>
              <a:buClr>
                <a:srgbClr val="000000"/>
              </a:buClr>
              <a:buSzPts val="2400"/>
              <a:buChar char="●"/>
            </a:pPr>
            <a:r>
              <a:rPr lang="en">
                <a:solidFill>
                  <a:srgbClr val="000000"/>
                </a:solidFill>
              </a:rPr>
              <a:t>WebP conversion</a:t>
            </a:r>
            <a:endParaRPr>
              <a:solidFill>
                <a:srgbClr val="000000"/>
              </a:solidFill>
            </a:endParaRPr>
          </a:p>
          <a:p>
            <a:pPr indent="0" lvl="0" marL="0" rtl="0">
              <a:lnSpc>
                <a:spcPct val="140000"/>
              </a:lnSpc>
              <a:spcBef>
                <a:spcPts val="0"/>
              </a:spcBef>
              <a:spcAft>
                <a:spcPts val="0"/>
              </a:spcAft>
              <a:buNone/>
            </a:pPr>
            <a:r>
              <a:t/>
            </a:r>
            <a:endParaRPr>
              <a:solidFill>
                <a:srgbClr val="000000"/>
              </a:solidFill>
            </a:endParaRPr>
          </a:p>
          <a:p>
            <a:pPr indent="0" lvl="0" marL="457200" rtl="0">
              <a:lnSpc>
                <a:spcPct val="115000"/>
              </a:lnSpc>
              <a:spcBef>
                <a:spcPts val="500"/>
              </a:spcBef>
              <a:spcAft>
                <a:spcPts val="200"/>
              </a:spcAft>
              <a:buNone/>
            </a:pPr>
            <a:r>
              <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Use ConnectivityManager</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48" name="Shape 348"/>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3"/>
              </a:rPr>
              <a:t>ConnectivityManager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4"/>
              </a:rPr>
              <a:t>isActiveNetworkMetered()</a:t>
            </a:r>
            <a:endParaRPr sz="2000" u="sng">
              <a:solidFill>
                <a:schemeClr val="hlink"/>
              </a:solidFill>
              <a:latin typeface="Consolas"/>
              <a:ea typeface="Consolas"/>
              <a:cs typeface="Consolas"/>
              <a:sym typeface="Consolas"/>
              <a:hlinkClick r:id="rId5"/>
            </a:endParaRPr>
          </a:p>
          <a:p>
            <a:pPr indent="-355600" lvl="0" marL="457200" rtl="0">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6"/>
              </a:rPr>
              <a:t>ConnectivityManager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7"/>
              </a:rPr>
              <a:t>getActiveNetworkInfo()</a:t>
            </a:r>
            <a:endParaRPr sz="2000" u="sng">
              <a:solidFill>
                <a:schemeClr val="hlink"/>
              </a:solidFill>
              <a:latin typeface="Consolas"/>
              <a:ea typeface="Consolas"/>
              <a:cs typeface="Consolas"/>
              <a:sym typeface="Consolas"/>
              <a:hlinkClick r:id="rId8"/>
            </a:endParaRPr>
          </a:p>
          <a:p>
            <a:pPr indent="-355600" lvl="0" marL="457200" rtl="0">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9"/>
              </a:rPr>
              <a:t>ConnectivityManager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10"/>
              </a:rPr>
              <a:t>getNetworkCapabilities(</a:t>
            </a:r>
            <a:br>
              <a:rPr lang="en">
                <a:hlinkClick r:id="rId11"/>
              </a:rPr>
            </a:br>
            <a:r>
              <a:rPr lang="en">
                <a:hlinkClick r:id="rId12"/>
              </a:rPr>
              <a:t>                                                    </a:t>
            </a:r>
            <a:r>
              <a:rPr lang="en" sz="2000" u="sng">
                <a:solidFill>
                  <a:schemeClr val="hlink"/>
                </a:solidFill>
                <a:latin typeface="Consolas"/>
                <a:ea typeface="Consolas"/>
                <a:cs typeface="Consolas"/>
                <a:sym typeface="Consolas"/>
                <a:hlinkClick r:id="rId13"/>
              </a:rPr>
              <a:t>Network network)</a:t>
            </a:r>
            <a:endParaRPr sz="2000">
              <a:latin typeface="Consolas"/>
              <a:ea typeface="Consolas"/>
              <a:cs typeface="Consolas"/>
              <a:sym typeface="Consolas"/>
            </a:endParaRPr>
          </a:p>
          <a:p>
            <a:pPr indent="-355600" lvl="0" marL="457200" rtl="0">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14"/>
              </a:rPr>
              <a:t>ConnectivityManager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15"/>
              </a:rPr>
              <a:t>getNetworkInfo</a:t>
            </a:r>
            <a:r>
              <a:rPr lang="en" sz="2000">
                <a:latin typeface="Consolas"/>
                <a:ea typeface="Consolas"/>
                <a:cs typeface="Consolas"/>
                <a:sym typeface="Consolas"/>
              </a:rPr>
              <a:t>(</a:t>
            </a:r>
            <a:r>
              <a:rPr lang="en" sz="2000" u="sng">
                <a:solidFill>
                  <a:schemeClr val="hlink"/>
                </a:solidFill>
                <a:latin typeface="Consolas"/>
                <a:ea typeface="Consolas"/>
                <a:cs typeface="Consolas"/>
                <a:sym typeface="Consolas"/>
                <a:hlinkClick r:id="rId16"/>
              </a:rPr>
              <a:t>Network</a:t>
            </a:r>
            <a:r>
              <a:rPr lang="en" sz="2000">
                <a:latin typeface="Consolas"/>
                <a:ea typeface="Consolas"/>
                <a:cs typeface="Consolas"/>
                <a:sym typeface="Consolas"/>
              </a:rPr>
              <a:t> network)</a:t>
            </a:r>
            <a:endParaRPr sz="2000" u="sng">
              <a:solidFill>
                <a:schemeClr val="hlink"/>
              </a:solidFill>
              <a:latin typeface="Consolas"/>
              <a:ea typeface="Consolas"/>
              <a:cs typeface="Consolas"/>
              <a:sym typeface="Consolas"/>
              <a:hlinkClick r:id="rId17"/>
            </a:endParaRPr>
          </a:p>
          <a:p>
            <a:pPr indent="-355600" lvl="0" marL="457200" rtl="0">
              <a:spcBef>
                <a:spcPts val="0"/>
              </a:spcBef>
              <a:spcAft>
                <a:spcPts val="0"/>
              </a:spcAft>
              <a:buClr>
                <a:srgbClr val="000000"/>
              </a:buClr>
              <a:buSzPts val="2000"/>
              <a:buFont typeface="Consolas"/>
              <a:buChar char="●"/>
            </a:pPr>
            <a:r>
              <a:rPr lang="en" sz="2000" u="sng">
                <a:solidFill>
                  <a:schemeClr val="hlink"/>
                </a:solidFill>
                <a:latin typeface="Consolas"/>
                <a:ea typeface="Consolas"/>
                <a:cs typeface="Consolas"/>
                <a:sym typeface="Consolas"/>
                <a:hlinkClick r:id="rId18"/>
              </a:rPr>
              <a:t>TelephonyManager</a:t>
            </a:r>
            <a:r>
              <a:rPr lang="en" sz="2000">
                <a:solidFill>
                  <a:srgbClr val="000000"/>
                </a:solidFill>
                <a:latin typeface="Consolas"/>
                <a:ea typeface="Consolas"/>
                <a:cs typeface="Consolas"/>
                <a:sym typeface="Consolas"/>
              </a:rPr>
              <a:t> &gt; </a:t>
            </a:r>
            <a:r>
              <a:rPr lang="en" sz="2000" u="sng">
                <a:solidFill>
                  <a:schemeClr val="hlink"/>
                </a:solidFill>
                <a:latin typeface="Consolas"/>
                <a:ea typeface="Consolas"/>
                <a:cs typeface="Consolas"/>
                <a:sym typeface="Consolas"/>
                <a:hlinkClick r:id="rId19"/>
              </a:rPr>
              <a:t>getNetworkType()</a:t>
            </a:r>
            <a:endParaRPr sz="2000">
              <a:latin typeface="Consolas"/>
              <a:ea typeface="Consolas"/>
              <a:cs typeface="Consolas"/>
              <a:sym typeface="Consolas"/>
            </a:endParaRPr>
          </a:p>
        </p:txBody>
      </p:sp>
      <p:sp>
        <p:nvSpPr>
          <p:cNvPr id="349" name="Shape 34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Testing connectivity</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55" name="Shape 355"/>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000">
                <a:solidFill>
                  <a:schemeClr val="dk1"/>
                </a:solidFill>
                <a:latin typeface="Consolas"/>
                <a:ea typeface="Consolas"/>
                <a:cs typeface="Consolas"/>
                <a:sym typeface="Consolas"/>
              </a:rPr>
              <a:t>ConnectivityManager cm =  (ConnectivityManager)this</a:t>
            </a:r>
            <a:endParaRPr sz="20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2000">
                <a:solidFill>
                  <a:schemeClr val="dk1"/>
                </a:solidFill>
                <a:latin typeface="Consolas"/>
                <a:ea typeface="Consolas"/>
                <a:cs typeface="Consolas"/>
                <a:sym typeface="Consolas"/>
              </a:rPr>
              <a:t>    .getSystemService(Context.CONNECTIVITY_SERVICE);</a:t>
            </a:r>
            <a:endParaRPr sz="20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2000">
                <a:solidFill>
                  <a:schemeClr val="dk1"/>
                </a:solidFill>
                <a:latin typeface="Consolas"/>
                <a:ea typeface="Consolas"/>
                <a:cs typeface="Consolas"/>
                <a:sym typeface="Consolas"/>
              </a:rPr>
              <a:t>NetworkInfo activeNetwork = cm.getActiveNetworkInfo();</a:t>
            </a:r>
            <a:endParaRPr sz="20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2000">
                <a:solidFill>
                  <a:schemeClr val="dk1"/>
                </a:solidFill>
                <a:latin typeface="Consolas"/>
                <a:ea typeface="Consolas"/>
                <a:cs typeface="Consolas"/>
                <a:sym typeface="Consolas"/>
              </a:rPr>
              <a:t>boolean isConnected = activeNetwork != null &amp;&amp; </a:t>
            </a:r>
            <a:endParaRPr sz="20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2000">
                <a:solidFill>
                  <a:schemeClr val="dk1"/>
                </a:solidFill>
                <a:latin typeface="Consolas"/>
                <a:ea typeface="Consolas"/>
                <a:cs typeface="Consolas"/>
                <a:sym typeface="Consolas"/>
              </a:rPr>
              <a:t>                      activeNetwork.isConnectedOrConnecting();</a:t>
            </a:r>
            <a:endParaRPr sz="20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rPr lang="en" sz="2000">
                <a:solidFill>
                  <a:schemeClr val="dk1"/>
                </a:solidFill>
                <a:latin typeface="Consolas"/>
                <a:ea typeface="Consolas"/>
                <a:cs typeface="Consolas"/>
                <a:sym typeface="Consolas"/>
              </a:rPr>
              <a:t>int connectionType = -1;</a:t>
            </a:r>
            <a:endParaRPr sz="20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457200" rtl="0">
              <a:spcBef>
                <a:spcPts val="0"/>
              </a:spcBef>
              <a:spcAft>
                <a:spcPts val="0"/>
              </a:spcAft>
              <a:buNone/>
            </a:pPr>
            <a:r>
              <a:rPr lang="en">
                <a:solidFill>
                  <a:srgbClr val="000000"/>
                </a:solidFill>
              </a:rPr>
              <a:t>(continued on next slide)</a:t>
            </a:r>
            <a:endParaRPr>
              <a:solidFill>
                <a:srgbClr val="000000"/>
              </a:solidFill>
              <a:latin typeface="Consolas"/>
              <a:ea typeface="Consolas"/>
              <a:cs typeface="Consolas"/>
              <a:sym typeface="Consolas"/>
            </a:endParaRPr>
          </a:p>
        </p:txBody>
      </p:sp>
      <p:sp>
        <p:nvSpPr>
          <p:cNvPr id="356" name="Shape 35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Testing connectivity</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62" name="Shape 362"/>
          <p:cNvSpPr txBox="1"/>
          <p:nvPr>
            <p:ph idx="1" type="body"/>
          </p:nvPr>
        </p:nvSpPr>
        <p:spPr>
          <a:xfrm>
            <a:off x="105000" y="1088250"/>
            <a:ext cx="8847300" cy="3279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chemeClr val="dk1"/>
                </a:solidFill>
                <a:latin typeface="Consolas"/>
                <a:ea typeface="Consolas"/>
                <a:cs typeface="Consolas"/>
                <a:sym typeface="Consolas"/>
              </a:rPr>
              <a:t>if(isConnected) {</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connectionType = activeNetwork.getType();</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if (connectionType == ConnectivityManager.TYPE_WIFI) {</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Log.d(DEBUG_TAG, "Mobile connected: to Wi-Fi");</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 else if (connectionType == ConnectivityManager.TYPE_MOBILE) {</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Log.d(DEBUG_TAG, "Mobile connected: to Cellular Network");</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else{</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Log.d(DEBUG_TAG, "Mobile connected: No active network connection");</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nSpc>
                <a:spcPct val="115000"/>
              </a:lnSpc>
              <a:spcBef>
                <a:spcPts val="0"/>
              </a:spcBef>
              <a:spcAft>
                <a:spcPts val="0"/>
              </a:spcAft>
              <a:buNone/>
            </a:pPr>
            <a:r>
              <a:t/>
            </a:r>
            <a:endParaRPr sz="1100">
              <a:solidFill>
                <a:schemeClr val="dk1"/>
              </a:solidFill>
              <a:latin typeface="Consolas"/>
              <a:ea typeface="Consolas"/>
              <a:cs typeface="Consolas"/>
              <a:sym typeface="Consolas"/>
            </a:endParaRPr>
          </a:p>
        </p:txBody>
      </p:sp>
      <p:sp>
        <p:nvSpPr>
          <p:cNvPr id="363" name="Shape 36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Do you really need this data?</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69" name="Shape 369"/>
          <p:cNvSpPr txBox="1"/>
          <p:nvPr>
            <p:ph idx="1" type="body"/>
          </p:nvPr>
        </p:nvSpPr>
        <p:spPr>
          <a:xfrm>
            <a:off x="311700" y="1076275"/>
            <a:ext cx="8296500" cy="3416400"/>
          </a:xfrm>
          <a:prstGeom prst="rect">
            <a:avLst/>
          </a:prstGeom>
        </p:spPr>
        <p:txBody>
          <a:bodyPr anchorCtr="0" anchor="t" bIns="91425" lIns="91425" spcFirstLastPara="1" rIns="91425" wrap="square" tIns="91425">
            <a:noAutofit/>
          </a:bodyPr>
          <a:lstStyle/>
          <a:p>
            <a:pPr indent="-381000" lvl="0" marL="457200" rtl="0">
              <a:spcBef>
                <a:spcPts val="1000"/>
              </a:spcBef>
              <a:spcAft>
                <a:spcPts val="0"/>
              </a:spcAft>
              <a:buClr>
                <a:srgbClr val="000000"/>
              </a:buClr>
              <a:buSzPts val="2400"/>
              <a:buChar char="●"/>
            </a:pPr>
            <a:r>
              <a:rPr lang="en">
                <a:solidFill>
                  <a:srgbClr val="000000"/>
                </a:solidFill>
              </a:rPr>
              <a:t>The best way to save on networking performance is to not download or upload any data at all</a:t>
            </a:r>
            <a:endParaRPr>
              <a:solidFill>
                <a:srgbClr val="000000"/>
              </a:solidFill>
            </a:endParaRPr>
          </a:p>
        </p:txBody>
      </p:sp>
      <p:sp>
        <p:nvSpPr>
          <p:cNvPr id="370" name="Shape 37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1" name="Shape 3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Do you really need this data?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Optimizing images</a:t>
            </a:r>
            <a:endParaRPr/>
          </a:p>
        </p:txBody>
      </p:sp>
      <p:sp>
        <p:nvSpPr>
          <p:cNvPr id="377" name="Shape 37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
        <p:nvSpPr>
          <p:cNvPr id="378" name="Shape 37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9" name="Shape 37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Optimize PNG images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85" name="Shape 385"/>
          <p:cNvSpPr txBox="1"/>
          <p:nvPr>
            <p:ph idx="1" type="body"/>
          </p:nvPr>
        </p:nvSpPr>
        <p:spPr>
          <a:xfrm>
            <a:off x="105000" y="1088250"/>
            <a:ext cx="8847300" cy="5727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a:solidFill>
                  <a:srgbClr val="000000"/>
                </a:solidFill>
              </a:rPr>
              <a:t>Reduce number of unique colors and trade quality for size</a:t>
            </a:r>
            <a:endParaRPr>
              <a:solidFill>
                <a:srgbClr val="000000"/>
              </a:solidFill>
            </a:endParaRPr>
          </a:p>
        </p:txBody>
      </p:sp>
      <p:sp>
        <p:nvSpPr>
          <p:cNvPr id="386" name="Shape 38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7" name="Shape 387"/>
          <p:cNvPicPr preferRelativeResize="0"/>
          <p:nvPr/>
        </p:nvPicPr>
        <p:blipFill>
          <a:blip r:embed="rId3">
            <a:alphaModFix/>
          </a:blip>
          <a:stretch>
            <a:fillRect/>
          </a:stretch>
        </p:blipFill>
        <p:spPr>
          <a:xfrm>
            <a:off x="1612691" y="1660950"/>
            <a:ext cx="6045409" cy="30133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Optimize JPG</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393" name="Shape 393"/>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spcBef>
                <a:spcPts val="1000"/>
              </a:spcBef>
              <a:spcAft>
                <a:spcPts val="0"/>
              </a:spcAft>
              <a:buClr>
                <a:srgbClr val="000000"/>
              </a:buClr>
              <a:buSzPts val="2400"/>
              <a:buChar char="●"/>
            </a:pPr>
            <a:r>
              <a:rPr lang="en">
                <a:solidFill>
                  <a:srgbClr val="000000"/>
                </a:solidFill>
              </a:rPr>
              <a:t>Adjust quality to around 75</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Significantly smaller image size for insignificant visual difference</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Many free tools available</a:t>
            </a:r>
            <a:endParaRPr>
              <a:solidFill>
                <a:srgbClr val="000000"/>
              </a:solidFill>
            </a:endParaRPr>
          </a:p>
        </p:txBody>
      </p:sp>
      <p:sp>
        <p:nvSpPr>
          <p:cNvPr id="394" name="Shape 39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5" name="Shape 39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Optimize JPG images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Choose WebP when possible</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01" name="Shape 401"/>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nSpc>
                <a:spcPct val="115000"/>
              </a:lnSpc>
              <a:spcBef>
                <a:spcPts val="1000"/>
              </a:spcBef>
              <a:spcAft>
                <a:spcPts val="0"/>
              </a:spcAft>
              <a:buNone/>
            </a:pPr>
            <a:r>
              <a:rPr lang="en" u="sng">
                <a:solidFill>
                  <a:schemeClr val="hlink"/>
                </a:solidFill>
                <a:latin typeface="Consolas"/>
                <a:ea typeface="Consolas"/>
                <a:cs typeface="Consolas"/>
                <a:sym typeface="Consolas"/>
                <a:hlinkClick r:id="rId3"/>
              </a:rPr>
              <a:t>WebP</a:t>
            </a:r>
            <a:r>
              <a:rPr lang="en">
                <a:solidFill>
                  <a:srgbClr val="000000"/>
                </a:solidFill>
              </a:rPr>
              <a:t> is an image file format from Google that provides lossy compression (like JPEG) as well as transparency (like PNG), but can provide better compression than either JPEG or PNG </a:t>
            </a:r>
            <a:endParaRPr>
              <a:solidFill>
                <a:srgbClr val="000000"/>
              </a:solidFill>
            </a:endParaRPr>
          </a:p>
        </p:txBody>
      </p:sp>
      <p:sp>
        <p:nvSpPr>
          <p:cNvPr id="402" name="Shape 40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03" name="Shape 40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Choose WebP when possible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Which format?</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09" name="Shape 409"/>
          <p:cNvSpPr txBox="1"/>
          <p:nvPr>
            <p:ph idx="1" type="body"/>
          </p:nvPr>
        </p:nvSpPr>
        <p:spPr>
          <a:xfrm>
            <a:off x="105000" y="1088250"/>
            <a:ext cx="8847300" cy="34803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000000"/>
                </a:solidFill>
              </a:rPr>
              <a:t>Do you support WebP? </a:t>
            </a:r>
            <a:endParaRPr>
              <a:solidFill>
                <a:srgbClr val="000000"/>
              </a:solidFill>
            </a:endParaRPr>
          </a:p>
          <a:p>
            <a:pPr indent="-381000" lvl="0" marL="457200" rtl="0">
              <a:lnSpc>
                <a:spcPct val="115000"/>
              </a:lnSpc>
              <a:spcBef>
                <a:spcPts val="0"/>
              </a:spcBef>
              <a:spcAft>
                <a:spcPts val="0"/>
              </a:spcAft>
              <a:buClr>
                <a:srgbClr val="000000"/>
              </a:buClr>
              <a:buSzPts val="2400"/>
              <a:buChar char="●"/>
            </a:pPr>
            <a:r>
              <a:rPr lang="en">
                <a:solidFill>
                  <a:srgbClr val="000000"/>
                </a:solidFill>
              </a:rPr>
              <a:t>Yes: Use WebP</a:t>
            </a:r>
            <a:endParaRPr>
              <a:solidFill>
                <a:srgbClr val="000000"/>
              </a:solidFill>
            </a:endParaRPr>
          </a:p>
          <a:p>
            <a:pPr indent="-381000" lvl="0" marL="457200" rtl="0">
              <a:lnSpc>
                <a:spcPct val="115000"/>
              </a:lnSpc>
              <a:spcBef>
                <a:spcPts val="0"/>
              </a:spcBef>
              <a:spcAft>
                <a:spcPts val="0"/>
              </a:spcAft>
              <a:buClr>
                <a:srgbClr val="000000"/>
              </a:buClr>
              <a:buSzPts val="2400"/>
              <a:buChar char="●"/>
            </a:pPr>
            <a:r>
              <a:rPr lang="en">
                <a:solidFill>
                  <a:srgbClr val="000000"/>
                </a:solidFill>
              </a:rPr>
              <a:t>No: Does the image need transparency?</a:t>
            </a:r>
            <a:endParaRPr>
              <a:solidFill>
                <a:srgbClr val="000000"/>
              </a:solidFill>
            </a:endParaRPr>
          </a:p>
          <a:p>
            <a:pPr indent="-381000" lvl="1" marL="914400" rtl="0">
              <a:lnSpc>
                <a:spcPct val="115000"/>
              </a:lnSpc>
              <a:spcBef>
                <a:spcPts val="0"/>
              </a:spcBef>
              <a:spcAft>
                <a:spcPts val="0"/>
              </a:spcAft>
              <a:buClr>
                <a:srgbClr val="000000"/>
              </a:buClr>
              <a:buSzPts val="2400"/>
              <a:buChar char="○"/>
            </a:pPr>
            <a:r>
              <a:rPr lang="en" sz="2400">
                <a:solidFill>
                  <a:srgbClr val="000000"/>
                </a:solidFill>
              </a:rPr>
              <a:t>Yes: Use PNG</a:t>
            </a:r>
            <a:endParaRPr sz="2400">
              <a:solidFill>
                <a:srgbClr val="000000"/>
              </a:solidFill>
            </a:endParaRPr>
          </a:p>
          <a:p>
            <a:pPr indent="-381000" lvl="1" marL="914400" rtl="0">
              <a:lnSpc>
                <a:spcPct val="115000"/>
              </a:lnSpc>
              <a:spcBef>
                <a:spcPts val="0"/>
              </a:spcBef>
              <a:spcAft>
                <a:spcPts val="0"/>
              </a:spcAft>
              <a:buClr>
                <a:srgbClr val="000000"/>
              </a:buClr>
              <a:buSzPts val="2400"/>
              <a:buChar char="○"/>
            </a:pPr>
            <a:r>
              <a:rPr lang="en" sz="2400">
                <a:solidFill>
                  <a:srgbClr val="000000"/>
                </a:solidFill>
              </a:rPr>
              <a:t>No: Is the image "simple" in terms of colors, structure, or content?</a:t>
            </a:r>
            <a:endParaRPr sz="2400">
              <a:solidFill>
                <a:srgbClr val="000000"/>
              </a:solidFill>
            </a:endParaRPr>
          </a:p>
          <a:p>
            <a:pPr indent="-381000" lvl="2" marL="1371600" rtl="0">
              <a:lnSpc>
                <a:spcPct val="115000"/>
              </a:lnSpc>
              <a:spcBef>
                <a:spcPts val="0"/>
              </a:spcBef>
              <a:spcAft>
                <a:spcPts val="0"/>
              </a:spcAft>
              <a:buClr>
                <a:srgbClr val="000000"/>
              </a:buClr>
              <a:buSzPts val="2400"/>
              <a:buChar char="■"/>
            </a:pPr>
            <a:r>
              <a:rPr lang="en" sz="2400">
                <a:solidFill>
                  <a:srgbClr val="000000"/>
                </a:solidFill>
              </a:rPr>
              <a:t>Yes: Use PNG</a:t>
            </a:r>
            <a:endParaRPr sz="2400">
              <a:solidFill>
                <a:srgbClr val="000000"/>
              </a:solidFill>
            </a:endParaRPr>
          </a:p>
          <a:p>
            <a:pPr indent="-381000" lvl="2" marL="1371600" rtl="0">
              <a:lnSpc>
                <a:spcPct val="115000"/>
              </a:lnSpc>
              <a:spcBef>
                <a:spcPts val="0"/>
              </a:spcBef>
              <a:spcAft>
                <a:spcPts val="0"/>
              </a:spcAft>
              <a:buClr>
                <a:srgbClr val="000000"/>
              </a:buClr>
              <a:buSzPts val="2400"/>
              <a:buChar char="■"/>
            </a:pPr>
            <a:r>
              <a:rPr lang="en" sz="2400">
                <a:solidFill>
                  <a:srgbClr val="000000"/>
                </a:solidFill>
              </a:rPr>
              <a:t>No: JPG</a:t>
            </a:r>
            <a:endParaRPr sz="2400">
              <a:solidFill>
                <a:srgbClr val="000000"/>
              </a:solidFill>
            </a:endParaRPr>
          </a:p>
        </p:txBody>
      </p:sp>
      <p:sp>
        <p:nvSpPr>
          <p:cNvPr id="410" name="Shape 41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Details versus colors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16" name="Shape 416"/>
          <p:cNvSpPr txBox="1"/>
          <p:nvPr>
            <p:ph idx="1" type="body"/>
          </p:nvPr>
        </p:nvSpPr>
        <p:spPr>
          <a:xfrm>
            <a:off x="105000" y="1088250"/>
            <a:ext cx="8847300" cy="126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Left: many </a:t>
            </a:r>
            <a:r>
              <a:rPr b="1" lang="en">
                <a:solidFill>
                  <a:srgbClr val="000000"/>
                </a:solidFill>
              </a:rPr>
              <a:t>small</a:t>
            </a:r>
            <a:r>
              <a:rPr lang="en">
                <a:solidFill>
                  <a:srgbClr val="000000"/>
                </a:solidFill>
              </a:rPr>
              <a:t> </a:t>
            </a:r>
            <a:r>
              <a:rPr b="1" lang="en">
                <a:solidFill>
                  <a:srgbClr val="000000"/>
                </a:solidFill>
              </a:rPr>
              <a:t>details</a:t>
            </a:r>
            <a:r>
              <a:rPr lang="en">
                <a:solidFill>
                  <a:srgbClr val="000000"/>
                </a:solidFill>
              </a:rPr>
              <a:t>, and compresses better with </a:t>
            </a:r>
            <a:r>
              <a:rPr b="1" lang="en">
                <a:solidFill>
                  <a:srgbClr val="000000"/>
                </a:solidFill>
              </a:rPr>
              <a:t>JPG</a:t>
            </a:r>
            <a:endParaRPr b="1">
              <a:solidFill>
                <a:srgbClr val="000000"/>
              </a:solidFill>
            </a:endParaRPr>
          </a:p>
          <a:p>
            <a:pPr indent="0" lvl="0" marL="0" rtl="0">
              <a:spcBef>
                <a:spcPts val="0"/>
              </a:spcBef>
              <a:spcAft>
                <a:spcPts val="0"/>
              </a:spcAft>
              <a:buClr>
                <a:schemeClr val="dk1"/>
              </a:buClr>
              <a:buSzPts val="1100"/>
              <a:buFont typeface="Arial"/>
              <a:buNone/>
            </a:pPr>
            <a:r>
              <a:rPr lang="en">
                <a:solidFill>
                  <a:srgbClr val="000000"/>
                </a:solidFill>
              </a:rPr>
              <a:t>Right: runs of </a:t>
            </a:r>
            <a:r>
              <a:rPr b="1" lang="en">
                <a:solidFill>
                  <a:srgbClr val="000000"/>
                </a:solidFill>
              </a:rPr>
              <a:t>same</a:t>
            </a:r>
            <a:r>
              <a:rPr lang="en">
                <a:solidFill>
                  <a:srgbClr val="000000"/>
                </a:solidFill>
              </a:rPr>
              <a:t> </a:t>
            </a:r>
            <a:r>
              <a:rPr b="1" lang="en">
                <a:solidFill>
                  <a:srgbClr val="000000"/>
                </a:solidFill>
              </a:rPr>
              <a:t>color</a:t>
            </a:r>
            <a:r>
              <a:rPr lang="en">
                <a:solidFill>
                  <a:srgbClr val="000000"/>
                </a:solidFill>
              </a:rPr>
              <a:t>, compresses better with </a:t>
            </a:r>
            <a:r>
              <a:rPr b="1" lang="en">
                <a:solidFill>
                  <a:srgbClr val="000000"/>
                </a:solidFill>
              </a:rPr>
              <a:t>PNG</a:t>
            </a:r>
            <a:endParaRPr b="1" sz="11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a:solidFill>
                <a:srgbClr val="000000"/>
              </a:solidFill>
            </a:endParaRPr>
          </a:p>
        </p:txBody>
      </p:sp>
      <p:sp>
        <p:nvSpPr>
          <p:cNvPr id="417" name="Shape 41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8" name="Shape 418"/>
          <p:cNvPicPr preferRelativeResize="0"/>
          <p:nvPr/>
        </p:nvPicPr>
        <p:blipFill>
          <a:blip r:embed="rId3">
            <a:alphaModFix/>
          </a:blip>
          <a:stretch>
            <a:fillRect/>
          </a:stretch>
        </p:blipFill>
        <p:spPr>
          <a:xfrm>
            <a:off x="1585425" y="2914175"/>
            <a:ext cx="5886450" cy="173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Network</a:t>
            </a:r>
            <a:endParaRPr/>
          </a:p>
        </p:txBody>
      </p:sp>
      <p:sp>
        <p:nvSpPr>
          <p:cNvPr id="161" name="Shape 16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
        <p:nvSpPr>
          <p:cNvPr id="162" name="Shape 16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63" name="Shape 16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Best practices for loading images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24" name="Shape 424"/>
          <p:cNvSpPr txBox="1"/>
          <p:nvPr>
            <p:ph idx="1" type="body"/>
          </p:nvPr>
        </p:nvSpPr>
        <p:spPr>
          <a:xfrm>
            <a:off x="105000" y="1088250"/>
            <a:ext cx="8980800" cy="3398100"/>
          </a:xfrm>
          <a:prstGeom prst="rect">
            <a:avLst/>
          </a:prstGeom>
        </p:spPr>
        <p:txBody>
          <a:bodyPr anchorCtr="0" anchor="t" bIns="91425" lIns="91425" spcFirstLastPara="1" rIns="91425" wrap="square" tIns="91425">
            <a:noAutofit/>
          </a:bodyPr>
          <a:lstStyle/>
          <a:p>
            <a:pPr indent="-381000" lvl="0" marL="457200" rtl="0">
              <a:lnSpc>
                <a:spcPct val="150000"/>
              </a:lnSpc>
              <a:spcBef>
                <a:spcPts val="0"/>
              </a:spcBef>
              <a:spcAft>
                <a:spcPts val="0"/>
              </a:spcAft>
              <a:buClr>
                <a:srgbClr val="000000"/>
              </a:buClr>
              <a:buSzPts val="2400"/>
              <a:buChar char="●"/>
            </a:pPr>
            <a:r>
              <a:rPr lang="en">
                <a:solidFill>
                  <a:srgbClr val="000000"/>
                </a:solidFill>
              </a:rPr>
              <a:t>Trade size and quality, it's a balancing act</a:t>
            </a:r>
            <a:endParaRPr>
              <a:solidFill>
                <a:srgbClr val="000000"/>
              </a:solidFill>
            </a:endParaRPr>
          </a:p>
          <a:p>
            <a:pPr indent="-381000" lvl="0" marL="457200" rtl="0">
              <a:lnSpc>
                <a:spcPct val="150000"/>
              </a:lnSpc>
              <a:spcBef>
                <a:spcPts val="0"/>
              </a:spcBef>
              <a:spcAft>
                <a:spcPts val="0"/>
              </a:spcAft>
              <a:buClr>
                <a:srgbClr val="000000"/>
              </a:buClr>
              <a:buSzPts val="2400"/>
              <a:buChar char="●"/>
            </a:pPr>
            <a:r>
              <a:rPr lang="en">
                <a:solidFill>
                  <a:srgbClr val="000000"/>
                </a:solidFill>
              </a:rPr>
              <a:t>Different resolutions for thumbnails and full screen</a:t>
            </a:r>
            <a:endParaRPr>
              <a:solidFill>
                <a:srgbClr val="000000"/>
              </a:solidFill>
            </a:endParaRPr>
          </a:p>
          <a:p>
            <a:pPr indent="-381000" lvl="0" marL="457200" rtl="0">
              <a:lnSpc>
                <a:spcPct val="150000"/>
              </a:lnSpc>
              <a:spcBef>
                <a:spcPts val="0"/>
              </a:spcBef>
              <a:spcAft>
                <a:spcPts val="0"/>
              </a:spcAft>
              <a:buClr>
                <a:srgbClr val="000000"/>
              </a:buClr>
              <a:buSzPts val="2400"/>
              <a:buChar char="●"/>
            </a:pPr>
            <a:r>
              <a:rPr lang="en">
                <a:solidFill>
                  <a:srgbClr val="000000"/>
                </a:solidFill>
              </a:rPr>
              <a:t>Use backend image service such as with </a:t>
            </a:r>
            <a:r>
              <a:rPr lang="en" u="sng">
                <a:solidFill>
                  <a:schemeClr val="hlink"/>
                </a:solidFill>
                <a:hlinkClick r:id="rId3"/>
              </a:rPr>
              <a:t>Google App Engine</a:t>
            </a:r>
            <a:endParaRPr/>
          </a:p>
          <a:p>
            <a:pPr indent="-381000" lvl="0" marL="457200" rtl="0">
              <a:lnSpc>
                <a:spcPct val="150000"/>
              </a:lnSpc>
              <a:spcBef>
                <a:spcPts val="0"/>
              </a:spcBef>
              <a:spcAft>
                <a:spcPts val="0"/>
              </a:spcAft>
              <a:buClr>
                <a:srgbClr val="000000"/>
              </a:buClr>
              <a:buSzPts val="2400"/>
              <a:buChar char="●"/>
            </a:pPr>
            <a:r>
              <a:rPr lang="en">
                <a:solidFill>
                  <a:srgbClr val="000000"/>
                </a:solidFill>
              </a:rPr>
              <a:t>Request appropriate size</a:t>
            </a:r>
            <a:endParaRPr>
              <a:solidFill>
                <a:srgbClr val="000000"/>
              </a:solidFill>
            </a:endParaRPr>
          </a:p>
          <a:p>
            <a:pPr indent="-381000" lvl="0" marL="457200" rtl="0">
              <a:lnSpc>
                <a:spcPct val="150000"/>
              </a:lnSpc>
              <a:spcBef>
                <a:spcPts val="0"/>
              </a:spcBef>
              <a:spcAft>
                <a:spcPts val="0"/>
              </a:spcAft>
              <a:buClr>
                <a:srgbClr val="000000"/>
              </a:buClr>
              <a:buSzPts val="2400"/>
              <a:buChar char="●"/>
            </a:pPr>
            <a:r>
              <a:rPr lang="en">
                <a:solidFill>
                  <a:srgbClr val="000000"/>
                </a:solidFill>
              </a:rPr>
              <a:t>Adjust the quality that you request, depending on connectivity</a:t>
            </a:r>
            <a:endParaRPr>
              <a:solidFill>
                <a:srgbClr val="000000"/>
              </a:solidFill>
            </a:endParaRPr>
          </a:p>
          <a:p>
            <a:pPr indent="-381000" lvl="0" marL="457200" rtl="0">
              <a:lnSpc>
                <a:spcPct val="150000"/>
              </a:lnSpc>
              <a:spcBef>
                <a:spcPts val="0"/>
              </a:spcBef>
              <a:spcAft>
                <a:spcPts val="0"/>
              </a:spcAft>
              <a:buClr>
                <a:srgbClr val="000000"/>
              </a:buClr>
              <a:buSzPts val="2400"/>
              <a:buChar char="●"/>
            </a:pPr>
            <a:r>
              <a:rPr lang="en">
                <a:solidFill>
                  <a:srgbClr val="000000"/>
                </a:solidFill>
              </a:rPr>
              <a:t>Libraries such as </a:t>
            </a:r>
            <a:r>
              <a:rPr lang="en" u="sng">
                <a:solidFill>
                  <a:schemeClr val="hlink"/>
                </a:solidFill>
                <a:hlinkClick r:id="rId4"/>
              </a:rPr>
              <a:t>Glide</a:t>
            </a:r>
            <a:r>
              <a:rPr lang="en">
                <a:solidFill>
                  <a:srgbClr val="000000"/>
                </a:solidFill>
              </a:rPr>
              <a:t> and </a:t>
            </a:r>
            <a:r>
              <a:rPr lang="en" u="sng">
                <a:solidFill>
                  <a:schemeClr val="hlink"/>
                </a:solidFill>
                <a:hlinkClick r:id="rId5"/>
              </a:rPr>
              <a:t>Picasso</a:t>
            </a:r>
            <a:r>
              <a:rPr lang="en">
                <a:solidFill>
                  <a:srgbClr val="000000"/>
                </a:solidFill>
              </a:rPr>
              <a:t> simplify and optimize</a:t>
            </a:r>
            <a:endParaRPr>
              <a:solidFill>
                <a:srgbClr val="000000"/>
              </a:solidFill>
            </a:endParaRPr>
          </a:p>
        </p:txBody>
      </p:sp>
      <p:sp>
        <p:nvSpPr>
          <p:cNvPr id="425" name="Shape 42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265500" y="1842775"/>
            <a:ext cx="4045200" cy="148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Converting images to WebP</a:t>
            </a:r>
            <a:endParaRPr/>
          </a:p>
        </p:txBody>
      </p:sp>
      <p:sp>
        <p:nvSpPr>
          <p:cNvPr id="431" name="Shape 43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
        <p:nvSpPr>
          <p:cNvPr id="432" name="Shape 43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33" name="Shape 4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WebP support</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39" name="Shape 439"/>
          <p:cNvSpPr txBox="1"/>
          <p:nvPr>
            <p:ph idx="1" type="body"/>
          </p:nvPr>
        </p:nvSpPr>
        <p:spPr>
          <a:xfrm>
            <a:off x="105000" y="1012050"/>
            <a:ext cx="8980800" cy="36078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lang="en">
                <a:solidFill>
                  <a:srgbClr val="000000"/>
                </a:solidFill>
              </a:rPr>
              <a:t>Android has included lossy </a:t>
            </a:r>
            <a:r>
              <a:rPr lang="en" u="sng">
                <a:solidFill>
                  <a:schemeClr val="hlink"/>
                </a:solidFill>
                <a:hlinkClick r:id="rId3"/>
              </a:rPr>
              <a:t>WebP support</a:t>
            </a:r>
            <a:r>
              <a:rPr lang="en">
                <a:solidFill>
                  <a:srgbClr val="000000"/>
                </a:solidFill>
              </a:rPr>
              <a:t> since Android 4.0 (API 14) and support for lossless, transparent WebP since Android 4.2 (API 18)</a:t>
            </a:r>
            <a:endParaRPr>
              <a:solidFill>
                <a:srgbClr val="000000"/>
              </a:solidFill>
            </a:endParaRPr>
          </a:p>
          <a:p>
            <a:pPr indent="-381000" lvl="0" marL="457200" rtl="0">
              <a:lnSpc>
                <a:spcPct val="115000"/>
              </a:lnSpc>
              <a:spcBef>
                <a:spcPts val="1000"/>
              </a:spcBef>
              <a:spcAft>
                <a:spcPts val="1000"/>
              </a:spcAft>
              <a:buClr>
                <a:srgbClr val="000000"/>
              </a:buClr>
              <a:buSzPts val="2400"/>
              <a:buChar char="●"/>
            </a:pPr>
            <a:r>
              <a:rPr lang="en">
                <a:solidFill>
                  <a:srgbClr val="000000"/>
                </a:solidFill>
              </a:rPr>
              <a:t>Conversion is in-place, meaning that your original image will be changed into the compressed image</a:t>
            </a:r>
            <a:endParaRPr sz="1100">
              <a:solidFill>
                <a:srgbClr val="000000"/>
              </a:solidFill>
              <a:latin typeface="Arial"/>
              <a:ea typeface="Arial"/>
              <a:cs typeface="Arial"/>
              <a:sym typeface="Arial"/>
            </a:endParaRPr>
          </a:p>
        </p:txBody>
      </p:sp>
      <p:sp>
        <p:nvSpPr>
          <p:cNvPr id="440" name="Shape 44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Convert images in Android Studio</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46" name="Shape 446"/>
          <p:cNvSpPr txBox="1"/>
          <p:nvPr>
            <p:ph idx="1" type="body"/>
          </p:nvPr>
        </p:nvSpPr>
        <p:spPr>
          <a:xfrm>
            <a:off x="105000" y="1012050"/>
            <a:ext cx="3857700" cy="3607800"/>
          </a:xfrm>
          <a:prstGeom prst="rect">
            <a:avLst/>
          </a:prstGeom>
        </p:spPr>
        <p:txBody>
          <a:bodyPr anchorCtr="0" anchor="t" bIns="91425" lIns="91425" spcFirstLastPara="1" rIns="91425" wrap="square" tIns="91425">
            <a:noAutofit/>
          </a:bodyPr>
          <a:lstStyle/>
          <a:p>
            <a:pPr indent="0" lvl="0" marL="0" rtl="0">
              <a:lnSpc>
                <a:spcPct val="125000"/>
              </a:lnSpc>
              <a:spcBef>
                <a:spcPts val="0"/>
              </a:spcBef>
              <a:spcAft>
                <a:spcPts val="0"/>
              </a:spcAft>
              <a:buNone/>
            </a:pPr>
            <a:r>
              <a:rPr lang="en">
                <a:solidFill>
                  <a:srgbClr val="000000"/>
                </a:solidFill>
              </a:rPr>
              <a:t>In </a:t>
            </a:r>
            <a:r>
              <a:rPr lang="en">
                <a:solidFill>
                  <a:srgbClr val="000000"/>
                </a:solidFill>
                <a:latin typeface="Consolas"/>
                <a:ea typeface="Consolas"/>
                <a:cs typeface="Consolas"/>
                <a:sym typeface="Consolas"/>
              </a:rPr>
              <a:t>res/drawable:</a:t>
            </a:r>
            <a:endParaRPr>
              <a:solidFill>
                <a:srgbClr val="000000"/>
              </a:solidFill>
              <a:latin typeface="Consolas"/>
              <a:ea typeface="Consolas"/>
              <a:cs typeface="Consolas"/>
              <a:sym typeface="Consolas"/>
            </a:endParaRPr>
          </a:p>
          <a:p>
            <a:pPr indent="-381000" lvl="0" marL="457200" rtl="0">
              <a:lnSpc>
                <a:spcPct val="125000"/>
              </a:lnSpc>
              <a:spcBef>
                <a:spcPts val="0"/>
              </a:spcBef>
              <a:spcAft>
                <a:spcPts val="0"/>
              </a:spcAft>
              <a:buClr>
                <a:srgbClr val="000000"/>
              </a:buClr>
              <a:buSzPts val="2400"/>
              <a:buAutoNum type="arabicPeriod"/>
            </a:pPr>
            <a:r>
              <a:rPr lang="en">
                <a:solidFill>
                  <a:srgbClr val="000000"/>
                </a:solidFill>
              </a:rPr>
              <a:t>Right-click image</a:t>
            </a:r>
            <a:endParaRPr>
              <a:solidFill>
                <a:srgbClr val="000000"/>
              </a:solidFill>
            </a:endParaRPr>
          </a:p>
          <a:p>
            <a:pPr indent="-381000" lvl="0" marL="457200" rtl="0">
              <a:lnSpc>
                <a:spcPct val="125000"/>
              </a:lnSpc>
              <a:spcBef>
                <a:spcPts val="0"/>
              </a:spcBef>
              <a:spcAft>
                <a:spcPts val="0"/>
              </a:spcAft>
              <a:buClr>
                <a:srgbClr val="000000"/>
              </a:buClr>
              <a:buSzPts val="2400"/>
              <a:buAutoNum type="arabicPeriod"/>
            </a:pPr>
            <a:r>
              <a:rPr lang="en">
                <a:solidFill>
                  <a:srgbClr val="000000"/>
                </a:solidFill>
              </a:rPr>
              <a:t>Choose </a:t>
            </a:r>
            <a:r>
              <a:rPr b="1" lang="en">
                <a:solidFill>
                  <a:srgbClr val="000000"/>
                </a:solidFill>
              </a:rPr>
              <a:t>Convert to WebP</a:t>
            </a:r>
            <a:endParaRPr b="1">
              <a:solidFill>
                <a:srgbClr val="000000"/>
              </a:solidFill>
            </a:endParaRPr>
          </a:p>
          <a:p>
            <a:pPr indent="0" lvl="0" marL="0" rtl="0">
              <a:lnSpc>
                <a:spcPct val="125000"/>
              </a:lnSpc>
              <a:spcBef>
                <a:spcPts val="0"/>
              </a:spcBef>
              <a:spcAft>
                <a:spcPts val="0"/>
              </a:spcAft>
              <a:buNone/>
            </a:pPr>
            <a:r>
              <a:rPr b="1" lang="en">
                <a:solidFill>
                  <a:srgbClr val="000000"/>
                </a:solidFill>
              </a:rPr>
              <a:t>Converting Images to WebP</a:t>
            </a:r>
            <a:r>
              <a:rPr lang="en">
                <a:solidFill>
                  <a:srgbClr val="000000"/>
                </a:solidFill>
              </a:rPr>
              <a:t> dialog opens.</a:t>
            </a:r>
            <a:endParaRPr>
              <a:solidFill>
                <a:srgbClr val="000000"/>
              </a:solidFill>
            </a:endParaRPr>
          </a:p>
          <a:p>
            <a:pPr indent="-381000" lvl="0" marL="457200" rtl="0">
              <a:lnSpc>
                <a:spcPct val="125000"/>
              </a:lnSpc>
              <a:spcBef>
                <a:spcPts val="0"/>
              </a:spcBef>
              <a:spcAft>
                <a:spcPts val="0"/>
              </a:spcAft>
              <a:buClr>
                <a:srgbClr val="000000"/>
              </a:buClr>
              <a:buSzPts val="2400"/>
              <a:buAutoNum type="arabicPeriod"/>
            </a:pPr>
            <a:r>
              <a:rPr lang="en">
                <a:solidFill>
                  <a:srgbClr val="000000"/>
                </a:solidFill>
              </a:rPr>
              <a:t>Choose params</a:t>
            </a:r>
            <a:endParaRPr>
              <a:solidFill>
                <a:srgbClr val="000000"/>
              </a:solidFill>
            </a:endParaRPr>
          </a:p>
          <a:p>
            <a:pPr indent="-381000" lvl="0" marL="457200" rtl="0">
              <a:lnSpc>
                <a:spcPct val="125000"/>
              </a:lnSpc>
              <a:spcBef>
                <a:spcPts val="0"/>
              </a:spcBef>
              <a:spcAft>
                <a:spcPts val="0"/>
              </a:spcAft>
              <a:buClr>
                <a:srgbClr val="000000"/>
              </a:buClr>
              <a:buSzPts val="2400"/>
              <a:buAutoNum type="arabicPeriod"/>
            </a:pPr>
            <a:r>
              <a:rPr lang="en">
                <a:solidFill>
                  <a:srgbClr val="000000"/>
                </a:solidFill>
              </a:rPr>
              <a:t>Click </a:t>
            </a:r>
            <a:r>
              <a:rPr b="1" lang="en">
                <a:solidFill>
                  <a:srgbClr val="000000"/>
                </a:solidFill>
              </a:rPr>
              <a:t>OK</a:t>
            </a:r>
            <a:r>
              <a:rPr lang="en">
                <a:solidFill>
                  <a:srgbClr val="000000"/>
                </a:solidFill>
              </a:rPr>
              <a:t> for preview</a:t>
            </a:r>
            <a:endParaRPr>
              <a:solidFill>
                <a:srgbClr val="000000"/>
              </a:solidFill>
            </a:endParaRPr>
          </a:p>
        </p:txBody>
      </p:sp>
      <p:sp>
        <p:nvSpPr>
          <p:cNvPr id="447" name="Shape 44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48" name="Shape 448"/>
          <p:cNvPicPr preferRelativeResize="0"/>
          <p:nvPr/>
        </p:nvPicPr>
        <p:blipFill>
          <a:blip r:embed="rId3">
            <a:alphaModFix/>
          </a:blip>
          <a:stretch>
            <a:fillRect/>
          </a:stretch>
        </p:blipFill>
        <p:spPr>
          <a:xfrm>
            <a:off x="4011000" y="1015725"/>
            <a:ext cx="5010150" cy="3600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Shape 4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Preview and fine-tune</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54" name="Shape 454"/>
          <p:cNvSpPr txBox="1"/>
          <p:nvPr>
            <p:ph idx="1" type="body"/>
          </p:nvPr>
        </p:nvSpPr>
        <p:spPr>
          <a:xfrm>
            <a:off x="105000" y="1012050"/>
            <a:ext cx="8426400" cy="11748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AutoNum type="arabicPeriod"/>
            </a:pPr>
            <a:r>
              <a:rPr lang="en">
                <a:solidFill>
                  <a:srgbClr val="000000"/>
                </a:solidFill>
              </a:rPr>
              <a:t>Fine-tune quality versus size </a:t>
            </a:r>
            <a:endParaRPr>
              <a:solidFill>
                <a:srgbClr val="000000"/>
              </a:solidFill>
            </a:endParaRPr>
          </a:p>
          <a:p>
            <a:pPr indent="-381000" lvl="0" marL="457200" rtl="0">
              <a:spcBef>
                <a:spcPts val="0"/>
              </a:spcBef>
              <a:spcAft>
                <a:spcPts val="0"/>
              </a:spcAft>
              <a:buClr>
                <a:srgbClr val="000000"/>
              </a:buClr>
              <a:buSzPts val="2400"/>
              <a:buAutoNum type="arabicPeriod"/>
            </a:pPr>
            <a:r>
              <a:rPr lang="en">
                <a:solidFill>
                  <a:srgbClr val="000000"/>
                </a:solidFill>
              </a:rPr>
              <a:t>See immense saving with no noticeable quality loss</a:t>
            </a:r>
            <a:endParaRPr>
              <a:solidFill>
                <a:srgbClr val="000000"/>
              </a:solidFill>
            </a:endParaRPr>
          </a:p>
          <a:p>
            <a:pPr indent="-381000" lvl="0" marL="457200" rtl="0">
              <a:spcBef>
                <a:spcPts val="0"/>
              </a:spcBef>
              <a:spcAft>
                <a:spcPts val="0"/>
              </a:spcAft>
              <a:buClr>
                <a:srgbClr val="000000"/>
              </a:buClr>
              <a:buSzPts val="2400"/>
              <a:buAutoNum type="arabicPeriod"/>
            </a:pPr>
            <a:r>
              <a:rPr lang="en">
                <a:solidFill>
                  <a:srgbClr val="000000"/>
                </a:solidFill>
              </a:rPr>
              <a:t>Click </a:t>
            </a:r>
            <a:r>
              <a:rPr b="1" lang="en">
                <a:solidFill>
                  <a:srgbClr val="000000"/>
                </a:solidFill>
              </a:rPr>
              <a:t>Finish</a:t>
            </a:r>
            <a:endParaRPr b="1">
              <a:solidFill>
                <a:srgbClr val="000000"/>
              </a:solidFill>
            </a:endParaRPr>
          </a:p>
        </p:txBody>
      </p:sp>
      <p:sp>
        <p:nvSpPr>
          <p:cNvPr id="455" name="Shape 45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6" name="Shape 456"/>
          <p:cNvPicPr preferRelativeResize="0"/>
          <p:nvPr/>
        </p:nvPicPr>
        <p:blipFill>
          <a:blip r:embed="rId3">
            <a:alphaModFix/>
          </a:blip>
          <a:stretch>
            <a:fillRect/>
          </a:stretch>
        </p:blipFill>
        <p:spPr>
          <a:xfrm>
            <a:off x="3424150" y="2100375"/>
            <a:ext cx="5648325" cy="2543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Shape 46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Text data compression</a:t>
            </a:r>
            <a:endParaRPr/>
          </a:p>
        </p:txBody>
      </p:sp>
      <p:sp>
        <p:nvSpPr>
          <p:cNvPr id="462" name="Shape 46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
        <p:nvSpPr>
          <p:cNvPr id="463" name="Shape 46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64" name="Shape 46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Checklist</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70" name="Shape 470"/>
          <p:cNvSpPr txBox="1"/>
          <p:nvPr>
            <p:ph idx="1" type="body"/>
          </p:nvPr>
        </p:nvSpPr>
        <p:spPr>
          <a:xfrm>
            <a:off x="311700" y="986975"/>
            <a:ext cx="8520600" cy="3505800"/>
          </a:xfrm>
          <a:prstGeom prst="rect">
            <a:avLst/>
          </a:prstGeom>
        </p:spPr>
        <p:txBody>
          <a:bodyPr anchorCtr="0" anchor="t" bIns="91425" lIns="91425" spcFirstLastPara="1" rIns="91425" wrap="square" tIns="91425">
            <a:noAutofit/>
          </a:bodyPr>
          <a:lstStyle/>
          <a:p>
            <a:pPr indent="0" lvl="0" marL="0" rtl="0">
              <a:spcBef>
                <a:spcPts val="1000"/>
              </a:spcBef>
              <a:spcAft>
                <a:spcPts val="0"/>
              </a:spcAft>
              <a:buNone/>
            </a:pPr>
            <a:r>
              <a:rPr lang="en">
                <a:solidFill>
                  <a:schemeClr val="dk1"/>
                </a:solidFill>
              </a:rPr>
              <a:t>✔  </a:t>
            </a:r>
            <a:r>
              <a:rPr lang="en">
                <a:solidFill>
                  <a:srgbClr val="000000"/>
                </a:solidFill>
              </a:rPr>
              <a:t>Edit: smaller page,  fewer words, only relevant content,</a:t>
            </a:r>
            <a:br>
              <a:rPr lang="en">
                <a:solidFill>
                  <a:srgbClr val="000000"/>
                </a:solidFill>
              </a:rPr>
            </a:br>
            <a:r>
              <a:rPr lang="en">
                <a:solidFill>
                  <a:srgbClr val="000000"/>
                </a:solidFill>
              </a:rPr>
              <a:t>      multiple smaller pages</a:t>
            </a:r>
            <a:endParaRPr>
              <a:solidFill>
                <a:srgbClr val="000000"/>
              </a:solidFill>
            </a:endParaRPr>
          </a:p>
          <a:p>
            <a:pPr indent="0" lvl="0" marL="0" rtl="0">
              <a:spcBef>
                <a:spcPts val="1000"/>
              </a:spcBef>
              <a:spcAft>
                <a:spcPts val="0"/>
              </a:spcAft>
              <a:buNone/>
            </a:pPr>
            <a:r>
              <a:rPr lang="en">
                <a:solidFill>
                  <a:schemeClr val="dk1"/>
                </a:solidFill>
              </a:rPr>
              <a:t>✔ </a:t>
            </a:r>
            <a:r>
              <a:rPr lang="en">
                <a:solidFill>
                  <a:srgbClr val="000000"/>
                </a:solidFill>
              </a:rPr>
              <a:t>Minify: </a:t>
            </a:r>
            <a:r>
              <a:rPr lang="en" u="sng">
                <a:solidFill>
                  <a:schemeClr val="hlink"/>
                </a:solidFill>
                <a:hlinkClick r:id="rId3"/>
              </a:rPr>
              <a:t>CSS</a:t>
            </a:r>
            <a:r>
              <a:rPr lang="en">
                <a:solidFill>
                  <a:srgbClr val="000000"/>
                </a:solidFill>
              </a:rPr>
              <a:t> and </a:t>
            </a:r>
            <a:r>
              <a:rPr lang="en" u="sng">
                <a:solidFill>
                  <a:schemeClr val="hlink"/>
                </a:solidFill>
                <a:hlinkClick r:id="rId4"/>
              </a:rPr>
              <a:t>JavaScript</a:t>
            </a:r>
            <a:r>
              <a:rPr lang="en">
                <a:solidFill>
                  <a:srgbClr val="000000"/>
                </a:solidFill>
              </a:rPr>
              <a:t> minifiers</a:t>
            </a:r>
            <a:endParaRPr>
              <a:solidFill>
                <a:srgbClr val="000000"/>
              </a:solidFill>
            </a:endParaRPr>
          </a:p>
          <a:p>
            <a:pPr indent="0" lvl="0" marL="0" rtl="0">
              <a:spcBef>
                <a:spcPts val="1000"/>
              </a:spcBef>
              <a:spcAft>
                <a:spcPts val="0"/>
              </a:spcAft>
              <a:buNone/>
            </a:pPr>
            <a:r>
              <a:rPr lang="en">
                <a:solidFill>
                  <a:schemeClr val="dk1"/>
                </a:solidFill>
              </a:rPr>
              <a:t>✔ </a:t>
            </a:r>
            <a:r>
              <a:rPr lang="en">
                <a:solidFill>
                  <a:srgbClr val="000000"/>
                </a:solidFill>
              </a:rPr>
              <a:t>Compress: GZIP compression on server</a:t>
            </a:r>
            <a:endParaRPr>
              <a:solidFill>
                <a:srgbClr val="000000"/>
              </a:solidFill>
            </a:endParaRPr>
          </a:p>
          <a:p>
            <a:pPr indent="0" lvl="0" marL="0" rtl="0">
              <a:spcBef>
                <a:spcPts val="1000"/>
              </a:spcBef>
              <a:spcAft>
                <a:spcPts val="0"/>
              </a:spcAft>
              <a:buNone/>
            </a:pPr>
            <a:r>
              <a:rPr lang="en">
                <a:solidFill>
                  <a:schemeClr val="dk1"/>
                </a:solidFill>
              </a:rPr>
              <a:t>✔ </a:t>
            </a:r>
            <a:r>
              <a:rPr lang="en">
                <a:solidFill>
                  <a:srgbClr val="000000"/>
                </a:solidFill>
              </a:rPr>
              <a:t>Offline compression using </a:t>
            </a:r>
            <a:r>
              <a:rPr lang="en" u="sng">
                <a:solidFill>
                  <a:schemeClr val="hlink"/>
                </a:solidFill>
                <a:hlinkClick r:id="rId5"/>
              </a:rPr>
              <a:t>Zopfli</a:t>
            </a:r>
            <a:r>
              <a:rPr lang="en">
                <a:solidFill>
                  <a:srgbClr val="000000"/>
                </a:solidFill>
              </a:rPr>
              <a:t> or </a:t>
            </a:r>
            <a:r>
              <a:rPr lang="en" u="sng">
                <a:solidFill>
                  <a:schemeClr val="hlink"/>
                </a:solidFill>
                <a:hlinkClick r:id="rId6"/>
              </a:rPr>
              <a:t>7-Zip</a:t>
            </a:r>
            <a:endParaRPr/>
          </a:p>
          <a:p>
            <a:pPr indent="0" lvl="0" marL="0" rtl="0">
              <a:spcBef>
                <a:spcPts val="1000"/>
              </a:spcBef>
              <a:spcAft>
                <a:spcPts val="0"/>
              </a:spcAft>
              <a:buClr>
                <a:schemeClr val="dk1"/>
              </a:buClr>
              <a:buSzPts val="1100"/>
              <a:buFont typeface="Arial"/>
              <a:buNone/>
            </a:pPr>
            <a:r>
              <a:rPr lang="en">
                <a:solidFill>
                  <a:srgbClr val="000000"/>
                </a:solidFill>
              </a:rPr>
              <a:t>See </a:t>
            </a:r>
            <a:r>
              <a:rPr lang="en" u="sng">
                <a:solidFill>
                  <a:schemeClr val="hlink"/>
                </a:solidFill>
                <a:hlinkClick r:id="rId7"/>
              </a:rPr>
              <a:t>Text Compression for Web Developers</a:t>
            </a:r>
            <a:endParaRPr/>
          </a:p>
        </p:txBody>
      </p:sp>
      <p:sp>
        <p:nvSpPr>
          <p:cNvPr id="471" name="Shape 47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72" name="Shape 4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Checklist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Serializing data</a:t>
            </a:r>
            <a:endParaRPr/>
          </a:p>
        </p:txBody>
      </p:sp>
      <p:sp>
        <p:nvSpPr>
          <p:cNvPr id="478" name="Shape 47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
        <p:nvSpPr>
          <p:cNvPr id="479" name="Shape 47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80" name="Shape 48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Shape 485"/>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Serializing</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86" name="Shape 48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spcBef>
                <a:spcPts val="1000"/>
              </a:spcBef>
              <a:spcAft>
                <a:spcPts val="0"/>
              </a:spcAft>
              <a:buClr>
                <a:srgbClr val="000000"/>
              </a:buClr>
              <a:buSzPts val="2400"/>
              <a:buChar char="●"/>
            </a:pPr>
            <a:r>
              <a:rPr lang="en">
                <a:solidFill>
                  <a:srgbClr val="000000"/>
                </a:solidFill>
              </a:rPr>
              <a:t>Structured data must be converted into a format that can be stored or sent over the network and used to reconstruct the original data and states at the destination </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Common examples are JSON and XML, which are human readable but bulky and slow</a:t>
            </a:r>
            <a:endParaRPr>
              <a:solidFill>
                <a:srgbClr val="000000"/>
              </a:solidFill>
            </a:endParaRPr>
          </a:p>
          <a:p>
            <a:pPr indent="0" lvl="0" marL="0" rtl="0">
              <a:lnSpc>
                <a:spcPct val="115000"/>
              </a:lnSpc>
              <a:spcBef>
                <a:spcPts val="1000"/>
              </a:spcBef>
              <a:spcAft>
                <a:spcPts val="0"/>
              </a:spcAft>
              <a:buNone/>
            </a:pPr>
            <a:r>
              <a:t/>
            </a:r>
            <a:endParaRPr sz="1100">
              <a:solidFill>
                <a:schemeClr val="dk1"/>
              </a:solidFill>
              <a:latin typeface="Consolas"/>
              <a:ea typeface="Consolas"/>
              <a:cs typeface="Consolas"/>
              <a:sym typeface="Consolas"/>
            </a:endParaRPr>
          </a:p>
        </p:txBody>
      </p:sp>
      <p:sp>
        <p:nvSpPr>
          <p:cNvPr id="487" name="Shape 48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88" name="Shape 48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Serializing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latin typeface="Consolas"/>
                <a:ea typeface="Consolas"/>
                <a:cs typeface="Consolas"/>
                <a:sym typeface="Consolas"/>
              </a:rPr>
              <a:t>FlatBuffers</a:t>
            </a:r>
            <a:endParaRPr>
              <a:latin typeface="Consolas"/>
              <a:ea typeface="Consolas"/>
              <a:cs typeface="Consolas"/>
              <a:sym typeface="Consolas"/>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494" name="Shape 49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spcBef>
                <a:spcPts val="1000"/>
              </a:spcBef>
              <a:spcAft>
                <a:spcPts val="0"/>
              </a:spcAft>
              <a:buClr>
                <a:srgbClr val="000000"/>
              </a:buClr>
              <a:buSzPts val="2400"/>
              <a:buChar char="●"/>
            </a:pPr>
            <a:r>
              <a:rPr lang="en">
                <a:solidFill>
                  <a:srgbClr val="000000"/>
                </a:solidFill>
              </a:rPr>
              <a:t>With </a:t>
            </a:r>
            <a:r>
              <a:rPr lang="en" u="sng">
                <a:solidFill>
                  <a:schemeClr val="hlink"/>
                </a:solidFill>
                <a:latin typeface="Consolas"/>
                <a:ea typeface="Consolas"/>
                <a:cs typeface="Consolas"/>
                <a:sym typeface="Consolas"/>
                <a:hlinkClick r:id="rId3"/>
              </a:rPr>
              <a:t>FlatBuffers</a:t>
            </a:r>
            <a:r>
              <a:rPr lang="en">
                <a:solidFill>
                  <a:srgbClr val="000000"/>
                </a:solidFill>
              </a:rPr>
              <a:t> you create a schema that describes your data and compiles it into source code that can serialize and deserialize your data. It's smaller, faster, and less painful.</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See the </a:t>
            </a:r>
            <a:r>
              <a:rPr lang="en" u="sng">
                <a:solidFill>
                  <a:schemeClr val="hlink"/>
                </a:solidFill>
                <a:hlinkClick r:id="rId4"/>
              </a:rPr>
              <a:t>Serialization with </a:t>
            </a:r>
            <a:r>
              <a:rPr lang="en" u="sng">
                <a:solidFill>
                  <a:schemeClr val="hlink"/>
                </a:solidFill>
                <a:latin typeface="Consolas"/>
                <a:ea typeface="Consolas"/>
                <a:cs typeface="Consolas"/>
                <a:sym typeface="Consolas"/>
                <a:hlinkClick r:id="rId5"/>
              </a:rPr>
              <a:t>FlatBuffers</a:t>
            </a:r>
            <a:r>
              <a:rPr lang="en">
                <a:solidFill>
                  <a:srgbClr val="000000"/>
                </a:solidFill>
              </a:rPr>
              <a:t> video and the </a:t>
            </a:r>
            <a:r>
              <a:rPr lang="en" u="sng">
                <a:solidFill>
                  <a:schemeClr val="hlink"/>
                </a:solidFill>
                <a:latin typeface="Consolas"/>
                <a:ea typeface="Consolas"/>
                <a:cs typeface="Consolas"/>
                <a:sym typeface="Consolas"/>
                <a:hlinkClick r:id="rId6"/>
              </a:rPr>
              <a:t>FlatBuffers</a:t>
            </a:r>
            <a:r>
              <a:rPr lang="en" u="sng">
                <a:solidFill>
                  <a:schemeClr val="hlink"/>
                </a:solidFill>
                <a:hlinkClick r:id="rId7"/>
              </a:rPr>
              <a:t> documentation</a:t>
            </a:r>
            <a:endParaRPr sz="1100">
              <a:solidFill>
                <a:schemeClr val="dk1"/>
              </a:solidFill>
              <a:latin typeface="Arial"/>
              <a:ea typeface="Arial"/>
              <a:cs typeface="Arial"/>
              <a:sym typeface="Arial"/>
            </a:endParaRPr>
          </a:p>
          <a:p>
            <a:pPr indent="0" lvl="0" marL="0" rtl="0">
              <a:lnSpc>
                <a:spcPct val="115000"/>
              </a:lnSpc>
              <a:spcBef>
                <a:spcPts val="1000"/>
              </a:spcBef>
              <a:spcAft>
                <a:spcPts val="0"/>
              </a:spcAft>
              <a:buNone/>
            </a:pPr>
            <a:r>
              <a:t/>
            </a:r>
            <a:endParaRPr sz="1100">
              <a:solidFill>
                <a:schemeClr val="dk1"/>
              </a:solidFill>
              <a:latin typeface="Consolas"/>
              <a:ea typeface="Consolas"/>
              <a:cs typeface="Consolas"/>
              <a:sym typeface="Consolas"/>
            </a:endParaRPr>
          </a:p>
        </p:txBody>
      </p:sp>
      <p:sp>
        <p:nvSpPr>
          <p:cNvPr id="495" name="Shape 49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6" name="Shape 49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FlatBuffers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Network for most users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169" name="Shape 169"/>
          <p:cNvSpPr txBox="1"/>
          <p:nvPr>
            <p:ph idx="1" type="body"/>
          </p:nvPr>
        </p:nvSpPr>
        <p:spPr>
          <a:xfrm>
            <a:off x="333600" y="1217550"/>
            <a:ext cx="8476800" cy="30252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a:solidFill>
                  <a:srgbClr val="000000"/>
                </a:solidFill>
              </a:rPr>
              <a:t>Limited bandwidth</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Expensive and limited (capped) data plans</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Battery drain</a:t>
            </a:r>
            <a:endParaRPr>
              <a:solidFill>
                <a:srgbClr val="000000"/>
              </a:solidFill>
            </a:endParaRPr>
          </a:p>
        </p:txBody>
      </p:sp>
      <p:sp>
        <p:nvSpPr>
          <p:cNvPr id="170" name="Shape 170"/>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Network Profiler tool</a:t>
            </a:r>
            <a:endParaRPr/>
          </a:p>
        </p:txBody>
      </p:sp>
      <p:sp>
        <p:nvSpPr>
          <p:cNvPr id="502" name="Shape 50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
        <p:nvSpPr>
          <p:cNvPr id="503" name="Shape 50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04" name="Shape 50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Network Profiler tool</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510" name="Shape 510"/>
          <p:cNvSpPr txBox="1"/>
          <p:nvPr>
            <p:ph idx="1" type="body"/>
          </p:nvPr>
        </p:nvSpPr>
        <p:spPr>
          <a:xfrm>
            <a:off x="105000" y="1164450"/>
            <a:ext cx="8847300" cy="32793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u="sng">
                <a:solidFill>
                  <a:schemeClr val="hlink"/>
                </a:solidFill>
                <a:hlinkClick r:id="rId3"/>
              </a:rPr>
              <a:t>Android Profiler</a:t>
            </a:r>
            <a:r>
              <a:rPr lang="en">
                <a:solidFill>
                  <a:srgbClr val="000000"/>
                </a:solidFill>
              </a:rPr>
              <a:t> includes </a:t>
            </a:r>
            <a:r>
              <a:rPr lang="en" u="sng">
                <a:solidFill>
                  <a:schemeClr val="hlink"/>
                </a:solidFill>
                <a:hlinkClick r:id="rId4"/>
              </a:rPr>
              <a:t>Network Profiler</a:t>
            </a:r>
            <a:r>
              <a:rPr lang="en"/>
              <a:t> </a:t>
            </a:r>
            <a:endParaRPr/>
          </a:p>
          <a:p>
            <a:pPr indent="-381000" lvl="0" marL="457200" rtl="0">
              <a:spcBef>
                <a:spcPts val="0"/>
              </a:spcBef>
              <a:spcAft>
                <a:spcPts val="0"/>
              </a:spcAft>
              <a:buClr>
                <a:srgbClr val="000000"/>
              </a:buClr>
              <a:buSzPts val="2400"/>
              <a:buChar char="●"/>
            </a:pPr>
            <a:r>
              <a:rPr lang="en">
                <a:solidFill>
                  <a:srgbClr val="000000"/>
                </a:solidFill>
              </a:rPr>
              <a:t>Track when your app is making network requests in real time</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Monitor how and when your app transfers data</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...so that you can reduce the frequency of data transfers</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...and optimize data transferred during each connection</a:t>
            </a:r>
            <a:endParaRPr>
              <a:solidFill>
                <a:srgbClr val="000000"/>
              </a:solidFill>
            </a:endParaRPr>
          </a:p>
        </p:txBody>
      </p:sp>
      <p:sp>
        <p:nvSpPr>
          <p:cNvPr id="511" name="Shape 51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Starting Network Profiler</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517" name="Shape 517"/>
          <p:cNvSpPr txBox="1"/>
          <p:nvPr>
            <p:ph idx="1" type="body"/>
          </p:nvPr>
        </p:nvSpPr>
        <p:spPr>
          <a:xfrm>
            <a:off x="105000" y="1164450"/>
            <a:ext cx="8847300" cy="1515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AutoNum type="arabicPeriod"/>
            </a:pPr>
            <a:r>
              <a:rPr lang="en">
                <a:solidFill>
                  <a:srgbClr val="000000"/>
                </a:solidFill>
              </a:rPr>
              <a:t>In Android Studio, open </a:t>
            </a:r>
            <a:r>
              <a:rPr b="1" lang="en">
                <a:solidFill>
                  <a:srgbClr val="000000"/>
                </a:solidFill>
              </a:rPr>
              <a:t>Android Profiler</a:t>
            </a:r>
            <a:endParaRPr b="1">
              <a:solidFill>
                <a:srgbClr val="000000"/>
              </a:solidFill>
            </a:endParaRPr>
          </a:p>
          <a:p>
            <a:pPr indent="-381000" lvl="0" marL="457200" rtl="0">
              <a:spcBef>
                <a:spcPts val="0"/>
              </a:spcBef>
              <a:spcAft>
                <a:spcPts val="0"/>
              </a:spcAft>
              <a:buClr>
                <a:srgbClr val="000000"/>
              </a:buClr>
              <a:buSzPts val="2400"/>
              <a:buAutoNum type="arabicPeriod"/>
            </a:pPr>
            <a:r>
              <a:rPr lang="en">
                <a:solidFill>
                  <a:srgbClr val="000000"/>
                </a:solidFill>
              </a:rPr>
              <a:t>View </a:t>
            </a:r>
            <a:r>
              <a:rPr b="1" lang="en">
                <a:solidFill>
                  <a:srgbClr val="000000"/>
                </a:solidFill>
              </a:rPr>
              <a:t>NETWORK</a:t>
            </a:r>
            <a:r>
              <a:rPr lang="en">
                <a:solidFill>
                  <a:srgbClr val="000000"/>
                </a:solidFill>
              </a:rPr>
              <a:t> graph</a:t>
            </a:r>
            <a:endParaRPr>
              <a:solidFill>
                <a:srgbClr val="000000"/>
              </a:solidFill>
            </a:endParaRPr>
          </a:p>
          <a:p>
            <a:pPr indent="-381000" lvl="0" marL="457200" rtl="0">
              <a:spcBef>
                <a:spcPts val="0"/>
              </a:spcBef>
              <a:spcAft>
                <a:spcPts val="0"/>
              </a:spcAft>
              <a:buClr>
                <a:srgbClr val="000000"/>
              </a:buClr>
              <a:buSzPts val="2400"/>
              <a:buAutoNum type="arabicPeriod"/>
            </a:pPr>
            <a:r>
              <a:rPr lang="en">
                <a:solidFill>
                  <a:srgbClr val="000000"/>
                </a:solidFill>
              </a:rPr>
              <a:t>Click graph for detail view</a:t>
            </a:r>
            <a:endParaRPr>
              <a:solidFill>
                <a:srgbClr val="000000"/>
              </a:solidFill>
            </a:endParaRPr>
          </a:p>
        </p:txBody>
      </p:sp>
      <p:sp>
        <p:nvSpPr>
          <p:cNvPr id="518" name="Shape 51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19" name="Shape 519"/>
          <p:cNvPicPr preferRelativeResize="0"/>
          <p:nvPr/>
        </p:nvPicPr>
        <p:blipFill>
          <a:blip r:embed="rId3">
            <a:alphaModFix/>
          </a:blip>
          <a:stretch>
            <a:fillRect/>
          </a:stretch>
        </p:blipFill>
        <p:spPr>
          <a:xfrm>
            <a:off x="152400" y="2831850"/>
            <a:ext cx="8688657" cy="174081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type="title"/>
          </p:nvPr>
        </p:nvSpPr>
        <p:spPr>
          <a:xfrm>
            <a:off x="1593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Network Profiler details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525" name="Shape 525"/>
          <p:cNvSpPr txBox="1"/>
          <p:nvPr>
            <p:ph idx="1" type="body"/>
          </p:nvPr>
        </p:nvSpPr>
        <p:spPr>
          <a:xfrm>
            <a:off x="105000" y="1164450"/>
            <a:ext cx="8847300" cy="3363000"/>
          </a:xfrm>
          <a:prstGeom prst="rect">
            <a:avLst/>
          </a:prstGeom>
        </p:spPr>
        <p:txBody>
          <a:bodyPr anchorCtr="0" anchor="t" bIns="91425" lIns="91425" spcFirstLastPara="1" rIns="91425" wrap="square" tIns="91425">
            <a:noAutofit/>
          </a:bodyPr>
          <a:lstStyle/>
          <a:p>
            <a:pPr indent="-381000" lvl="0" marL="457200" rtl="0">
              <a:lnSpc>
                <a:spcPct val="125000"/>
              </a:lnSpc>
              <a:spcBef>
                <a:spcPts val="0"/>
              </a:spcBef>
              <a:spcAft>
                <a:spcPts val="0"/>
              </a:spcAft>
              <a:buClr>
                <a:srgbClr val="000000"/>
              </a:buClr>
              <a:buSzPts val="2400"/>
              <a:buChar char="●"/>
            </a:pPr>
            <a:r>
              <a:rPr lang="en">
                <a:solidFill>
                  <a:srgbClr val="000000"/>
                </a:solidFill>
              </a:rPr>
              <a:t>Orange spikes: data sent</a:t>
            </a:r>
            <a:endParaRPr>
              <a:solidFill>
                <a:srgbClr val="000000"/>
              </a:solidFill>
            </a:endParaRPr>
          </a:p>
          <a:p>
            <a:pPr indent="-381000" lvl="0" marL="457200" rtl="0">
              <a:lnSpc>
                <a:spcPct val="125000"/>
              </a:lnSpc>
              <a:spcBef>
                <a:spcPts val="0"/>
              </a:spcBef>
              <a:spcAft>
                <a:spcPts val="0"/>
              </a:spcAft>
              <a:buClr>
                <a:srgbClr val="000000"/>
              </a:buClr>
              <a:buSzPts val="2400"/>
              <a:buChar char="●"/>
            </a:pPr>
            <a:r>
              <a:rPr lang="en">
                <a:solidFill>
                  <a:srgbClr val="000000"/>
                </a:solidFill>
              </a:rPr>
              <a:t>Blue spikes: data received</a:t>
            </a:r>
            <a:endParaRPr>
              <a:solidFill>
                <a:srgbClr val="000000"/>
              </a:solidFill>
            </a:endParaRPr>
          </a:p>
          <a:p>
            <a:pPr indent="-381000" lvl="0" marL="457200" rtl="0">
              <a:lnSpc>
                <a:spcPct val="125000"/>
              </a:lnSpc>
              <a:spcBef>
                <a:spcPts val="0"/>
              </a:spcBef>
              <a:spcAft>
                <a:spcPts val="0"/>
              </a:spcAft>
              <a:buClr>
                <a:srgbClr val="000000"/>
              </a:buClr>
              <a:buSzPts val="2400"/>
              <a:buChar char="●"/>
            </a:pPr>
            <a:r>
              <a:rPr i="1" lang="en">
                <a:solidFill>
                  <a:srgbClr val="000000"/>
                </a:solidFill>
              </a:rPr>
              <a:t>x</a:t>
            </a:r>
            <a:r>
              <a:rPr lang="en">
                <a:solidFill>
                  <a:srgbClr val="000000"/>
                </a:solidFill>
              </a:rPr>
              <a:t>-axis moves in time</a:t>
            </a:r>
            <a:endParaRPr>
              <a:solidFill>
                <a:srgbClr val="000000"/>
              </a:solidFill>
            </a:endParaRPr>
          </a:p>
          <a:p>
            <a:pPr indent="-381000" lvl="0" marL="457200" rtl="0">
              <a:lnSpc>
                <a:spcPct val="125000"/>
              </a:lnSpc>
              <a:spcBef>
                <a:spcPts val="0"/>
              </a:spcBef>
              <a:spcAft>
                <a:spcPts val="0"/>
              </a:spcAft>
              <a:buClr>
                <a:srgbClr val="000000"/>
              </a:buClr>
              <a:buSzPts val="2400"/>
              <a:buChar char="●"/>
            </a:pPr>
            <a:r>
              <a:rPr i="1" lang="en">
                <a:solidFill>
                  <a:srgbClr val="000000"/>
                </a:solidFill>
              </a:rPr>
              <a:t>y</a:t>
            </a:r>
            <a:r>
              <a:rPr lang="en">
                <a:solidFill>
                  <a:srgbClr val="000000"/>
                </a:solidFill>
              </a:rPr>
              <a:t>-axis is transfer rate in kilobytes per second</a:t>
            </a:r>
            <a:endParaRPr>
              <a:solidFill>
                <a:srgbClr val="000000"/>
              </a:solidFill>
            </a:endParaRPr>
          </a:p>
          <a:p>
            <a:pPr indent="-381000" lvl="0" marL="457200" rtl="0">
              <a:lnSpc>
                <a:spcPct val="125000"/>
              </a:lnSpc>
              <a:spcBef>
                <a:spcPts val="0"/>
              </a:spcBef>
              <a:spcAft>
                <a:spcPts val="0"/>
              </a:spcAft>
              <a:buClr>
                <a:srgbClr val="000000"/>
              </a:buClr>
              <a:buSzPts val="2400"/>
              <a:buChar char="●"/>
            </a:pPr>
            <a:r>
              <a:rPr lang="en">
                <a:solidFill>
                  <a:srgbClr val="000000"/>
                </a:solidFill>
              </a:rPr>
              <a:t>Width of spike base is how long the request took</a:t>
            </a:r>
            <a:endParaRPr>
              <a:solidFill>
                <a:srgbClr val="000000"/>
              </a:solidFill>
            </a:endParaRPr>
          </a:p>
          <a:p>
            <a:pPr indent="-381000" lvl="0" marL="457200" rtl="0">
              <a:lnSpc>
                <a:spcPct val="125000"/>
              </a:lnSpc>
              <a:spcBef>
                <a:spcPts val="0"/>
              </a:spcBef>
              <a:spcAft>
                <a:spcPts val="0"/>
              </a:spcAft>
              <a:buClr>
                <a:srgbClr val="000000"/>
              </a:buClr>
              <a:buSzPts val="2400"/>
              <a:buChar char="●"/>
            </a:pPr>
            <a:r>
              <a:rPr lang="en">
                <a:solidFill>
                  <a:srgbClr val="000000"/>
                </a:solidFill>
              </a:rPr>
              <a:t>Height of spike is amount of data sent or received</a:t>
            </a:r>
            <a:endParaRPr>
              <a:solidFill>
                <a:srgbClr val="000000"/>
              </a:solidFill>
            </a:endParaRPr>
          </a:p>
          <a:p>
            <a:pPr indent="-381000" lvl="0" marL="457200" rtl="0">
              <a:lnSpc>
                <a:spcPct val="125000"/>
              </a:lnSpc>
              <a:spcBef>
                <a:spcPts val="0"/>
              </a:spcBef>
              <a:spcAft>
                <a:spcPts val="0"/>
              </a:spcAft>
              <a:buClr>
                <a:srgbClr val="000000"/>
              </a:buClr>
              <a:buSzPts val="2400"/>
              <a:buChar char="●"/>
            </a:pPr>
            <a:r>
              <a:rPr lang="en">
                <a:solidFill>
                  <a:srgbClr val="000000"/>
                </a:solidFill>
              </a:rPr>
              <a:t>Bar at the top shows power state</a:t>
            </a:r>
            <a:endParaRPr>
              <a:solidFill>
                <a:srgbClr val="000000"/>
              </a:solidFill>
            </a:endParaRPr>
          </a:p>
        </p:txBody>
      </p:sp>
      <p:sp>
        <p:nvSpPr>
          <p:cNvPr id="526" name="Shape 52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27" name="Shape 527"/>
          <p:cNvPicPr preferRelativeResize="0"/>
          <p:nvPr/>
        </p:nvPicPr>
        <p:blipFill rotWithShape="1">
          <a:blip r:embed="rId3">
            <a:alphaModFix/>
          </a:blip>
          <a:srcRect b="0" l="0" r="39143" t="0"/>
          <a:stretch/>
        </p:blipFill>
        <p:spPr>
          <a:xfrm>
            <a:off x="5264700" y="19175"/>
            <a:ext cx="3837300" cy="2590800"/>
          </a:xfrm>
          <a:prstGeom prst="rect">
            <a:avLst/>
          </a:prstGeom>
          <a:noFill/>
          <a:ln>
            <a:noFill/>
          </a:ln>
        </p:spPr>
      </p:pic>
      <p:pic>
        <p:nvPicPr>
          <p:cNvPr id="528" name="Shape 528"/>
          <p:cNvPicPr preferRelativeResize="0"/>
          <p:nvPr/>
        </p:nvPicPr>
        <p:blipFill rotWithShape="1">
          <a:blip r:embed="rId3">
            <a:alphaModFix/>
          </a:blip>
          <a:srcRect b="88389" l="77395" r="-747" t="3288"/>
          <a:stretch/>
        </p:blipFill>
        <p:spPr>
          <a:xfrm>
            <a:off x="7548725" y="102875"/>
            <a:ext cx="1472425" cy="215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Shape 5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Network Profiler expanded</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534" name="Shape 53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35" name="Shape 535"/>
          <p:cNvPicPr preferRelativeResize="0"/>
          <p:nvPr/>
        </p:nvPicPr>
        <p:blipFill>
          <a:blip r:embed="rId3">
            <a:alphaModFix/>
          </a:blip>
          <a:stretch>
            <a:fillRect/>
          </a:stretch>
        </p:blipFill>
        <p:spPr>
          <a:xfrm>
            <a:off x="304150" y="1029425"/>
            <a:ext cx="8396901" cy="3602309"/>
          </a:xfrm>
          <a:prstGeom prst="rect">
            <a:avLst/>
          </a:prstGeom>
          <a:noFill/>
          <a:ln>
            <a:noFill/>
          </a:ln>
        </p:spPr>
      </p:pic>
      <p:sp>
        <p:nvSpPr>
          <p:cNvPr id="536" name="Shape 536"/>
          <p:cNvSpPr txBox="1"/>
          <p:nvPr/>
        </p:nvSpPr>
        <p:spPr>
          <a:xfrm>
            <a:off x="6385750" y="3317675"/>
            <a:ext cx="2207400" cy="48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990000"/>
                </a:solidFill>
              </a:rPr>
              <a:t>Response content</a:t>
            </a:r>
            <a:endParaRPr b="1" sz="1800">
              <a:solidFill>
                <a:srgbClr val="990000"/>
              </a:solidFill>
            </a:endParaRPr>
          </a:p>
        </p:txBody>
      </p:sp>
      <p:sp>
        <p:nvSpPr>
          <p:cNvPr id="537" name="Shape 537"/>
          <p:cNvSpPr txBox="1"/>
          <p:nvPr/>
        </p:nvSpPr>
        <p:spPr>
          <a:xfrm>
            <a:off x="2194750" y="4069400"/>
            <a:ext cx="2207400" cy="48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990000"/>
                </a:solidFill>
              </a:rPr>
              <a:t>… for details</a:t>
            </a:r>
            <a:endParaRPr b="1" sz="1800">
              <a:solidFill>
                <a:srgbClr val="990000"/>
              </a:solidFill>
            </a:endParaRPr>
          </a:p>
        </p:txBody>
      </p:sp>
      <p:sp>
        <p:nvSpPr>
          <p:cNvPr id="538" name="Shape 538"/>
          <p:cNvSpPr txBox="1"/>
          <p:nvPr/>
        </p:nvSpPr>
        <p:spPr>
          <a:xfrm>
            <a:off x="2194750" y="2240400"/>
            <a:ext cx="2928300" cy="482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990000"/>
                </a:solidFill>
              </a:rPr>
              <a:t>Select graph section...</a:t>
            </a:r>
            <a:endParaRPr b="1" sz="1800">
              <a:solidFill>
                <a:srgbClr val="990000"/>
              </a:solidFill>
            </a:endParaRPr>
          </a:p>
        </p:txBody>
      </p:sp>
      <p:sp>
        <p:nvSpPr>
          <p:cNvPr id="539" name="Shape 539"/>
          <p:cNvSpPr txBox="1"/>
          <p:nvPr/>
        </p:nvSpPr>
        <p:spPr>
          <a:xfrm>
            <a:off x="5251650" y="924000"/>
            <a:ext cx="3678000" cy="482400"/>
          </a:xfrm>
          <a:prstGeom prst="rect">
            <a:avLst/>
          </a:prstGeom>
          <a:solidFill>
            <a:srgbClr val="EFEFE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990000"/>
                </a:solidFill>
              </a:rPr>
              <a:t>Response, Headers, Call Stack</a:t>
            </a:r>
            <a:endParaRPr b="1" sz="1800">
              <a:solidFill>
                <a:srgbClr val="99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type="title"/>
          </p:nvPr>
        </p:nvSpPr>
        <p:spPr>
          <a:xfrm>
            <a:off x="265500" y="1842775"/>
            <a:ext cx="4045200" cy="148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Batterystats and Battery Historian</a:t>
            </a:r>
            <a:endParaRPr/>
          </a:p>
        </p:txBody>
      </p:sp>
      <p:sp>
        <p:nvSpPr>
          <p:cNvPr id="545" name="Shape 54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
        <p:nvSpPr>
          <p:cNvPr id="546" name="Shape 54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47" name="Shape 547"/>
          <p:cNvSpPr txBox="1"/>
          <p:nvPr>
            <p:ph idx="1" type="subTitle"/>
          </p:nvPr>
        </p:nvSpPr>
        <p:spPr>
          <a:xfrm>
            <a:off x="265500" y="3396475"/>
            <a:ext cx="4045200" cy="641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Shape 552"/>
          <p:cNvSpPr txBox="1"/>
          <p:nvPr>
            <p:ph idx="4294967295"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batterystats &amp; Battery Historian</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553" name="Shape 553"/>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81000" lvl="0" marL="457200" rtl="0">
              <a:spcBef>
                <a:spcPts val="1000"/>
              </a:spcBef>
              <a:spcAft>
                <a:spcPts val="0"/>
              </a:spcAft>
              <a:buClr>
                <a:srgbClr val="000000"/>
              </a:buClr>
              <a:buSzPts val="2400"/>
              <a:buChar char="●"/>
            </a:pPr>
            <a:r>
              <a:rPr lang="en">
                <a:solidFill>
                  <a:srgbClr val="000000"/>
                </a:solidFill>
                <a:latin typeface="Consolas"/>
                <a:ea typeface="Consolas"/>
                <a:cs typeface="Consolas"/>
                <a:sym typeface="Consolas"/>
              </a:rPr>
              <a:t>dumpsys batterystats</a:t>
            </a:r>
            <a:r>
              <a:rPr lang="en">
                <a:solidFill>
                  <a:srgbClr val="000000"/>
                </a:solidFill>
              </a:rPr>
              <a:t> collects power-related events from system logs of device</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Battery Historian creates visualization that you can view in Chrome browser</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Install Battery Historian from </a:t>
            </a:r>
            <a:r>
              <a:rPr lang="en" u="sng">
                <a:solidFill>
                  <a:schemeClr val="hlink"/>
                </a:solidFill>
                <a:hlinkClick r:id="rId3"/>
              </a:rPr>
              <a:t>GitHub</a:t>
            </a:r>
            <a:r>
              <a:rPr lang="en"/>
              <a:t> </a:t>
            </a:r>
            <a:endParaRPr/>
          </a:p>
          <a:p>
            <a:pPr indent="-355600" lvl="0" marL="457200" rtl="0">
              <a:spcBef>
                <a:spcPts val="1000"/>
              </a:spcBef>
              <a:spcAft>
                <a:spcPts val="1000"/>
              </a:spcAft>
              <a:buClr>
                <a:srgbClr val="000000"/>
              </a:buClr>
              <a:buSzPts val="2000"/>
              <a:buChar char="●"/>
            </a:pPr>
            <a:r>
              <a:rPr lang="en" sz="2000">
                <a:solidFill>
                  <a:srgbClr val="000000"/>
                </a:solidFill>
              </a:rPr>
              <a:t>(See README.md or the </a:t>
            </a:r>
            <a:r>
              <a:rPr lang="en" sz="2000" u="sng">
                <a:solidFill>
                  <a:schemeClr val="hlink"/>
                </a:solidFill>
                <a:hlinkClick r:id="rId4"/>
              </a:rPr>
              <a:t>practical</a:t>
            </a:r>
            <a:r>
              <a:rPr lang="en" sz="2000">
                <a:solidFill>
                  <a:srgbClr val="000000"/>
                </a:solidFill>
              </a:rPr>
              <a:t> for instructions)</a:t>
            </a:r>
            <a:endParaRPr sz="2000">
              <a:solidFill>
                <a:srgbClr val="000000"/>
              </a:solidFill>
            </a:endParaRPr>
          </a:p>
        </p:txBody>
      </p:sp>
      <p:sp>
        <p:nvSpPr>
          <p:cNvPr id="554" name="Shape 55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55" name="Shape 5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Batterystats and Battery Historian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Shape 5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Get battery data</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561" name="Shape 561"/>
          <p:cNvSpPr txBox="1"/>
          <p:nvPr>
            <p:ph idx="1" type="body"/>
          </p:nvPr>
        </p:nvSpPr>
        <p:spPr>
          <a:xfrm>
            <a:off x="-58200" y="1012050"/>
            <a:ext cx="9144000" cy="36078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a:solidFill>
                  <a:srgbClr val="000000"/>
                </a:solidFill>
              </a:rPr>
              <a:t>Reset battery logging to control amount of data:</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adb shell dumpsys batterystats --reset</a:t>
            </a:r>
            <a:endParaRPr>
              <a:solidFill>
                <a:srgbClr val="000000"/>
              </a:solidFill>
              <a:latin typeface="Consolas"/>
              <a:ea typeface="Consolas"/>
              <a:cs typeface="Consolas"/>
              <a:sym typeface="Consolas"/>
            </a:endParaRPr>
          </a:p>
          <a:p>
            <a:pPr indent="-381000" lvl="0" marL="457200" rtl="0">
              <a:spcBef>
                <a:spcPts val="0"/>
              </a:spcBef>
              <a:spcAft>
                <a:spcPts val="0"/>
              </a:spcAft>
              <a:buClr>
                <a:srgbClr val="000000"/>
              </a:buClr>
              <a:buSzPts val="2400"/>
              <a:buChar char="●"/>
            </a:pPr>
            <a:r>
              <a:rPr lang="en">
                <a:solidFill>
                  <a:srgbClr val="000000"/>
                </a:solidFill>
              </a:rPr>
              <a:t>Dump battery data and save output into a text file:</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adb shell dumpsys batterystats &gt; batterystats.txt</a:t>
            </a:r>
            <a:endParaRPr>
              <a:solidFill>
                <a:srgbClr val="000000"/>
              </a:solidFill>
              <a:latin typeface="Consolas"/>
              <a:ea typeface="Consolas"/>
              <a:cs typeface="Consolas"/>
              <a:sym typeface="Consolas"/>
            </a:endParaRPr>
          </a:p>
          <a:p>
            <a:pPr indent="-381000" lvl="0" marL="457200" rtl="0">
              <a:lnSpc>
                <a:spcPct val="115000"/>
              </a:lnSpc>
              <a:spcBef>
                <a:spcPts val="0"/>
              </a:spcBef>
              <a:spcAft>
                <a:spcPts val="0"/>
              </a:spcAft>
              <a:buClr>
                <a:srgbClr val="000000"/>
              </a:buClr>
              <a:buSzPts val="2400"/>
              <a:buChar char="●"/>
            </a:pPr>
            <a:r>
              <a:rPr lang="en">
                <a:solidFill>
                  <a:srgbClr val="000000"/>
                </a:solidFill>
              </a:rPr>
              <a:t>Create report: </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adb bugreport bugreport.zip (7.0+)</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adb bugreport &gt; bugreport.txt (6.0-)</a:t>
            </a:r>
            <a:endParaRPr>
              <a:solidFill>
                <a:srgbClr val="000000"/>
              </a:solidFill>
              <a:latin typeface="Consolas"/>
              <a:ea typeface="Consolas"/>
              <a:cs typeface="Consolas"/>
              <a:sym typeface="Consolas"/>
            </a:endParaRPr>
          </a:p>
        </p:txBody>
      </p:sp>
      <p:sp>
        <p:nvSpPr>
          <p:cNvPr id="562" name="Shape 562"/>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Shape 5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Open report in browser</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568" name="Shape 568"/>
          <p:cNvSpPr txBox="1"/>
          <p:nvPr>
            <p:ph idx="1" type="body"/>
          </p:nvPr>
        </p:nvSpPr>
        <p:spPr>
          <a:xfrm>
            <a:off x="105000" y="1012050"/>
            <a:ext cx="8847300" cy="3471900"/>
          </a:xfrm>
          <a:prstGeom prst="rect">
            <a:avLst/>
          </a:prstGeom>
        </p:spPr>
        <p:txBody>
          <a:bodyPr anchorCtr="0" anchor="t" bIns="91425" lIns="91425" spcFirstLastPara="1" rIns="91425" wrap="square" tIns="91425">
            <a:noAutofit/>
          </a:bodyPr>
          <a:lstStyle/>
          <a:p>
            <a:pPr indent="-355600" lvl="0" marL="457200" rtl="0">
              <a:spcBef>
                <a:spcPts val="0"/>
              </a:spcBef>
              <a:spcAft>
                <a:spcPts val="0"/>
              </a:spcAft>
              <a:buClr>
                <a:srgbClr val="000000"/>
              </a:buClr>
              <a:buSzPts val="2000"/>
              <a:buChar char="●"/>
            </a:pPr>
            <a:r>
              <a:rPr lang="en">
                <a:solidFill>
                  <a:srgbClr val="000000"/>
                </a:solidFill>
              </a:rPr>
              <a:t>Start Docker to run Battery Historian</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Open tab in your browser</a:t>
            </a:r>
            <a:endParaRPr>
              <a:solidFill>
                <a:srgbClr val="000000"/>
              </a:solidFill>
            </a:endParaRPr>
          </a:p>
          <a:p>
            <a:pPr indent="-381000" lvl="0" marL="457200" rtl="0">
              <a:spcBef>
                <a:spcPts val="0"/>
              </a:spcBef>
              <a:spcAft>
                <a:spcPts val="0"/>
              </a:spcAft>
              <a:buClr>
                <a:srgbClr val="000000"/>
              </a:buClr>
              <a:buSzPts val="2400"/>
              <a:buFont typeface="Consolas"/>
              <a:buChar char="●"/>
            </a:pPr>
            <a:r>
              <a:rPr lang="en">
                <a:solidFill>
                  <a:srgbClr val="000000"/>
                </a:solidFill>
              </a:rPr>
              <a:t>Upload </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bugreport.zip</a:t>
            </a:r>
            <a:br>
              <a:rPr lang="en">
                <a:solidFill>
                  <a:srgbClr val="000000"/>
                </a:solidFill>
              </a:rPr>
            </a:br>
            <a:r>
              <a:rPr lang="en">
                <a:solidFill>
                  <a:srgbClr val="000000"/>
                </a:solidFill>
              </a:rPr>
              <a:t>    </a:t>
            </a:r>
            <a:r>
              <a:rPr lang="en">
                <a:solidFill>
                  <a:srgbClr val="000000"/>
                </a:solidFill>
                <a:latin typeface="Consolas"/>
                <a:ea typeface="Consolas"/>
                <a:cs typeface="Consolas"/>
                <a:sym typeface="Consolas"/>
              </a:rPr>
              <a:t>bugreport.txt</a:t>
            </a:r>
            <a:endParaRPr>
              <a:solidFill>
                <a:srgbClr val="000000"/>
              </a:solidFill>
              <a:latin typeface="Consolas"/>
              <a:ea typeface="Consolas"/>
              <a:cs typeface="Consolas"/>
              <a:sym typeface="Consolas"/>
            </a:endParaRPr>
          </a:p>
          <a:p>
            <a:pPr indent="-381000" lvl="0" marL="457200" rtl="0">
              <a:spcBef>
                <a:spcPts val="0"/>
              </a:spcBef>
              <a:spcAft>
                <a:spcPts val="0"/>
              </a:spcAft>
              <a:buClr>
                <a:srgbClr val="000000"/>
              </a:buClr>
              <a:buSzPts val="2400"/>
              <a:buFont typeface="Consolas"/>
              <a:buChar char="●"/>
            </a:pPr>
            <a:r>
              <a:rPr lang="en" sz="2000">
                <a:solidFill>
                  <a:srgbClr val="000000"/>
                </a:solidFill>
              </a:rPr>
              <a:t>(See README.md or </a:t>
            </a:r>
            <a:r>
              <a:rPr lang="en" sz="2000">
                <a:solidFill>
                  <a:schemeClr val="dk1"/>
                </a:solidFill>
              </a:rPr>
              <a:t>the </a:t>
            </a:r>
            <a:r>
              <a:rPr lang="en" sz="2000" u="sng">
                <a:solidFill>
                  <a:schemeClr val="accent5"/>
                </a:solidFill>
                <a:hlinkClick r:id="rId3"/>
              </a:rPr>
              <a:t>practical</a:t>
            </a:r>
            <a:r>
              <a:rPr lang="en" sz="2000">
                <a:solidFill>
                  <a:schemeClr val="dk1"/>
                </a:solidFill>
              </a:rPr>
              <a:t> </a:t>
            </a:r>
            <a:r>
              <a:rPr lang="en" sz="2000">
                <a:solidFill>
                  <a:srgbClr val="000000"/>
                </a:solidFill>
              </a:rPr>
              <a:t>for instructions)</a:t>
            </a:r>
            <a:endParaRPr>
              <a:solidFill>
                <a:srgbClr val="000000"/>
              </a:solidFill>
              <a:latin typeface="Consolas"/>
              <a:ea typeface="Consolas"/>
              <a:cs typeface="Consolas"/>
              <a:sym typeface="Consolas"/>
            </a:endParaRPr>
          </a:p>
        </p:txBody>
      </p:sp>
      <p:sp>
        <p:nvSpPr>
          <p:cNvPr id="569" name="Shape 569"/>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70" name="Shape 570"/>
          <p:cNvPicPr preferRelativeResize="0"/>
          <p:nvPr/>
        </p:nvPicPr>
        <p:blipFill>
          <a:blip r:embed="rId4">
            <a:alphaModFix/>
          </a:blip>
          <a:stretch>
            <a:fillRect/>
          </a:stretch>
        </p:blipFill>
        <p:spPr>
          <a:xfrm>
            <a:off x="4150674" y="2092575"/>
            <a:ext cx="4801625" cy="16464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576" name="Shape 576"/>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77" name="Shape 577"/>
          <p:cNvPicPr preferRelativeResize="0"/>
          <p:nvPr/>
        </p:nvPicPr>
        <p:blipFill>
          <a:blip r:embed="rId3">
            <a:alphaModFix/>
          </a:blip>
          <a:stretch>
            <a:fillRect/>
          </a:stretch>
        </p:blipFill>
        <p:spPr>
          <a:xfrm>
            <a:off x="876325" y="76200"/>
            <a:ext cx="7426625" cy="4476175"/>
          </a:xfrm>
          <a:prstGeom prst="rect">
            <a:avLst/>
          </a:prstGeom>
          <a:noFill/>
          <a:ln>
            <a:noFill/>
          </a:ln>
        </p:spPr>
      </p:pic>
      <p:sp>
        <p:nvSpPr>
          <p:cNvPr id="578" name="Shape 578"/>
          <p:cNvSpPr/>
          <p:nvPr/>
        </p:nvSpPr>
        <p:spPr>
          <a:xfrm>
            <a:off x="97512" y="2186163"/>
            <a:ext cx="8949000" cy="393600"/>
          </a:xfrm>
          <a:prstGeom prst="rect">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579" name="Shape 579"/>
          <p:cNvPicPr preferRelativeResize="0"/>
          <p:nvPr/>
        </p:nvPicPr>
        <p:blipFill rotWithShape="1">
          <a:blip r:embed="rId3">
            <a:alphaModFix/>
          </a:blip>
          <a:srcRect b="48190" l="0" r="31889" t="47647"/>
          <a:stretch/>
        </p:blipFill>
        <p:spPr>
          <a:xfrm>
            <a:off x="97587" y="2218149"/>
            <a:ext cx="8948850" cy="3296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Best practices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176" name="Shape 176"/>
          <p:cNvSpPr txBox="1"/>
          <p:nvPr>
            <p:ph idx="1" type="body"/>
          </p:nvPr>
        </p:nvSpPr>
        <p:spPr>
          <a:xfrm>
            <a:off x="333600" y="1065150"/>
            <a:ext cx="8476800" cy="3560100"/>
          </a:xfrm>
          <a:prstGeom prst="rect">
            <a:avLst/>
          </a:prstGeom>
        </p:spPr>
        <p:txBody>
          <a:bodyPr anchorCtr="0" anchor="t" bIns="91425" lIns="91425" spcFirstLastPara="1" rIns="91425" wrap="square" tIns="91425">
            <a:noAutofit/>
          </a:bodyPr>
          <a:lstStyle/>
          <a:p>
            <a:pPr indent="-381000" lvl="0" marL="457200" rtl="0">
              <a:lnSpc>
                <a:spcPct val="100000"/>
              </a:lnSpc>
              <a:spcBef>
                <a:spcPts val="0"/>
              </a:spcBef>
              <a:spcAft>
                <a:spcPts val="0"/>
              </a:spcAft>
              <a:buClr>
                <a:srgbClr val="000000"/>
              </a:buClr>
              <a:buSzPts val="2400"/>
              <a:buChar char="●"/>
            </a:pPr>
            <a:r>
              <a:rPr lang="en">
                <a:solidFill>
                  <a:srgbClr val="000000"/>
                </a:solidFill>
              </a:rPr>
              <a:t>Optimize for low-speed or inconsistent connections, or no connection</a:t>
            </a:r>
            <a:endParaRPr>
              <a:solidFill>
                <a:srgbClr val="000000"/>
              </a:solidFill>
            </a:endParaRPr>
          </a:p>
          <a:p>
            <a:pPr indent="-381000" lvl="0" marL="457200" rtl="0">
              <a:lnSpc>
                <a:spcPct val="100000"/>
              </a:lnSpc>
              <a:spcBef>
                <a:spcPts val="1000"/>
              </a:spcBef>
              <a:spcAft>
                <a:spcPts val="0"/>
              </a:spcAft>
              <a:buClr>
                <a:srgbClr val="000000"/>
              </a:buClr>
              <a:buSzPts val="2400"/>
              <a:buChar char="●"/>
            </a:pPr>
            <a:r>
              <a:rPr lang="en">
                <a:solidFill>
                  <a:srgbClr val="000000"/>
                </a:solidFill>
              </a:rPr>
              <a:t>Store data to do work offline </a:t>
            </a:r>
            <a:endParaRPr>
              <a:solidFill>
                <a:srgbClr val="000000"/>
              </a:solidFill>
            </a:endParaRPr>
          </a:p>
          <a:p>
            <a:pPr indent="-381000" lvl="0" marL="457200" rtl="0">
              <a:lnSpc>
                <a:spcPct val="100000"/>
              </a:lnSpc>
              <a:spcBef>
                <a:spcPts val="1000"/>
              </a:spcBef>
              <a:spcAft>
                <a:spcPts val="0"/>
              </a:spcAft>
              <a:buClr>
                <a:srgbClr val="000000"/>
              </a:buClr>
              <a:buSzPts val="2400"/>
              <a:buChar char="●"/>
            </a:pPr>
            <a:r>
              <a:rPr lang="en">
                <a:solidFill>
                  <a:srgbClr val="000000"/>
                </a:solidFill>
              </a:rPr>
              <a:t>Resize images, optimize quality, choose best encoding</a:t>
            </a:r>
            <a:endParaRPr>
              <a:solidFill>
                <a:srgbClr val="000000"/>
              </a:solidFill>
            </a:endParaRPr>
          </a:p>
          <a:p>
            <a:pPr indent="-381000" lvl="0" marL="457200" rtl="0">
              <a:lnSpc>
                <a:spcPct val="100000"/>
              </a:lnSpc>
              <a:spcBef>
                <a:spcPts val="1000"/>
              </a:spcBef>
              <a:spcAft>
                <a:spcPts val="0"/>
              </a:spcAft>
              <a:buClr>
                <a:srgbClr val="000000"/>
              </a:buClr>
              <a:buSzPts val="2400"/>
              <a:buChar char="●"/>
            </a:pPr>
            <a:r>
              <a:rPr lang="en">
                <a:solidFill>
                  <a:srgbClr val="000000"/>
                </a:solidFill>
              </a:rPr>
              <a:t>Reduce active radio time by optimizing the frequency of network requests and batching requests</a:t>
            </a:r>
            <a:endParaRPr>
              <a:solidFill>
                <a:srgbClr val="000000"/>
              </a:solidFill>
            </a:endParaRPr>
          </a:p>
          <a:p>
            <a:pPr indent="-381000" lvl="0" marL="457200" rtl="0">
              <a:lnSpc>
                <a:spcPct val="100000"/>
              </a:lnSpc>
              <a:spcBef>
                <a:spcPts val="1000"/>
              </a:spcBef>
              <a:spcAft>
                <a:spcPts val="0"/>
              </a:spcAft>
              <a:buClr>
                <a:srgbClr val="000000"/>
              </a:buClr>
              <a:buSzPts val="2400"/>
              <a:buChar char="●"/>
            </a:pPr>
            <a:r>
              <a:rPr lang="en">
                <a:solidFill>
                  <a:srgbClr val="000000"/>
                </a:solidFill>
              </a:rPr>
              <a:t>Reduce size of data per request</a:t>
            </a:r>
            <a:endParaRPr>
              <a:solidFill>
                <a:srgbClr val="000000"/>
              </a:solidFill>
            </a:endParaRPr>
          </a:p>
        </p:txBody>
      </p:sp>
      <p:sp>
        <p:nvSpPr>
          <p:cNvPr id="177" name="Shape 177"/>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What's next?</a:t>
            </a:r>
            <a:endParaRPr/>
          </a:p>
        </p:txBody>
      </p:sp>
      <p:sp>
        <p:nvSpPr>
          <p:cNvPr id="585" name="Shape 585"/>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86" name="Shape 586"/>
          <p:cNvSpPr txBox="1"/>
          <p:nvPr/>
        </p:nvSpPr>
        <p:spPr>
          <a:xfrm>
            <a:off x="311700" y="1716100"/>
            <a:ext cx="8520600" cy="2258700"/>
          </a:xfrm>
          <a:prstGeom prst="rect">
            <a:avLst/>
          </a:prstGeom>
          <a:noFill/>
          <a:ln cap="flat" cmpd="sng" w="38100">
            <a:solidFill>
              <a:srgbClr val="21AAC3"/>
            </a:solidFill>
            <a:prstDash val="solid"/>
            <a:round/>
            <a:headEnd len="med" w="med" type="none"/>
            <a:tailEnd len="med" w="med" type="none"/>
          </a:ln>
        </p:spPr>
        <p:txBody>
          <a:bodyPr anchorCtr="0" anchor="t" bIns="91425" lIns="91425" spcFirstLastPara="1" rIns="91425" wrap="square" tIns="91425">
            <a:noAutofit/>
          </a:bodyPr>
          <a:lstStyle/>
          <a:p>
            <a:pPr indent="-381000" lvl="0" marL="457200" rtl="0">
              <a:lnSpc>
                <a:spcPct val="115000"/>
              </a:lnSpc>
              <a:spcBef>
                <a:spcPts val="1000"/>
              </a:spcBef>
              <a:spcAft>
                <a:spcPts val="0"/>
              </a:spcAft>
              <a:buClr>
                <a:srgbClr val="000000"/>
              </a:buClr>
              <a:buSzPts val="2400"/>
              <a:buFont typeface="Roboto"/>
              <a:buChar char="●"/>
            </a:pPr>
            <a:r>
              <a:rPr lang="en" sz="2400">
                <a:latin typeface="Roboto"/>
                <a:ea typeface="Roboto"/>
                <a:cs typeface="Roboto"/>
                <a:sym typeface="Roboto"/>
              </a:rPr>
              <a:t>Concept chapter: </a:t>
            </a:r>
            <a:br>
              <a:rPr lang="en" sz="2400">
                <a:latin typeface="Roboto"/>
                <a:ea typeface="Roboto"/>
                <a:cs typeface="Roboto"/>
                <a:sym typeface="Roboto"/>
              </a:rPr>
            </a:br>
            <a:r>
              <a:rPr lang="en" sz="2400" u="sng">
                <a:solidFill>
                  <a:schemeClr val="hlink"/>
                </a:solidFill>
                <a:latin typeface="Roboto"/>
                <a:ea typeface="Roboto"/>
                <a:cs typeface="Roboto"/>
                <a:sym typeface="Roboto"/>
                <a:hlinkClick r:id="rId3"/>
              </a:rPr>
              <a:t>4.3 Best practices: network, battery, compression</a:t>
            </a:r>
            <a:endParaRPr sz="2400">
              <a:latin typeface="Roboto"/>
              <a:ea typeface="Roboto"/>
              <a:cs typeface="Roboto"/>
              <a:sym typeface="Roboto"/>
            </a:endParaRPr>
          </a:p>
          <a:p>
            <a:pPr indent="-381000" lvl="0" marL="457200" rtl="0">
              <a:lnSpc>
                <a:spcPct val="115000"/>
              </a:lnSpc>
              <a:spcBef>
                <a:spcPts val="1000"/>
              </a:spcBef>
              <a:spcAft>
                <a:spcPts val="0"/>
              </a:spcAft>
              <a:buClr>
                <a:srgbClr val="000000"/>
              </a:buClr>
              <a:buSzPts val="2400"/>
              <a:buFont typeface="Roboto"/>
              <a:buChar char="●"/>
            </a:pPr>
            <a:r>
              <a:rPr lang="en" sz="2400">
                <a:latin typeface="Roboto"/>
                <a:ea typeface="Roboto"/>
                <a:cs typeface="Roboto"/>
                <a:sym typeface="Roboto"/>
              </a:rPr>
              <a:t>Practical: </a:t>
            </a:r>
            <a:br>
              <a:rPr lang="en" sz="2400">
                <a:latin typeface="Roboto"/>
                <a:ea typeface="Roboto"/>
                <a:cs typeface="Roboto"/>
                <a:sym typeface="Roboto"/>
              </a:rPr>
            </a:br>
            <a:r>
              <a:rPr lang="en" sz="2400" u="sng">
                <a:solidFill>
                  <a:schemeClr val="hlink"/>
                </a:solidFill>
                <a:latin typeface="Roboto"/>
                <a:ea typeface="Roboto"/>
                <a:cs typeface="Roboto"/>
                <a:sym typeface="Roboto"/>
                <a:hlinkClick r:id="rId4"/>
              </a:rPr>
              <a:t>4.3 Optimizing network, battery, and image use</a:t>
            </a:r>
            <a:endParaRPr sz="240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Shape 59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END</a:t>
            </a:r>
            <a:endParaRPr/>
          </a:p>
        </p:txBody>
      </p:sp>
      <p:sp>
        <p:nvSpPr>
          <p:cNvPr id="592" name="Shape 59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
        <p:nvSpPr>
          <p:cNvPr id="593" name="Shape 593"/>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594" name="Shape 59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Mobile radio</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183" name="Shape 183"/>
          <p:cNvSpPr txBox="1"/>
          <p:nvPr>
            <p:ph idx="1" type="body"/>
          </p:nvPr>
        </p:nvSpPr>
        <p:spPr>
          <a:xfrm>
            <a:off x="333600" y="1217550"/>
            <a:ext cx="8476800" cy="33306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000000"/>
              </a:buClr>
              <a:buSzPts val="2400"/>
              <a:buChar char="●"/>
            </a:pPr>
            <a:r>
              <a:rPr lang="en">
                <a:solidFill>
                  <a:srgbClr val="000000"/>
                </a:solidFill>
              </a:rPr>
              <a:t>Inside your mobile device is a small piece of radio hardware</a:t>
            </a:r>
            <a:endParaRPr>
              <a:solidFill>
                <a:srgbClr val="000000"/>
              </a:solidFill>
            </a:endParaRPr>
          </a:p>
          <a:p>
            <a:pPr indent="-381000" lvl="0" marL="457200" rtl="0">
              <a:lnSpc>
                <a:spcPct val="115000"/>
              </a:lnSpc>
              <a:spcBef>
                <a:spcPts val="1000"/>
              </a:spcBef>
              <a:spcAft>
                <a:spcPts val="0"/>
              </a:spcAft>
              <a:buClr>
                <a:srgbClr val="000000"/>
              </a:buClr>
              <a:buSzPts val="2400"/>
              <a:buChar char="●"/>
            </a:pPr>
            <a:r>
              <a:rPr lang="en">
                <a:solidFill>
                  <a:srgbClr val="000000"/>
                </a:solidFill>
              </a:rPr>
              <a:t>The whole purpose of this chip is to communicate with local cell towers and transmit data</a:t>
            </a:r>
            <a:endParaRPr>
              <a:solidFill>
                <a:srgbClr val="000000"/>
              </a:solidFill>
            </a:endParaRPr>
          </a:p>
        </p:txBody>
      </p:sp>
      <p:sp>
        <p:nvSpPr>
          <p:cNvPr id="184" name="Shape 184"/>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Mobile radio has states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190" name="Shape 190"/>
          <p:cNvSpPr txBox="1"/>
          <p:nvPr>
            <p:ph idx="1" type="body"/>
          </p:nvPr>
        </p:nvSpPr>
        <p:spPr>
          <a:xfrm>
            <a:off x="333600" y="1088250"/>
            <a:ext cx="8476800" cy="34599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Clr>
                <a:srgbClr val="000000"/>
              </a:buClr>
              <a:buSzPts val="2400"/>
              <a:buChar char="●"/>
            </a:pPr>
            <a:r>
              <a:rPr lang="en">
                <a:solidFill>
                  <a:srgbClr val="000000"/>
                </a:solidFill>
              </a:rPr>
              <a:t>Not always active and drawing power</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Starts in powered-down state</a:t>
            </a:r>
            <a:endParaRPr>
              <a:solidFill>
                <a:srgbClr val="000000"/>
              </a:solidFill>
            </a:endParaRPr>
          </a:p>
          <a:p>
            <a:pPr indent="-381000" lvl="0" marL="457200" rtl="0">
              <a:spcBef>
                <a:spcPts val="0"/>
              </a:spcBef>
              <a:spcAft>
                <a:spcPts val="0"/>
              </a:spcAft>
              <a:buClr>
                <a:srgbClr val="000000"/>
              </a:buClr>
              <a:buSzPts val="2400"/>
              <a:buChar char="●"/>
            </a:pPr>
            <a:r>
              <a:rPr lang="en">
                <a:solidFill>
                  <a:srgbClr val="000000"/>
                </a:solidFill>
              </a:rPr>
              <a:t>When data needs to be sent, turns on and transfers data</a:t>
            </a:r>
            <a:endParaRPr>
              <a:solidFill>
                <a:srgbClr val="000000"/>
              </a:solidFill>
            </a:endParaRPr>
          </a:p>
          <a:p>
            <a:pPr indent="-381000" lvl="0" marL="457200" rtl="0">
              <a:lnSpc>
                <a:spcPct val="115000"/>
              </a:lnSpc>
              <a:spcBef>
                <a:spcPts val="0"/>
              </a:spcBef>
              <a:spcAft>
                <a:spcPts val="0"/>
              </a:spcAft>
              <a:buClr>
                <a:srgbClr val="000000"/>
              </a:buClr>
              <a:buSzPts val="2400"/>
              <a:buChar char="●"/>
            </a:pPr>
            <a:r>
              <a:rPr lang="en">
                <a:solidFill>
                  <a:srgbClr val="000000"/>
                </a:solidFill>
              </a:rPr>
              <a:t>Once the packet is sent the radio chip stays awake for some time, in case there is a response from the server</a:t>
            </a:r>
            <a:endParaRPr>
              <a:solidFill>
                <a:srgbClr val="000000"/>
              </a:solidFill>
            </a:endParaRPr>
          </a:p>
          <a:p>
            <a:pPr indent="-381000" lvl="0" marL="457200" rtl="0">
              <a:spcBef>
                <a:spcPts val="1000"/>
              </a:spcBef>
              <a:spcAft>
                <a:spcPts val="0"/>
              </a:spcAft>
              <a:buClr>
                <a:srgbClr val="000000"/>
              </a:buClr>
              <a:buSzPts val="2400"/>
              <a:buChar char="●"/>
            </a:pPr>
            <a:r>
              <a:rPr lang="en">
                <a:solidFill>
                  <a:srgbClr val="000000"/>
                </a:solidFill>
              </a:rPr>
              <a:t>Eventually, radio goes back to sleep to save battery</a:t>
            </a:r>
            <a:endParaRPr>
              <a:solidFill>
                <a:srgbClr val="000000"/>
              </a:solidFill>
            </a:endParaRPr>
          </a:p>
        </p:txBody>
      </p:sp>
      <p:sp>
        <p:nvSpPr>
          <p:cNvPr id="191" name="Shape 191"/>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Typical 3G radio energy states</a:t>
            </a:r>
            <a:endParaRPr/>
          </a:p>
          <a:p>
            <a:pPr indent="0" lvl="0" marL="0" rtl="0">
              <a:spcBef>
                <a:spcPts val="0"/>
              </a:spcBef>
              <a:spcAft>
                <a:spcPts val="0"/>
              </a:spcAft>
              <a:buClr>
                <a:schemeClr val="dk1"/>
              </a:buClr>
              <a:buSzPts val="1100"/>
              <a:buFont typeface="Arial"/>
              <a:buNone/>
            </a:pPr>
            <a:r>
              <a:t/>
            </a:r>
            <a:endParaRPr/>
          </a:p>
          <a:p>
            <a:pPr indent="0" lvl="0" marL="0" rtl="0">
              <a:spcBef>
                <a:spcPts val="0"/>
              </a:spcBef>
              <a:spcAft>
                <a:spcPts val="0"/>
              </a:spcAft>
              <a:buNone/>
            </a:pPr>
            <a:r>
              <a:t/>
            </a:r>
            <a:endParaRPr/>
          </a:p>
        </p:txBody>
      </p:sp>
      <p:sp>
        <p:nvSpPr>
          <p:cNvPr id="197" name="Shape 197"/>
          <p:cNvSpPr txBox="1"/>
          <p:nvPr>
            <p:ph idx="1" type="body"/>
          </p:nvPr>
        </p:nvSpPr>
        <p:spPr>
          <a:xfrm>
            <a:off x="333600" y="1164450"/>
            <a:ext cx="8476800" cy="3279300"/>
          </a:xfrm>
          <a:prstGeom prst="rect">
            <a:avLst/>
          </a:prstGeom>
        </p:spPr>
        <p:txBody>
          <a:bodyPr anchorCtr="0" anchor="t" bIns="91425" lIns="91425" spcFirstLastPara="1" rIns="91425" wrap="square" tIns="91425">
            <a:noAutofit/>
          </a:bodyPr>
          <a:lstStyle/>
          <a:p>
            <a:pPr indent="-381000" lvl="0" marL="457200" rtl="0">
              <a:lnSpc>
                <a:spcPct val="115000"/>
              </a:lnSpc>
              <a:spcBef>
                <a:spcPts val="1000"/>
              </a:spcBef>
              <a:spcAft>
                <a:spcPts val="0"/>
              </a:spcAft>
              <a:buClr>
                <a:srgbClr val="000000"/>
              </a:buClr>
              <a:buSzPts val="2400"/>
              <a:buAutoNum type="arabicPeriod"/>
            </a:pPr>
            <a:r>
              <a:rPr b="1" lang="en">
                <a:solidFill>
                  <a:srgbClr val="000000"/>
                </a:solidFill>
              </a:rPr>
              <a:t>Full power:</a:t>
            </a:r>
            <a:r>
              <a:rPr lang="en">
                <a:solidFill>
                  <a:srgbClr val="000000"/>
                </a:solidFill>
              </a:rPr>
              <a:t> Connection active, allowing data transfer at highest possible rate</a:t>
            </a:r>
            <a:endParaRPr>
              <a:solidFill>
                <a:srgbClr val="000000"/>
              </a:solidFill>
            </a:endParaRPr>
          </a:p>
          <a:p>
            <a:pPr indent="-381000" lvl="0" marL="457200" rtl="0">
              <a:lnSpc>
                <a:spcPct val="115000"/>
              </a:lnSpc>
              <a:spcBef>
                <a:spcPts val="1000"/>
              </a:spcBef>
              <a:spcAft>
                <a:spcPts val="0"/>
              </a:spcAft>
              <a:buClr>
                <a:srgbClr val="000000"/>
              </a:buClr>
              <a:buSzPts val="2400"/>
              <a:buAutoNum type="arabicPeriod"/>
            </a:pPr>
            <a:r>
              <a:rPr b="1" lang="en">
                <a:solidFill>
                  <a:srgbClr val="000000"/>
                </a:solidFill>
              </a:rPr>
              <a:t>Low power:</a:t>
            </a:r>
            <a:r>
              <a:rPr lang="en">
                <a:solidFill>
                  <a:srgbClr val="000000"/>
                </a:solidFill>
              </a:rPr>
              <a:t> Uses ~50% less battery power</a:t>
            </a:r>
            <a:endParaRPr>
              <a:solidFill>
                <a:srgbClr val="000000"/>
              </a:solidFill>
            </a:endParaRPr>
          </a:p>
          <a:p>
            <a:pPr indent="-381000" lvl="0" marL="457200" rtl="0">
              <a:lnSpc>
                <a:spcPct val="115000"/>
              </a:lnSpc>
              <a:spcBef>
                <a:spcPts val="1000"/>
              </a:spcBef>
              <a:spcAft>
                <a:spcPts val="0"/>
              </a:spcAft>
              <a:buClr>
                <a:srgbClr val="000000"/>
              </a:buClr>
              <a:buSzPts val="2400"/>
              <a:buAutoNum type="arabicPeriod"/>
            </a:pPr>
            <a:r>
              <a:rPr b="1" lang="en">
                <a:solidFill>
                  <a:srgbClr val="000000"/>
                </a:solidFill>
              </a:rPr>
              <a:t>Standby:</a:t>
            </a:r>
            <a:r>
              <a:rPr lang="en">
                <a:solidFill>
                  <a:srgbClr val="000000"/>
                </a:solidFill>
              </a:rPr>
              <a:t> Minimal energy state when no network connection is active or required</a:t>
            </a:r>
            <a:endParaRPr>
              <a:solidFill>
                <a:srgbClr val="000000"/>
              </a:solidFill>
            </a:endParaRPr>
          </a:p>
          <a:p>
            <a:pPr indent="-342900" lvl="0" marL="457200" rtl="0">
              <a:spcBef>
                <a:spcPts val="1000"/>
              </a:spcBef>
              <a:spcAft>
                <a:spcPts val="0"/>
              </a:spcAft>
              <a:buClr>
                <a:srgbClr val="000000"/>
              </a:buClr>
              <a:buSzPts val="1800"/>
              <a:buChar char="●"/>
            </a:pPr>
            <a:r>
              <a:rPr lang="en" sz="1800">
                <a:solidFill>
                  <a:srgbClr val="000000"/>
                </a:solidFill>
              </a:rPr>
              <a:t>Details vary for connection, carrier, and hardware</a:t>
            </a:r>
            <a:endParaRPr sz="1800">
              <a:solidFill>
                <a:srgbClr val="000000"/>
              </a:solidFill>
            </a:endParaRPr>
          </a:p>
        </p:txBody>
      </p:sp>
      <p:sp>
        <p:nvSpPr>
          <p:cNvPr id="198" name="Shape 198"/>
          <p:cNvSpPr txBox="1"/>
          <p:nvPr>
            <p:ph idx="12" type="sldNum"/>
          </p:nvPr>
        </p:nvSpPr>
        <p:spPr>
          <a:xfrm>
            <a:off x="8472458" y="47394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