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407225" y="475881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407225" y="475881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java/text/NumberFormat.html#getIntegerInstance()" TargetMode="External"/><Relationship Id="rId4" Type="http://schemas.openxmlformats.org/officeDocument/2006/relationships/hyperlink" Target="https://developer.android.com/reference/java/text/NumberFormat.html#getPercentInstance()" TargetMode="External"/><Relationship Id="rId5" Type="http://schemas.openxmlformats.org/officeDocument/2006/relationships/hyperlink" Target="https://developer.android.com/reference/java/text/NumberFormat.html#getCurrencyInstance()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text/NumberFormat.html#parse(java.lang.String)" TargetMode="External"/><Relationship Id="rId4" Type="http://schemas.openxmlformats.org/officeDocument/2006/relationships/hyperlink" Target="https://developer.android.com/reference/java/lang/Number.html#intValue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java/text/NumberFormat.html" TargetMode="External"/><Relationship Id="rId4" Type="http://schemas.openxmlformats.org/officeDocument/2006/relationships/hyperlink" Target="https://developer.android.com/reference/java/text/NumberFormat.html#getCurrencyInstance()" TargetMode="External"/><Relationship Id="rId5" Type="http://schemas.openxmlformats.org/officeDocument/2006/relationships/hyperlink" Target="https://developer.android.com/reference/java/text/NumberFormat.html#format(double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java/util/Locale.html#getDefault()" TargetMode="External"/><Relationship Id="rId4" Type="http://schemas.openxmlformats.org/officeDocument/2006/relationships/hyperlink" Target="https://developer.android.com/reference/java/util/Locale.html#getDefault()" TargetMode="External"/><Relationship Id="rId5" Type="http://schemas.openxmlformats.org/officeDocument/2006/relationships/hyperlink" Target="https://developer.android.com/reference/java/util/Locale.html#getCountry(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java/util/Loca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ogle-developer-training.gitbooks.io/android-developer-advanced-course-concepts/content/unit-3-make-your-apps-accessible/lesson-5-localization/5-2-c-locales/5-2-c-locales.html" TargetMode="External"/><Relationship Id="rId4" Type="http://schemas.openxmlformats.org/officeDocument/2006/relationships/hyperlink" Target="https://google-developer-training.gitbooks.io/android-developer-advanced-course-practicals/content/unit-3-make-your-apps-accessible/lesson-5-localization/5-2-p-using-the-locale-to-format-information/5-2-p-using-the-locale-to-format-information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java/text/DateFormat.html" TargetMode="External"/><Relationship Id="rId4" Type="http://schemas.openxmlformats.org/officeDocument/2006/relationships/hyperlink" Target="https://developer.android.com/reference/java/text/DateFormat.html#getDateInstance()" TargetMode="External"/><Relationship Id="rId5" Type="http://schemas.openxmlformats.org/officeDocument/2006/relationships/hyperlink" Target="https://developer.android.com/reference/java/text/DateFormat.html#format(java.util.Date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java/text/DateFormat.html#getDateInstance()" TargetMode="External"/><Relationship Id="rId4" Type="http://schemas.openxmlformats.org/officeDocument/2006/relationships/hyperlink" Target="https://developer.android.com/reference/java/text/DateFormat.html#getDateInstance(int,%20java.util.Locale)" TargetMode="External"/><Relationship Id="rId5" Type="http://schemas.openxmlformats.org/officeDocument/2006/relationships/hyperlink" Target="https://developer.android.com/reference/java/util/Locale.html" TargetMode="External"/><Relationship Id="rId6" Type="http://schemas.openxmlformats.org/officeDocument/2006/relationships/hyperlink" Target="https://developer.android.com/reference/java/text/DateFormat.html#getTimeInstance()" TargetMode="External"/><Relationship Id="rId7" Type="http://schemas.openxmlformats.org/officeDocument/2006/relationships/hyperlink" Target="https://developer.android.com/reference/java/text/DateFormat.html#getDateTimeInstance(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numbers</a:t>
            </a:r>
            <a:endParaRPr/>
          </a:p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Shape 2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NumberFormat class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310500"/>
            <a:ext cx="81609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NumberFormat.getInstance()</a:t>
            </a:r>
            <a:r>
              <a:rPr lang="en">
                <a:solidFill>
                  <a:schemeClr val="dk1"/>
                </a:solidFill>
              </a:rPr>
              <a:t> to format a number for any locale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provides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Locale</a:t>
            </a:r>
            <a:r>
              <a:rPr lang="en">
                <a:solidFill>
                  <a:schemeClr val="dk1"/>
                </a:solidFill>
              </a:rPr>
              <a:t> constants for many countries and locales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NumberFormat numberFormat =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  NumberFormat.getInstance(Locale.FRANCE);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17345"/>
            <a:ext cx="59436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NumberFormat example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310500"/>
            <a:ext cx="24162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Number format changes for each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798125" y="2808325"/>
            <a:ext cx="15501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861325" y="2808325"/>
            <a:ext cx="16149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884500" y="2808325"/>
            <a:ext cx="14091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NumberFormat methods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getIntegerInstance()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Returns an integer format for current locale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getPercentInstance()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Returns a percentage format for current locale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getCurrencyInstance()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Returns a currency format for current locale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a string into a number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NumberFormat.parse()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parse a string and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intValue()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return an integer: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myQuantity = numberFormat.parse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(qtyInput.getText().toString()).intValue();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currency</a:t>
            </a:r>
            <a:endParaRPr/>
          </a:p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NumberFormat for currency</a:t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NumberFormat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for currency formats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NumberFormat.getCurrencyInstance()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gets the currency format for current locale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NumberFormat.format()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to prepare a string for display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NumberFormat currencyFormat = NumberFormat.getCurrencyInstance();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myFormattedPrice = currencyFormat.format(myPrice);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 localePrice = (TextView) findViewById(R.id.price);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localePrice.setText(myFormattedPrice);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900" y="1495787"/>
            <a:ext cx="59436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NumberFormat currency example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310500"/>
            <a:ext cx="24162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Number format for currency changes for each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662950" y="3396579"/>
            <a:ext cx="13332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690199" y="3396579"/>
            <a:ext cx="12687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694674" y="3396579"/>
            <a:ext cx="11463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65500" y="1233175"/>
            <a:ext cx="4045200" cy="20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and using the locale</a:t>
            </a:r>
            <a:endParaRPr/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Shape 2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country/region code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Locale.getDefault()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get the current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Locale.getDefault()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getCountry()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 to get country/region code for current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deviceLocale = Locale.getDefault().getCountry();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(deviceLocale.equals("FR") || deviceLocale.equals("IL")) 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If locale is either France or Israel...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01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Locales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27915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Modify an app for a user's locale</a:t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Locale constant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Locale</a:t>
            </a:r>
            <a:r>
              <a:rPr lang="en">
                <a:solidFill>
                  <a:srgbClr val="000000"/>
                </a:solidFill>
              </a:rPr>
              <a:t> constants to 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Locale</a:t>
            </a:r>
            <a:r>
              <a:rPr lang="en">
                <a:solidFill>
                  <a:srgbClr val="000000"/>
                </a:solidFill>
              </a:rPr>
              <a:t> objects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Locale.US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for United States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Locale.UK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 for United Kingdom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currencyFormat =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NumberFormat.getCurrencyInstance(Locale.US);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265500" y="1233175"/>
            <a:ext cx="4045200" cy="24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resources for locales</a:t>
            </a:r>
            <a:endParaRPr/>
          </a:p>
        </p:txBody>
      </p:sp>
      <p:sp>
        <p:nvSpPr>
          <p:cNvPr id="296" name="Shape 2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Shape 2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directories in project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: Text, color, dimensions, and styles for the default language/locale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</a:rPr>
              <a:t>: Drawables for the default language/locale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>
                <a:solidFill>
                  <a:srgbClr val="000000"/>
                </a:solidFill>
              </a:rPr>
              <a:t>: Layouts for the default language/locale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resource directories </a:t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14125"/>
            <a:ext cx="8520600" cy="350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Default resource directories provided in Android Studio project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Android Studio to add a resource directory for each supported language/locale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selects the resource directory that best matches user's chosen language/locale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 are important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86250"/>
            <a:ext cx="8520600" cy="342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user selects a language/locale not supported by your app: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chooses default resources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app includes full set of default resources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resource directories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310500"/>
            <a:ext cx="4107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Right-click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000">
                <a:solidFill>
                  <a:srgbClr val="000000"/>
                </a:solidFill>
              </a:rPr>
              <a:t> and select </a:t>
            </a:r>
            <a:r>
              <a:rPr b="1" lang="en" sz="2000">
                <a:solidFill>
                  <a:srgbClr val="000000"/>
                </a:solidFill>
              </a:rPr>
              <a:t>New &gt; Android Resource Directory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Choose </a:t>
            </a:r>
            <a:r>
              <a:rPr b="1" lang="en" sz="2000">
                <a:solidFill>
                  <a:srgbClr val="000000"/>
                </a:solidFill>
              </a:rPr>
              <a:t>Resource type</a:t>
            </a:r>
            <a:r>
              <a:rPr lang="en" sz="2000">
                <a:solidFill>
                  <a:srgbClr val="000000"/>
                </a:solidFill>
              </a:rPr>
              <a:t> (values, drawable, etc.)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Select </a:t>
            </a:r>
            <a:r>
              <a:rPr b="1" lang="en" sz="2000">
                <a:solidFill>
                  <a:srgbClr val="000000"/>
                </a:solidFill>
              </a:rPr>
              <a:t>Locale</a:t>
            </a:r>
            <a:r>
              <a:rPr lang="en" sz="2000">
                <a:solidFill>
                  <a:srgbClr val="000000"/>
                </a:solidFill>
              </a:rPr>
              <a:t> and click </a:t>
            </a:r>
            <a:r>
              <a:rPr b="1" lang="en" sz="2000">
                <a:solidFill>
                  <a:srgbClr val="000000"/>
                </a:solidFill>
              </a:rPr>
              <a:t>&gt;&gt;</a:t>
            </a:r>
            <a:r>
              <a:rPr lang="en" sz="2000">
                <a:solidFill>
                  <a:srgbClr val="000000"/>
                </a:solidFill>
              </a:rPr>
              <a:t> to select a language and locale. 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3">
            <a:alphaModFix/>
          </a:blip>
          <a:srcRect b="9759" l="15224" r="1490" t="23529"/>
          <a:stretch/>
        </p:blipFill>
        <p:spPr>
          <a:xfrm>
            <a:off x="4605000" y="1453000"/>
            <a:ext cx="4416149" cy="20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values directories in the system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186250"/>
            <a:ext cx="4720500" cy="342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 directory for each language/locale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values-fr</a:t>
            </a:r>
            <a:r>
              <a:rPr lang="en">
                <a:solidFill>
                  <a:srgbClr val="000000"/>
                </a:solidFill>
              </a:rPr>
              <a:t> (French in France)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values-iw</a:t>
            </a:r>
            <a:r>
              <a:rPr lang="en">
                <a:solidFill>
                  <a:srgbClr val="000000"/>
                </a:solidFill>
              </a:rPr>
              <a:t> (Hebrew in Israel)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Text translations in each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strings.xml</a:t>
            </a:r>
            <a:r>
              <a:rPr lang="en">
                <a:solidFill>
                  <a:srgbClr val="000000"/>
                </a:solidFill>
              </a:rPr>
              <a:t> file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00" y="1480827"/>
            <a:ext cx="2228125" cy="241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values in Android Studio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86250"/>
            <a:ext cx="4720500" cy="342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 directory in </a:t>
            </a:r>
            <a:r>
              <a:rPr b="1" lang="en">
                <a:solidFill>
                  <a:srgbClr val="000000"/>
                </a:solidFill>
              </a:rPr>
              <a:t>Project: Android</a:t>
            </a:r>
            <a:r>
              <a:rPr lang="en">
                <a:solidFill>
                  <a:srgbClr val="000000"/>
                </a:solidFill>
              </a:rPr>
              <a:t>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Translated text is organized under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strings.xml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00" y="1462270"/>
            <a:ext cx="3028950" cy="1466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format for resource directories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152775"/>
            <a:ext cx="8520600" cy="346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&lt;resource&gt;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&lt;language&gt;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[-r</a:t>
            </a: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&lt;country&gt;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&lt;resource&gt;</a:t>
            </a:r>
            <a:r>
              <a:rPr lang="en">
                <a:solidFill>
                  <a:srgbClr val="000000"/>
                </a:solidFill>
              </a:rPr>
              <a:t>: Resource type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</a:rPr>
              <a:t>, etc.)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&lt;language&gt;</a:t>
            </a:r>
            <a:r>
              <a:rPr lang="en">
                <a:solidFill>
                  <a:srgbClr val="000000"/>
                </a:solidFill>
              </a:rPr>
              <a:t>: Language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>
                <a:solidFill>
                  <a:srgbClr val="000000"/>
                </a:solidFill>
              </a:rPr>
              <a:t> for English,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lang="en">
                <a:solidFill>
                  <a:srgbClr val="000000"/>
                </a:solidFill>
              </a:rPr>
              <a:t> for French)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&lt;country&gt;</a:t>
            </a:r>
            <a:r>
              <a:rPr lang="en">
                <a:solidFill>
                  <a:srgbClr val="000000"/>
                </a:solidFill>
              </a:rPr>
              <a:t>: Optional code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</a:t>
            </a:r>
            <a:r>
              <a:rPr lang="en">
                <a:solidFill>
                  <a:srgbClr val="000000"/>
                </a:solidFill>
              </a:rPr>
              <a:t> for U.S.,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lang="en">
                <a:solidFill>
                  <a:srgbClr val="000000"/>
                </a:solidFill>
              </a:rPr>
              <a:t> for France)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Examples: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values-fr-rFR</a:t>
            </a:r>
            <a:r>
              <a:rPr lang="en">
                <a:solidFill>
                  <a:srgbClr val="000000"/>
                </a:solidFill>
              </a:rPr>
              <a:t>: Values for French in France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drawable-fr-rFR</a:t>
            </a:r>
            <a:r>
              <a:rPr lang="en">
                <a:solidFill>
                  <a:srgbClr val="000000"/>
                </a:solidFill>
              </a:rPr>
              <a:t>: Drawables for French in France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 for different languages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86250"/>
            <a:ext cx="4961700" cy="342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 in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Project: Android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 in Android Studio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files for different locales/languages within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390" y="1351688"/>
            <a:ext cx="3189637" cy="285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33600" y="1365625"/>
            <a:ext cx="84768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locale customization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Formatting date, time, and numbers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Formatting currencies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Retrieving and using the user-chosen locale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Adding resources for different locales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5.2 Locales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5.2 Using the locale to format information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71" name="Shape 3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Shape 3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the user's chosen locale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Locale best practices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Convert date, time, number, and currency formats to the user's locale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class methods to convert—don't hardcode formats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Store data in format for the default locale and convert to user's locale as needed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dates and times</a:t>
            </a:r>
            <a:endParaRPr/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DateFormat class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DateFormat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apply format of user-chosen locale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DateFormat.getDateInstance()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get format for user's locale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DateFormat.format()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prepare a string for display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 Date myDate = new Date();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myFormattedDate =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DateFormat.getDateInstance().format(myDate);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 dateView = (TextView) findViewById(R.id.date);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dateView.setText(myFormattedDate);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DateFormat example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310500"/>
            <a:ext cx="24162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Date format changes for each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48900"/>
            <a:ext cx="594360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2798100" y="2596925"/>
            <a:ext cx="15501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831475" y="2596925"/>
            <a:ext cx="16149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468650" y="2374950"/>
            <a:ext cx="1409100" cy="3936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DateFormat methods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getDateInstance()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Date format for user-chosen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getDateInstance(int style, Locale aLocale)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Date format for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Locale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using supplied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6"/>
              </a:rPr>
              <a:t>getTimeInstance()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Time format for user-chosen locale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7"/>
              </a:rPr>
              <a:t>getDateTimeInstance()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Combined date and time format for user-chosen locale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