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F8BF43-165A-4C5E-B2D7-4F4174F210F1}">
  <a:tblStyle styleId="{F4F8BF43-165A-4C5E-B2D7-4F4174F210F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Shape 54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Shape 5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4407225" y="476939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Accessibility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Shape 117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Shape 11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Shape 12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4407225" y="476939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Accessibility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Shape 3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4407225" y="476939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Accessibility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Shape 6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4407225" y="476939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Accessibility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aterial.io/guidelines/usability/accessibility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view/View.html#attr_android:nextFocusDown" TargetMode="External"/><Relationship Id="rId4" Type="http://schemas.openxmlformats.org/officeDocument/2006/relationships/hyperlink" Target="https://developer.android.com/reference/android/view/View.html#attr_android:nextFocusLeft" TargetMode="External"/><Relationship Id="rId5" Type="http://schemas.openxmlformats.org/officeDocument/2006/relationships/hyperlink" Target="https://developer.android.com/reference/android/view/View.html#attr_android:nextFocusRight" TargetMode="External"/><Relationship Id="rId6" Type="http://schemas.openxmlformats.org/officeDocument/2006/relationships/hyperlink" Target="https://developer.android.com/reference/android/view/View.html#attr_android:nextFocusUp" TargetMode="External"/><Relationship Id="rId7" Type="http://schemas.openxmlformats.org/officeDocument/2006/relationships/hyperlink" Target="https://developer.android.com/reference/android/view/View.html#attr_android:nextFocusForwar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widget/ImageView.html" TargetMode="External"/><Relationship Id="rId4" Type="http://schemas.openxmlformats.org/officeDocument/2006/relationships/hyperlink" Target="https://developer.android.com/reference/android/widget/ImageButton.html" TargetMode="External"/><Relationship Id="rId5" Type="http://schemas.openxmlformats.org/officeDocument/2006/relationships/hyperlink" Target="https://developer.android.com/reference/android/R.attr.html#labelFor" TargetMode="External"/><Relationship Id="rId6" Type="http://schemas.openxmlformats.org/officeDocument/2006/relationships/hyperlink" Target="https://developer.android.com/reference/android/view/View.html#setContentDescription(java.lang.CharSequence)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7/widget/RecyclerView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aterial.io/guidelines/style/color.html#color-color-palette" TargetMode="External"/><Relationship Id="rId4" Type="http://schemas.openxmlformats.org/officeDocument/2006/relationships/hyperlink" Target="https://material.io/color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material.io/color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w3.org/TR/UNDERSTANDING-WCAG20/visual-audio-contrast-contrast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guide/topics/ui/accessibility/apps.html" TargetMode="External"/><Relationship Id="rId4" Type="http://schemas.openxmlformats.org/officeDocument/2006/relationships/hyperlink" Target="https://support.google.com/accessibility/android/answer/6007100" TargetMode="External"/><Relationship Id="rId5" Type="http://schemas.openxmlformats.org/officeDocument/2006/relationships/hyperlink" Target="https://play.google.com/store/apps/details?id=com.google.android.apps.accessibility.auditor" TargetMode="External"/><Relationship Id="rId6" Type="http://schemas.openxmlformats.org/officeDocument/2006/relationships/hyperlink" Target="https://google.github.io/android-testing-support-library/docs/espresso/index.html" TargetMode="External"/><Relationship Id="rId7" Type="http://schemas.openxmlformats.org/officeDocument/2006/relationships/hyperlink" Target="http://robolectric.org/" TargetMode="External"/><Relationship Id="rId8" Type="http://schemas.openxmlformats.org/officeDocument/2006/relationships/hyperlink" Target="https://developer.android.com/topic/libraries/testing-support-library/index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lay.google.com/store/apps/details?id=com.google.android.apps.accessibility.auditor" TargetMode="External"/><Relationship Id="rId4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support/test/espresso/contrib/AccessibilityChecks.html" TargetMode="External"/><Relationship Id="rId4" Type="http://schemas.openxmlformats.org/officeDocument/2006/relationships/hyperlink" Target="https://google.github.io/android-testing-support-library/docs/espresso/index.html" TargetMode="External"/><Relationship Id="rId5" Type="http://schemas.openxmlformats.org/officeDocument/2006/relationships/hyperlink" Target="https://developer.android.com/reference/android/support/test/espresso/action/ViewAction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books.io/android-developer-advanced-course-concepts/content/unit-3-make-your-apps-accessible/lesson-6-accessibility/6-1-c-accessibility/6-1-c-accessibility.html" TargetMode="External"/><Relationship Id="rId4" Type="http://schemas.openxmlformats.org/officeDocument/2006/relationships/hyperlink" Target="https://google-developer-training.gitbooks.io/android-developer-advanced-course-practicals/content/unit-3-make-your-apps-accessible/lesson-6-accessibility/6-1-p-explore-accessibility-in-android/6-1-p-explore-accessibility-in-android.html" TargetMode="External"/><Relationship Id="rId5" Type="http://schemas.openxmlformats.org/officeDocument/2006/relationships/hyperlink" Target="https://google-developer-training.gitbooks.io/android-developer-advanced-course-practicals/content/unit-3-make-your-apps-accessible/lesson-6-accessibility/6-2-p-creating-accessible-apps/6-2-p-creating-accessible-apps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upport.google.com/accessibility/android/answer/6007100" TargetMode="External"/><Relationship Id="rId4" Type="http://schemas.openxmlformats.org/officeDocument/2006/relationships/hyperlink" Target="https://support.google.com/accessibility/android/answer/7349565" TargetMode="External"/><Relationship Id="rId5" Type="http://schemas.openxmlformats.org/officeDocument/2006/relationships/hyperlink" Target="https://support.google.com/accessibility/android/answer/6122836" TargetMode="External"/><Relationship Id="rId6" Type="http://schemas.openxmlformats.org/officeDocument/2006/relationships/hyperlink" Target="https://support.google.com/accessibility/android/answer/6151848" TargetMode="Externa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support.google.com/accessibility/android/answer/6151800" TargetMode="External"/><Relationship Id="rId10" Type="http://schemas.openxmlformats.org/officeDocument/2006/relationships/hyperlink" Target="https://support.google.com/accessibility/android/answer/6151855" TargetMode="External"/><Relationship Id="rId13" Type="http://schemas.openxmlformats.org/officeDocument/2006/relationships/hyperlink" Target="https://support.google.com/accessibility/android/answer/6006554" TargetMode="External"/><Relationship Id="rId12" Type="http://schemas.openxmlformats.org/officeDocument/2006/relationships/hyperlink" Target="https://support.google.com/accessibility/android/answer/6151850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upport.google.com/accessibility/android/answer/3535226" TargetMode="External"/><Relationship Id="rId4" Type="http://schemas.openxmlformats.org/officeDocument/2006/relationships/hyperlink" Target="https://en.wikipedia.org/wiki/Refreshable_braille_display" TargetMode="External"/><Relationship Id="rId9" Type="http://schemas.openxmlformats.org/officeDocument/2006/relationships/hyperlink" Target="https://support.google.com/accessibility/android/answer/6006949" TargetMode="External"/><Relationship Id="rId5" Type="http://schemas.openxmlformats.org/officeDocument/2006/relationships/hyperlink" Target="https://play.google.com/store/apps/details?id=com.googlecode.eyesfree.brailleback" TargetMode="External"/><Relationship Id="rId6" Type="http://schemas.openxmlformats.org/officeDocument/2006/relationships/hyperlink" Target="https://support.google.com/accessibility/android/answer/6006972" TargetMode="External"/><Relationship Id="rId7" Type="http://schemas.openxmlformats.org/officeDocument/2006/relationships/hyperlink" Target="https://support.google.com/accessibility/android/answer/6006972" TargetMode="External"/><Relationship Id="rId8" Type="http://schemas.openxmlformats.org/officeDocument/2006/relationships/hyperlink" Target="https://support.google.com/accessibility/android/answer/600697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Shape 13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</a:t>
            </a:r>
            <a:endParaRPr/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6 </a:t>
            </a:r>
            <a:endParaRPr/>
          </a:p>
        </p:txBody>
      </p:sp>
      <p:sp>
        <p:nvSpPr>
          <p:cNvPr id="139" name="Shape 1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Shape 14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Guidelines for layout (2)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28125"/>
            <a:ext cx="8520600" cy="33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Material Design Usability – Accessibility</a:t>
            </a:r>
            <a:r>
              <a:rPr lang="en">
                <a:solidFill>
                  <a:srgbClr val="000000"/>
                </a:solidFill>
              </a:rPr>
              <a:t> guidelines for toolbars, menus, action buttons, etc.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Group related items together on screen in proximity to each other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 targets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28125"/>
            <a:ext cx="7336500" cy="192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Parts of screen that respond to user input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Target extends beyond visual bounds of element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Touch targets should be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at least 48 x 48 dp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ouch-targets.png"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713" y="2377975"/>
            <a:ext cx="421957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1252400" y="3434225"/>
            <a:ext cx="30000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Icon is 24 x 24 dp but target is full 48 x 48 dp, including padding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and focus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28125"/>
            <a:ext cx="8520600" cy="33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Users who don't touch can use separate input device such as a keyboard, mouse, or TalkBack screen reader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 can move indicator such as highlight or colored box from view to view on screen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Highlighted view is considered </a:t>
            </a:r>
            <a:r>
              <a:rPr i="1" lang="en">
                <a:solidFill>
                  <a:srgbClr val="000000"/>
                </a:solidFill>
              </a:rPr>
              <a:t>selected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i="1" lang="en">
                <a:solidFill>
                  <a:srgbClr val="000000"/>
                </a:solidFill>
              </a:rPr>
              <a:t>focussed</a:t>
            </a:r>
            <a:endParaRPr i="1"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User can then activate view by pressing key or button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Standard Android views: No need to do anything but test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selection and focus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03275"/>
            <a:ext cx="8520600" cy="338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 all views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Test whether views can receive focus (</a:t>
            </a:r>
            <a:r>
              <a:rPr i="1" lang="en">
                <a:solidFill>
                  <a:srgbClr val="000000"/>
                </a:solidFill>
              </a:rPr>
              <a:t>focusable</a:t>
            </a:r>
            <a:r>
              <a:rPr lang="en">
                <a:solidFill>
                  <a:srgbClr val="000000"/>
                </a:solidFill>
              </a:rPr>
              <a:t>) 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Test focus order of views in each activity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Most (not all) Android views are focusable by default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">
                <a:solidFill>
                  <a:srgbClr val="000000"/>
                </a:solidFill>
              </a:rPr>
              <a:t> objects are not focusable (not described in TalkBack)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Add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focusable</a:t>
            </a:r>
            <a:r>
              <a:rPr lang="en">
                <a:solidFill>
                  <a:srgbClr val="000000"/>
                </a:solidFill>
              </a:rPr>
              <a:t> attribute to make view focusable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focusable attribute</a:t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28125"/>
            <a:ext cx="8520600" cy="33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focusable</a:t>
            </a:r>
            <a:r>
              <a:rPr lang="en">
                <a:solidFill>
                  <a:srgbClr val="000000"/>
                </a:solidFill>
              </a:rPr>
              <a:t> attribute in XML layout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android:id="@+id/image_partly_cloudy"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android:layout_width="200dp"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android:layout_height="160dp"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app:srcCompat="@drawable/partly_cloudy"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android:focusable="true"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in which views get focus</a:t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28125"/>
            <a:ext cx="8520600" cy="33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figures out focus order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Usually left to right, then top to bottom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Avoid changing default Android focus order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If necessary, you can change default focus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nextFocusDown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nextFocusLeft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nextFocusRight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nextFocusUp</a:t>
            </a:r>
            <a:r>
              <a:rPr lang="en">
                <a:solidFill>
                  <a:srgbClr val="000000"/>
                </a:solidFill>
              </a:rPr>
              <a:t>, and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nextFocusForward</a:t>
            </a:r>
            <a:r>
              <a:rPr lang="en">
                <a:solidFill>
                  <a:srgbClr val="000000"/>
                </a:solidFill>
              </a:rPr>
              <a:t> attributes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Specify which view should get focus next after current 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Set view as next selection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357575"/>
            <a:ext cx="8520600" cy="313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android:id="@+id/button1"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android:layout_alignParentTop="true"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android:layout_alignParentRight="true"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android:nextFocusForward="@+id/editText1"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... /&gt;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91200" y="1233175"/>
            <a:ext cx="4187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descriptions</a:t>
            </a:r>
            <a:endParaRPr/>
          </a:p>
        </p:txBody>
      </p:sp>
      <p:sp>
        <p:nvSpPr>
          <p:cNvPr id="256" name="Shape 2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Shape 2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Describe the meaning and purpose of each UI element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descriptions</a:t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128125"/>
            <a:ext cx="8520600" cy="355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Views that don't contain text need descriptions</a:t>
            </a:r>
            <a:endParaRPr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ImageView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ImageButton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Button with text that doesn't describe action needs description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 description</a:t>
            </a:r>
            <a:endParaRPr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Static view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android:contentDescription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in layout</a:t>
            </a:r>
            <a:endParaRPr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android:labelFor</a:t>
            </a:r>
            <a:r>
              <a:rPr lang="en">
                <a:solidFill>
                  <a:schemeClr val="dk1"/>
                </a:solidFill>
              </a:rPr>
              <a:t> for view that serves as content description for another view 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Change dynamic view with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setContentDescription()</a:t>
            </a:r>
            <a:r>
              <a:rPr lang="en"/>
              <a:t> </a:t>
            </a:r>
            <a:endParaRPr/>
          </a:p>
          <a:p>
            <a:pPr indent="0" lvl="0" marL="45720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add content descriptions</a:t>
            </a:r>
            <a:endParaRPr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355575"/>
            <a:ext cx="8520600" cy="332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>
                <a:solidFill>
                  <a:srgbClr val="000000"/>
                </a:solidFill>
              </a:rPr>
              <a:t> views that have no text 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>
                <a:solidFill>
                  <a:srgbClr val="000000"/>
                </a:solidFill>
              </a:rPr>
              <a:t> if its label doesn't fully describe its action 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Usually no need for a view that has text, such as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rgbClr val="000000"/>
                </a:solidFill>
              </a:rPr>
              <a:t>, because existing text may be enough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11700" y="778200"/>
            <a:ext cx="8302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6.1 Accessibility</a:t>
            </a:r>
            <a:endParaRPr/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0" y="2879150"/>
            <a:ext cx="8614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your app usable by everyone</a:t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useful descriptions</a:t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28125"/>
            <a:ext cx="8520600" cy="355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action verbs to describe what UI element does 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Don't include name of UI element (such as "button")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Don't tell users how to interact with a control—they may be navigating by keyboard or voice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Make sure descriptions are unique—important with collective views such as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>
                <a:solidFill>
                  <a:srgbClr val="000000"/>
                </a:solidFill>
              </a:rPr>
              <a:t> 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Ensure same view has same description everywhere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91200" y="1233175"/>
            <a:ext cx="4187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for UI design</a:t>
            </a:r>
            <a:endParaRPr/>
          </a:p>
        </p:txBody>
      </p:sp>
      <p:sp>
        <p:nvSpPr>
          <p:cNvPr id="285" name="Shape 28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Shape 2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Help users with low vision or color blindness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tools for accessibility</a:t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004075"/>
            <a:ext cx="8709300" cy="368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Material Design color palettes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chemeClr val="accent5"/>
                </a:solidFill>
                <a:hlinkClick r:id="rId4"/>
              </a:rPr>
              <a:t>color tool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the contrast ratio for easier readability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Add visual cues for UI elements to help users with color-vision deficiencies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type size to help users with vision impairments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 visual alternatives to audio, and audio alternatives to visual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Design palette and color tool</a:t>
            </a:r>
            <a:endParaRPr/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olor-tool.png"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50" y="1111975"/>
            <a:ext cx="6639301" cy="34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tool</a:t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128125"/>
            <a:ext cx="8709300" cy="355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color tool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to apply color to your UI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Choose colors and click </a:t>
            </a:r>
            <a:r>
              <a:rPr b="1" lang="en">
                <a:solidFill>
                  <a:srgbClr val="000000"/>
                </a:solidFill>
              </a:rPr>
              <a:t>Accessibility</a:t>
            </a:r>
            <a:r>
              <a:rPr lang="en">
                <a:solidFill>
                  <a:srgbClr val="000000"/>
                </a:solidFill>
              </a:rPr>
              <a:t> tab in the tool to see legibility warnings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Measure accessibility level of any color combination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Ensure that majority of combinations you choose have right amount of contrast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Contrast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985000"/>
            <a:ext cx="8709300" cy="369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Ensure colors have sufficient contrast between elements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Contrast ratio: the higher the difference, the greater the difference in relative luminance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W3C</a:t>
            </a:r>
            <a:r>
              <a:rPr lang="en">
                <a:solidFill>
                  <a:srgbClr val="000000"/>
                </a:solidFill>
              </a:rPr>
              <a:t> recommends minimum contrast ratios: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Small text, at least 4.5:1 against background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Large text (14 pt bold/18 pt regular and up), at least 3:1 against background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Logos don't need to meet minimum contrast ratios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Contrast examples</a:t>
            </a:r>
            <a:endParaRPr/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4372869" y="2374950"/>
            <a:ext cx="223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Good contrast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2299666" y="2374950"/>
            <a:ext cx="223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Bad contrast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4" name="Shape 324"/>
          <p:cNvGraphicFramePr/>
          <p:nvPr/>
        </p:nvGraphicFramePr>
        <p:xfrm>
          <a:off x="2411000" y="28857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7F7F7"/>
                </a:solidFill>
                <a:tableStyleId>{F4F8BF43-165A-4C5E-B2D7-4F4174F210F1}</a:tableStyleId>
              </a:tblPr>
              <a:tblGrid>
                <a:gridCol w="2038350"/>
                <a:gridCol w="2038350"/>
              </a:tblGrid>
              <a:tr h="22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2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139700" rtl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Low contrast ratios</a:t>
                      </a:r>
                      <a:endParaRPr b="1" sz="1050">
                        <a:highlight>
                          <a:srgbClr val="F7F7F7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13970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Title: 1.42 to 1</a:t>
                      </a:r>
                      <a:endParaRPr sz="1050">
                        <a:highlight>
                          <a:srgbClr val="F7F7F7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13970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Content: 3.49 to 1</a:t>
                      </a:r>
                      <a:endParaRPr sz="1050">
                        <a:highlight>
                          <a:srgbClr val="F7F7F7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39700" rtl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Increased contrast ratios</a:t>
                      </a:r>
                      <a:endParaRPr b="1" sz="1050">
                        <a:highlight>
                          <a:srgbClr val="F7F7F7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13970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Title: 4.61 to 1</a:t>
                      </a:r>
                      <a:endParaRPr sz="1050">
                        <a:highlight>
                          <a:srgbClr val="F7F7F7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13970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Content: 10.05 to 1</a:t>
                      </a:r>
                      <a:endParaRPr sz="1050">
                        <a:highlight>
                          <a:srgbClr val="F7F7F7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13970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7F7F7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 b="6570" l="12752" r="12670" t="7879"/>
          <a:stretch/>
        </p:blipFill>
        <p:spPr>
          <a:xfrm>
            <a:off x="351349" y="984100"/>
            <a:ext cx="1814550" cy="356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4">
            <a:alphaModFix/>
          </a:blip>
          <a:srcRect b="7167" l="12151" r="14866" t="7711"/>
          <a:stretch/>
        </p:blipFill>
        <p:spPr>
          <a:xfrm>
            <a:off x="6901675" y="984100"/>
            <a:ext cx="1814550" cy="36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clues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11700" y="1144075"/>
            <a:ext cx="8709300" cy="3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visual cues for UI elements to </a:t>
            </a:r>
            <a:r>
              <a:rPr lang="en">
                <a:solidFill>
                  <a:srgbClr val="000000"/>
                </a:solidFill>
              </a:rPr>
              <a:t>help users with color vision deficiencies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different shapes or sizes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Provide text or visual patterns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 audio- or touch-based (haptic) feedback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visual clues</a:t>
            </a:r>
            <a:endParaRPr/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visual-cues.png"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025" y="769225"/>
            <a:ext cx="4813175" cy="41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484833" y="2681600"/>
            <a:ext cx="20190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Uses shapes and text as well as colors 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6682050" y="2681600"/>
            <a:ext cx="20190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Uses only colors 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3" name="Shape 343"/>
          <p:cNvCxnSpPr/>
          <p:nvPr/>
        </p:nvCxnSpPr>
        <p:spPr>
          <a:xfrm>
            <a:off x="2289308" y="3119000"/>
            <a:ext cx="5481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4" name="Shape 344"/>
          <p:cNvCxnSpPr/>
          <p:nvPr/>
        </p:nvCxnSpPr>
        <p:spPr>
          <a:xfrm rot="10800000">
            <a:off x="6284550" y="3119000"/>
            <a:ext cx="4737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size</a:t>
            </a:r>
            <a:endParaRPr/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11700" y="1144075"/>
            <a:ext cx="8709300" cy="3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type size to help users with vision impairments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Users set font size: </a:t>
            </a:r>
            <a:r>
              <a:rPr b="1" lang="en">
                <a:solidFill>
                  <a:schemeClr val="dk1"/>
                </a:solidFill>
              </a:rPr>
              <a:t>Settings &gt; Accessibility &gt; Font size</a:t>
            </a:r>
            <a:endParaRPr b="1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Specify type as scalable point (sp) units to scale based on user's size setting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Android built-in styles for small, medium, and large typefaces</a:t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style="@android:style/TextAppearance.Small"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33600" y="1204600"/>
            <a:ext cx="8476800" cy="3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About accessibility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 layout and organization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Content labels and descriptions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Best practices for design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Audio and video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Testing for accessibility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and video</a:t>
            </a:r>
            <a:endParaRPr/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311700" y="1037300"/>
            <a:ext cx="8709300" cy="364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Need to be accessed by people who are hard of hearing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 visual alternatives to audio, and audio alternatives to visual 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Don't use audio-only feedback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For essential audio feedback and alerts provide</a:t>
            </a:r>
            <a:endParaRPr>
              <a:solidFill>
                <a:schemeClr val="dk1"/>
              </a:solidFill>
            </a:endParaRPr>
          </a:p>
          <a:p>
            <a:pPr indent="-355600" lvl="1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Closed captions</a:t>
            </a:r>
            <a:endParaRPr>
              <a:solidFill>
                <a:schemeClr val="dk1"/>
              </a:solidFill>
            </a:endParaRPr>
          </a:p>
          <a:p>
            <a:pPr indent="-355600" lvl="1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Transcript</a:t>
            </a:r>
            <a:endParaRPr>
              <a:solidFill>
                <a:schemeClr val="dk1"/>
              </a:solidFill>
            </a:endParaRPr>
          </a:p>
          <a:p>
            <a:pPr indent="-355600" lvl="1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Other visual alternative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191200" y="1233175"/>
            <a:ext cx="4187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accessibility</a:t>
            </a:r>
            <a:endParaRPr/>
          </a:p>
        </p:txBody>
      </p:sp>
      <p:sp>
        <p:nvSpPr>
          <p:cNvPr id="364" name="Shape 3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Shape 36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Find usability issues you might otherwise miss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to test accessibility</a:t>
            </a:r>
            <a:endParaRPr/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11700" y="1002450"/>
            <a:ext cx="8709300" cy="368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Making Apps More Accessible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9144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4"/>
              </a:rPr>
              <a:t>Google TalkBack</a:t>
            </a:r>
            <a:r>
              <a:rPr lang="en">
                <a:solidFill>
                  <a:schemeClr val="dk1"/>
                </a:solidFill>
              </a:rPr>
              <a:t>: Manual test for touch and spoken feedback</a:t>
            </a:r>
            <a:endParaRPr>
              <a:solidFill>
                <a:schemeClr val="dk1"/>
              </a:solidFill>
            </a:endParaRPr>
          </a:p>
          <a:p>
            <a:pPr indent="-381000" lvl="0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Accessibility Scanner</a:t>
            </a:r>
            <a:r>
              <a:rPr lang="en">
                <a:solidFill>
                  <a:srgbClr val="000000"/>
                </a:solidFill>
              </a:rPr>
              <a:t>: Provides suggestions</a:t>
            </a:r>
            <a:endParaRPr>
              <a:solidFill>
                <a:srgbClr val="000000"/>
              </a:solidFill>
            </a:endParaRPr>
          </a:p>
          <a:p>
            <a:pPr indent="-381000" lvl="0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Frameworks: </a:t>
            </a:r>
            <a:r>
              <a:rPr lang="en" u="sng">
                <a:solidFill>
                  <a:schemeClr val="accent5"/>
                </a:solidFill>
                <a:hlinkClick r:id="rId6"/>
              </a:rPr>
              <a:t>Espresso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accent5"/>
                </a:solidFill>
                <a:hlinkClick r:id="rId7"/>
              </a:rPr>
              <a:t>Robolectric</a:t>
            </a:r>
            <a:endParaRPr>
              <a:solidFill>
                <a:schemeClr val="accent5"/>
              </a:solidFill>
            </a:endParaRPr>
          </a:p>
          <a:p>
            <a:pPr indent="-381000" lvl="0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Android Testing Support Library</a:t>
            </a:r>
            <a:r>
              <a:rPr lang="en">
                <a:solidFill>
                  <a:srgbClr val="000000"/>
                </a:solidFill>
              </a:rPr>
              <a:t> includes accessibility </a:t>
            </a:r>
            <a:endParaRPr>
              <a:solidFill>
                <a:srgbClr val="000000"/>
              </a:solidFill>
            </a:endParaRPr>
          </a:p>
          <a:p>
            <a:pPr indent="-381000" lvl="0" marL="9144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Studio lint warnings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TalkBack</a:t>
            </a:r>
            <a:endParaRPr/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11700" y="1047925"/>
            <a:ext cx="8709300" cy="377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built-in screen reader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Users can interact with device without seeing screen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TalkBack identifies every item you touch on the screen 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You can test each view and activity in your app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testing with TalkBack</a:t>
            </a:r>
            <a:endParaRPr/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311700" y="1047925"/>
            <a:ext cx="8709300" cy="377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Turn on TalkBack (</a:t>
            </a:r>
            <a:r>
              <a:rPr b="1" lang="en">
                <a:solidFill>
                  <a:schemeClr val="dk1"/>
                </a:solidFill>
              </a:rPr>
              <a:t>Settings &gt; Accessibility &gt; TalkBack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Confirm permissions and device password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Explore by touch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Scroll lists with a two-finger swipe  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Use global and local TalkBack menus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Set text navigation rate (swipe as TalkBack reads text aloud)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Activate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rgbClr val="000000"/>
                </a:solidFill>
              </a:rPr>
              <a:t> views and enter text 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Scanner app</a:t>
            </a:r>
            <a:endParaRPr/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311700" y="1046600"/>
            <a:ext cx="6639300" cy="377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Install on device from </a:t>
            </a:r>
            <a:r>
              <a:rPr lang="en" u="sng">
                <a:solidFill>
                  <a:schemeClr val="accent5"/>
                </a:solidFill>
                <a:hlinkClick r:id="rId3"/>
              </a:rPr>
              <a:t>Google Play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Turn on (</a:t>
            </a:r>
            <a:r>
              <a:rPr b="1" lang="en">
                <a:solidFill>
                  <a:srgbClr val="000000"/>
                </a:solidFill>
              </a:rPr>
              <a:t>Settings &gt; Accessibility &gt;Accessibility Scanner</a:t>
            </a:r>
            <a:r>
              <a:rPr lang="en">
                <a:solidFill>
                  <a:srgbClr val="000000"/>
                </a:solidFill>
              </a:rPr>
              <a:t>)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Navigate to app and tap </a:t>
            </a:r>
            <a:r>
              <a:rPr b="1" lang="en">
                <a:solidFill>
                  <a:srgbClr val="000000"/>
                </a:solidFill>
              </a:rPr>
              <a:t>Accessibility Scanner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Notes appear about possible improvements to your 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ccessibility-scanner.png" id="395" name="Shape 3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7850" y="1001695"/>
            <a:ext cx="2013300" cy="358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Testing Support Library</a:t>
            </a:r>
            <a:endParaRPr/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311700" y="1032825"/>
            <a:ext cx="8709300" cy="333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Configure testing using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AccessibilityChecks</a:t>
            </a:r>
            <a:r>
              <a:rPr lang="en">
                <a:solidFill>
                  <a:srgbClr val="000000"/>
                </a:solidFill>
              </a:rPr>
              <a:t> to enable automated checks in </a:t>
            </a:r>
            <a:r>
              <a:rPr lang="en" u="sng">
                <a:solidFill>
                  <a:schemeClr val="accent5"/>
                </a:solidFill>
                <a:hlinkClick r:id="rId4"/>
              </a:rPr>
              <a:t>Espresso</a:t>
            </a:r>
            <a:r>
              <a:rPr lang="en">
                <a:solidFill>
                  <a:srgbClr val="000000"/>
                </a:solidFill>
              </a:rPr>
              <a:t> tests: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AccessibilityChecks.enable();</a:t>
            </a:r>
            <a:endParaRPr sz="20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Checks run when you perform any </a:t>
            </a:r>
            <a:r>
              <a:rPr lang="en" u="sng">
                <a:solidFill>
                  <a:schemeClr val="hlink"/>
                </a:solidFill>
                <a:hlinkClick r:id="rId5"/>
              </a:rPr>
              <a:t>ViewActions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Check the entire view hierarchy: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AccessibilityChecks.enable().setRunChecksFromRootView(true);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 lint tool</a:t>
            </a:r>
            <a:endParaRPr/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311700" y="1127225"/>
            <a:ext cx="8709300" cy="369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Studio shows lint warnings for accessibility issues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Lint provides link to source code containing issue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Example: If view needs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content description,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lint warning appears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0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000" y="2327375"/>
            <a:ext cx="4372000" cy="20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16" name="Shape 4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Shape 417"/>
          <p:cNvSpPr txBox="1"/>
          <p:nvPr/>
        </p:nvSpPr>
        <p:spPr>
          <a:xfrm>
            <a:off x="311700" y="1540575"/>
            <a:ext cx="8520600" cy="24333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6.1 Accessibility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Practicals: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6.1 Exploring accessibility in Android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6.2 Creating accessible apps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23" name="Shape 4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Shape 4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accessibility</a:t>
            </a:r>
            <a:endParaRPr/>
          </a:p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Enable all users, including those with disabilities, to use your app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accessibility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28125"/>
            <a:ext cx="8520600" cy="33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Goal: enable all users, including those with disabilities, to use your apps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Android framework provides accessibility features for your apps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Design, code, and test your app with accessibility in mind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features in Settings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28125"/>
            <a:ext cx="8520600" cy="365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Android &gt; Settings &gt; Accessibility</a:t>
            </a:r>
            <a:endParaRPr b="1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Google TalkBack</a:t>
            </a:r>
            <a:r>
              <a:rPr lang="en" sz="2000">
                <a:solidFill>
                  <a:schemeClr val="dk1"/>
                </a:solidFill>
              </a:rPr>
              <a:t>: Interact using touch and spoken feedback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hlinkClick r:id="rId4"/>
              </a:rPr>
              <a:t>Select to Speak</a:t>
            </a:r>
            <a:r>
              <a:rPr lang="en" sz="2000">
                <a:solidFill>
                  <a:schemeClr val="dk1"/>
                </a:solidFill>
              </a:rPr>
              <a:t>: Spoken feedback only at certain times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hlinkClick r:id="rId5"/>
              </a:rPr>
              <a:t>Switch Access</a:t>
            </a:r>
            <a:r>
              <a:rPr lang="en" sz="2000">
                <a:solidFill>
                  <a:schemeClr val="dk1"/>
                </a:solidFill>
              </a:rPr>
              <a:t>: </a:t>
            </a:r>
            <a:r>
              <a:rPr lang="en" sz="2000">
                <a:solidFill>
                  <a:srgbClr val="000000"/>
                </a:solidFill>
              </a:rPr>
              <a:t>Alternative to using touchscreen (using switch or keyboard)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hlinkClick r:id="rId6"/>
              </a:rPr>
              <a:t>Voice Access app</a:t>
            </a:r>
            <a:r>
              <a:rPr lang="en" sz="2000">
                <a:solidFill>
                  <a:schemeClr val="dk1"/>
                </a:solidFill>
              </a:rPr>
              <a:t>: Control with spoken commands (English only)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accessibility features in Settings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28125"/>
            <a:ext cx="8520600" cy="33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Google BrailleBack</a:t>
            </a:r>
            <a:r>
              <a:rPr lang="en" sz="2000">
                <a:solidFill>
                  <a:schemeClr val="dk1"/>
                </a:solidFill>
              </a:rPr>
              <a:t>: Connect a </a:t>
            </a:r>
            <a:r>
              <a:rPr lang="en" sz="2000" u="sng">
                <a:solidFill>
                  <a:schemeClr val="accent5"/>
                </a:solidFill>
                <a:hlinkClick r:id="rId4"/>
              </a:rPr>
              <a:t>refreshable braille display</a:t>
            </a:r>
            <a:r>
              <a:rPr lang="en" sz="2000">
                <a:solidFill>
                  <a:schemeClr val="dk1"/>
                </a:solidFill>
              </a:rPr>
              <a:t> via Bluetooth (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available in Google Play</a:t>
            </a:r>
            <a:r>
              <a:rPr lang="en" sz="2000">
                <a:solidFill>
                  <a:schemeClr val="dk1"/>
                </a:solidFill>
              </a:rPr>
              <a:t>)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Adjust the </a:t>
            </a:r>
            <a:r>
              <a:rPr lang="en" sz="2000" u="sng">
                <a:solidFill>
                  <a:schemeClr val="accent5"/>
                </a:solidFill>
                <a:hlinkClick r:id="rId6"/>
              </a:rPr>
              <a:t>display size or font size</a:t>
            </a:r>
            <a:r>
              <a:rPr lang="en" sz="2000" u="sng">
                <a:solidFill>
                  <a:srgbClr val="1155CC"/>
                </a:solidFill>
                <a:hlinkClick r:id="rId7"/>
              </a:rPr>
              <a:t> </a:t>
            </a:r>
            <a:endParaRPr sz="2000">
              <a:solidFill>
                <a:srgbClr val="1155CC"/>
              </a:solidFill>
              <a:hlinkClick r:id="rId8"/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 u="sng">
                <a:solidFill>
                  <a:schemeClr val="accent5"/>
                </a:solidFill>
                <a:hlinkClick r:id="rId9"/>
              </a:rPr>
              <a:t>magnification gestures</a:t>
            </a:r>
            <a:r>
              <a:rPr lang="en" sz="2000">
                <a:solidFill>
                  <a:schemeClr val="dk1"/>
                </a:solidFill>
              </a:rPr>
              <a:t> to temporarily zoom or magnify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 u="sng">
                <a:solidFill>
                  <a:schemeClr val="accent5"/>
                </a:solidFill>
                <a:hlinkClick r:id="rId10"/>
              </a:rPr>
              <a:t>high-contrast text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 u="sng">
                <a:solidFill>
                  <a:schemeClr val="accent5"/>
                </a:solidFill>
                <a:hlinkClick r:id="rId11"/>
              </a:rPr>
              <a:t>color inversion</a:t>
            </a:r>
            <a:r>
              <a:rPr lang="en" sz="2000">
                <a:solidFill>
                  <a:schemeClr val="dk1"/>
                </a:solidFill>
              </a:rPr>
              <a:t>, and </a:t>
            </a:r>
            <a:r>
              <a:rPr lang="en" sz="2000" u="sng">
                <a:solidFill>
                  <a:schemeClr val="accent5"/>
                </a:solidFill>
                <a:hlinkClick r:id="rId12"/>
              </a:rPr>
              <a:t>color correction</a:t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hlinkClick r:id="rId13"/>
              </a:rPr>
              <a:t>Turn on captions</a:t>
            </a:r>
            <a:r>
              <a:rPr lang="en" sz="2000">
                <a:solidFill>
                  <a:schemeClr val="dk1"/>
                </a:solidFill>
              </a:rPr>
              <a:t> and specify closed captioning options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layout and organization</a:t>
            </a:r>
            <a:endParaRPr/>
          </a:p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Shape 1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Designing clear layouts with distinct calls to action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Guidelines for layout (1)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28125"/>
            <a:ext cx="8520600" cy="33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Avoid complex layouts and cluttered screens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Users with low vision may have trouble 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Too many views = difficult to navigate with screen reader 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Place items on screen according to level of importance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Important actions at top or bottom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Ensure that key items stand out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