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23394" y="2105024"/>
            <a:ext cx="7383250" cy="2118084"/>
          </a:xfrm>
        </p:spPr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Исследование рынка заведений общественного питания              </a:t>
            </a:r>
            <a:b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г. Москвы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sz="13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на основе данных сервисов Яндекс Карты и Яндекс Бизнес на лето 2022 года. </a:t>
            </a:r>
            <a:endParaRPr lang="ru-RU"/>
          </a:p>
        </p:txBody>
      </p:sp>
      <p:sp>
        <p:nvSpPr>
          <p:cNvPr id="2135000757" name=""/>
          <p:cNvSpPr txBox="1"/>
          <p:nvPr/>
        </p:nvSpPr>
        <p:spPr bwMode="auto">
          <a:xfrm flipH="0" flipV="0">
            <a:off x="1705950" y="5610224"/>
            <a:ext cx="565885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Выполнил: Пономарев Д.Д.</a:t>
            </a:r>
            <a:endParaRPr/>
          </a:p>
        </p:txBody>
      </p:sp>
      <p:sp>
        <p:nvSpPr>
          <p:cNvPr id="1765961801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28415382-2AEF-C126-0F9C-59D026A1B3B1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9153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Рекомендации:</a:t>
            </a:r>
            <a:endParaRPr/>
          </a:p>
        </p:txBody>
      </p:sp>
      <p:sp>
        <p:nvSpPr>
          <p:cNvPr id="207571384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Open Sans Extrabold"/>
                <a:ea typeface="Liberation Sans"/>
                <a:cs typeface="Open Sans Extrabold"/>
              </a:rPr>
              <a:t>Я бы рекомендовал открывать кофейню в СЗАО либо в ЗАО. В СЗАО высокий средний рейтинг уже существующих кофеен, НО и самое низкое количество кофеен! Чуть более 4% от всех коффеен г. Москвы. В ЗАО Высокая средняя стоимость чашки кофе, также в ЗАО около 10% кофеен от всех коффеен г. Москвы, но здесь один из низких средних рейтингов, можно попробовать раскрутиться на высоком качестве обслуживания. Также можно попробовать рассмотреть круглосуточный режим работы, ведь таких заведений в Москве чуть более 4%.</a:t>
            </a:r>
            <a:endParaRPr/>
          </a:p>
        </p:txBody>
      </p:sp>
      <p:sp>
        <p:nvSpPr>
          <p:cNvPr id="7130769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0791158-242C-43A9-94D9-0E513592AB38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93698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Open Sans Extrabold"/>
                <a:cs typeface="Open Sans Extrabold"/>
              </a:rPr>
              <a:t>Цели и задачи исследования:</a:t>
            </a:r>
            <a:endParaRPr/>
          </a:p>
        </p:txBody>
      </p:sp>
      <p:sp>
        <p:nvSpPr>
          <p:cNvPr id="10135186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Open Sans Extrabold"/>
                <a:ea typeface="Liberation Sans"/>
                <a:cs typeface="Open Sans Extrabold"/>
              </a:rPr>
              <a:t>Инвесторы из фонда «Shut Up and Take My Money» решили попробовать себя в новой области и открыть заведение общественного питания в Москве. Заказчики ещё не знают, что это будет за место: кафе, ресторан, пиццерия, паб или бар, — и какими будут расположение, меню и цены.</a:t>
            </a:r>
            <a:endParaRPr sz="2400" b="0" i="0" u="none">
              <a:solidFill>
                <a:srgbClr val="000000"/>
              </a:solidFill>
              <a:latin typeface="Open Sans Extrabold"/>
              <a:cs typeface="Open Sans Extrabold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Open Sans Extrabold"/>
                <a:ea typeface="Liberation Sans"/>
                <a:cs typeface="Open Sans Extrabold"/>
              </a:rPr>
              <a:t>Для начала они просят нас подготовить исследование рынка Москвы, найти интересные особенности и презентовать полученные результаты, которые в будущем помогут в выборе подходящего инвесторам места.</a:t>
            </a:r>
            <a:endParaRPr sz="2400">
              <a:latin typeface="Open Sans Extrabold"/>
              <a:cs typeface="Open Sans Extrabold"/>
            </a:endParaRPr>
          </a:p>
        </p:txBody>
      </p:sp>
      <p:sp>
        <p:nvSpPr>
          <p:cNvPr id="43631179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A504A6-307F-ED7D-F38F-A4E3C18295A5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113065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Общие выводы:</a:t>
            </a:r>
            <a:endParaRPr/>
          </a:p>
        </p:txBody>
      </p:sp>
      <p:sp>
        <p:nvSpPr>
          <p:cNvPr id="3707748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 количеству объектов лидируют кафе, кофейни и рестораны.</a:t>
            </a:r>
            <a:endParaRPr/>
          </a:p>
          <a:p>
            <a:pPr>
              <a:defRPr/>
            </a:pPr>
            <a:r>
              <a:rPr/>
              <a:t>По соотношению больше несетевых заведений </a:t>
            </a:r>
            <a:endParaRPr/>
          </a:p>
          <a:p>
            <a:pPr>
              <a:defRPr/>
            </a:pPr>
            <a:r>
              <a:rPr/>
              <a:t>Самое популярное сетевое заведение - «Шоколадница»</a:t>
            </a:r>
            <a:endParaRPr/>
          </a:p>
          <a:p>
            <a:pPr>
              <a:defRPr/>
            </a:pPr>
            <a:r>
              <a:rPr/>
              <a:t>Больше всего заведений в ЦАО.</a:t>
            </a:r>
            <a:endParaRPr/>
          </a:p>
          <a:p>
            <a:pPr>
              <a:defRPr/>
            </a:pPr>
            <a:r>
              <a:rPr/>
              <a:t>Самый высокий рейтинг заведений в ЦАО.</a:t>
            </a:r>
            <a:endParaRPr/>
          </a:p>
          <a:p>
            <a:pPr>
              <a:defRPr/>
            </a:pPr>
            <a:r>
              <a:rPr/>
              <a:t>Самый высокий средний чек в ЦАО и ЗАО.</a:t>
            </a:r>
            <a:endParaRPr/>
          </a:p>
        </p:txBody>
      </p:sp>
      <p:sp>
        <p:nvSpPr>
          <p:cNvPr id="137418545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8FCD42-906F-3139-15B8-154EF0FC9464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358969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Распределение объектов по категориям:</a:t>
            </a:r>
            <a:endParaRPr/>
          </a:p>
        </p:txBody>
      </p:sp>
      <p:pic>
        <p:nvPicPr>
          <p:cNvPr id="939439321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2104837" y="1567316"/>
            <a:ext cx="8520794" cy="4525962"/>
          </a:xfrm>
          <a:prstGeom prst="rect">
            <a:avLst/>
          </a:prstGeom>
        </p:spPr>
      </p:pic>
      <p:sp>
        <p:nvSpPr>
          <p:cNvPr id="759918783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C0E83-0758-D48A-FA13-7FBA483FAAE4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728765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flipH="0" flipV="0">
            <a:off x="219105" y="2381249"/>
            <a:ext cx="5775291" cy="3729035"/>
          </a:xfrm>
          <a:prstGeom prst="rect">
            <a:avLst/>
          </a:prstGeom>
        </p:spPr>
      </p:pic>
      <p:pic>
        <p:nvPicPr>
          <p:cNvPr id="614116793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 flipH="0" flipV="0">
            <a:off x="6197598" y="2000248"/>
            <a:ext cx="5864650" cy="4110036"/>
          </a:xfrm>
          <a:prstGeom prst="rect">
            <a:avLst/>
          </a:prstGeom>
        </p:spPr>
      </p:pic>
      <p:sp>
        <p:nvSpPr>
          <p:cNvPr id="1912306656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Сетевые и несетевые заведения.</a:t>
            </a:r>
            <a:endParaRPr/>
          </a:p>
        </p:txBody>
      </p:sp>
      <p:sp>
        <p:nvSpPr>
          <p:cNvPr id="1335526510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4EBCB5-E1F9-B8C9-B614-A6F73BA00BE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7732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Топ 15 сетевых заведений по категориям.</a:t>
            </a:r>
            <a:endParaRPr/>
          </a:p>
        </p:txBody>
      </p:sp>
      <p:pic>
        <p:nvPicPr>
          <p:cNvPr id="53076882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flipH="0" flipV="0">
            <a:off x="45054" y="1564821"/>
            <a:ext cx="6815666" cy="4874306"/>
          </a:xfrm>
          <a:prstGeom prst="rect">
            <a:avLst/>
          </a:prstGeom>
        </p:spPr>
      </p:pic>
      <p:pic>
        <p:nvPicPr>
          <p:cNvPr id="5495336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91999" y="386383"/>
            <a:ext cx="5557654" cy="3589855"/>
          </a:xfrm>
          <a:prstGeom prst="rect">
            <a:avLst/>
          </a:prstGeom>
        </p:spPr>
      </p:pic>
      <p:sp>
        <p:nvSpPr>
          <p:cNvPr id="1183205710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6D46060-4CC1-5ED2-B4F7-830D2C4394E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36105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787828" y="274637"/>
            <a:ext cx="10588756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Распределение объектов по количеству и категориям по районам г. Москвы</a:t>
            </a:r>
            <a:endParaRPr/>
          </a:p>
        </p:txBody>
      </p:sp>
      <p:pic>
        <p:nvPicPr>
          <p:cNvPr id="103562870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15530" y="1600202"/>
            <a:ext cx="11644312" cy="5019671"/>
          </a:xfrm>
          <a:prstGeom prst="rect">
            <a:avLst/>
          </a:prstGeom>
        </p:spPr>
      </p:pic>
      <p:sp>
        <p:nvSpPr>
          <p:cNvPr id="637165480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041AC41-7713-C5D6-DB5B-7BB57DFF73A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66241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Средний рейтинг заведений по районам.</a:t>
            </a:r>
            <a:endParaRPr/>
          </a:p>
        </p:txBody>
      </p:sp>
      <p:pic>
        <p:nvPicPr>
          <p:cNvPr id="52312106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2309775" y="1600203"/>
            <a:ext cx="7556287" cy="4525962"/>
          </a:xfrm>
          <a:prstGeom prst="rect">
            <a:avLst/>
          </a:prstGeom>
        </p:spPr>
      </p:pic>
      <p:sp>
        <p:nvSpPr>
          <p:cNvPr id="98634717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11049D-A4A1-C720-A860-71BDC090FB3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88635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Средний чек заведений по районам.</a:t>
            </a:r>
            <a:endParaRPr/>
          </a:p>
        </p:txBody>
      </p:sp>
      <p:pic>
        <p:nvPicPr>
          <p:cNvPr id="93629371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2262356" y="1600203"/>
            <a:ext cx="7651125" cy="4525962"/>
          </a:xfrm>
          <a:prstGeom prst="rect">
            <a:avLst/>
          </a:prstGeom>
        </p:spPr>
      </p:pic>
      <p:sp>
        <p:nvSpPr>
          <p:cNvPr id="112672308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A339EC-FEAD-DCFE-8C07-45A67A87593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wheel spokes="1"/>
      </p:transition>
    </mc:Choice>
    <mc:Fallback>
      <p:transition spd="slow" advClick="1" advTm="10000">
        <p:wheel spokes="1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Денис Пономарев</cp:lastModifiedBy>
  <cp:revision>8</cp:revision>
  <dcterms:created xsi:type="dcterms:W3CDTF">2012-12-03T06:56:55Z</dcterms:created>
  <dcterms:modified xsi:type="dcterms:W3CDTF">2023-06-15T18:13:18Z</dcterms:modified>
  <cp:category/>
  <cp:contentStatus/>
  <cp:version/>
</cp:coreProperties>
</file>