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57" r:id="rId3"/>
    <p:sldId id="320" r:id="rId4"/>
    <p:sldId id="319" r:id="rId5"/>
    <p:sldId id="281" r:id="rId6"/>
    <p:sldId id="321" r:id="rId7"/>
    <p:sldId id="322" r:id="rId8"/>
    <p:sldId id="273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Связанный список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№19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10AE49-C988-4069-8AA8-66CB4407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2" y="3185563"/>
            <a:ext cx="3053919" cy="305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Связанный Список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53777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accent1"/>
                </a:solidFill>
              </a:rPr>
              <a:t>Является структурой данных</a:t>
            </a:r>
            <a:r>
              <a:rPr lang="ru-RU" sz="2000" dirty="0"/>
              <a:t>, которая состоит из </a:t>
            </a:r>
            <a:r>
              <a:rPr lang="ru-RU" sz="2000" dirty="0">
                <a:solidFill>
                  <a:schemeClr val="accent1"/>
                </a:solidFill>
              </a:rPr>
              <a:t>упорядоченного набора значений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Все элементы списка «связаны» между собой:</a:t>
            </a:r>
          </a:p>
          <a:p>
            <a:pPr algn="just"/>
            <a:r>
              <a:rPr lang="ru-RU" sz="2000" dirty="0"/>
              <a:t>имеют значение;</a:t>
            </a:r>
          </a:p>
          <a:p>
            <a:pPr algn="just"/>
            <a:r>
              <a:rPr lang="ru-RU" sz="2000" dirty="0"/>
              <a:t>элемент ссылку на следующий (предыдущий элемент);</a:t>
            </a:r>
          </a:p>
          <a:p>
            <a:pPr marL="0" indent="0" algn="just">
              <a:buNone/>
            </a:pPr>
            <a:r>
              <a:rPr lang="ru-RU" sz="2000" dirty="0"/>
              <a:t>Главным преимуществом является </a:t>
            </a:r>
            <a:r>
              <a:rPr lang="ru-RU" sz="2000" dirty="0">
                <a:solidFill>
                  <a:schemeClr val="accent2"/>
                </a:solidFill>
              </a:rPr>
              <a:t>гибкость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2"/>
                </a:solidFill>
              </a:rPr>
              <a:t>динамический размер</a:t>
            </a:r>
            <a:r>
              <a:rPr lang="ru-RU" sz="2000" dirty="0"/>
              <a:t>, его можно менять во время выполнения программы.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3398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dirty="0"/>
              <a:t>Устройство Линейного связанного</a:t>
            </a:r>
            <a:r>
              <a:rPr lang="ru-RU" dirty="0"/>
              <a:t> Списка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1EA74-AA00-4246-8251-1596F11FD98E}"/>
              </a:ext>
            </a:extLst>
          </p:cNvPr>
          <p:cNvSpPr txBox="1">
            <a:spLocks/>
          </p:cNvSpPr>
          <p:nvPr/>
        </p:nvSpPr>
        <p:spPr>
          <a:xfrm>
            <a:off x="1141413" y="1847274"/>
            <a:ext cx="5534595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Список состоит </a:t>
            </a:r>
            <a:r>
              <a:rPr lang="ru-RU" sz="2000" dirty="0">
                <a:solidFill>
                  <a:schemeClr val="accent1"/>
                </a:solidFill>
              </a:rPr>
              <a:t>из элементов одного типа</a:t>
            </a:r>
            <a:r>
              <a:rPr lang="ru-RU" sz="2000" dirty="0"/>
              <a:t>, связанных между собой последовательно посредством </a:t>
            </a:r>
            <a:r>
              <a:rPr lang="ru-RU" sz="2000" dirty="0">
                <a:solidFill>
                  <a:schemeClr val="accent2"/>
                </a:solidFill>
              </a:rPr>
              <a:t>указателей</a:t>
            </a:r>
            <a:r>
              <a:rPr lang="ru-RU" sz="2000" dirty="0"/>
              <a:t>. </a:t>
            </a:r>
          </a:p>
          <a:p>
            <a:pPr marL="0" indent="0" algn="just">
              <a:buNone/>
            </a:pPr>
            <a:r>
              <a:rPr lang="ru-RU" sz="2000" dirty="0"/>
              <a:t>Каждый элемент списка имеет </a:t>
            </a:r>
            <a:r>
              <a:rPr lang="ru-RU" sz="2000" dirty="0">
                <a:solidFill>
                  <a:schemeClr val="accent2"/>
                </a:solidFill>
              </a:rPr>
              <a:t>указатель</a:t>
            </a:r>
            <a:r>
              <a:rPr lang="ru-RU" sz="2000" dirty="0"/>
              <a:t> на </a:t>
            </a:r>
            <a:r>
              <a:rPr lang="ru-RU" sz="2000" dirty="0">
                <a:solidFill>
                  <a:schemeClr val="accent1"/>
                </a:solidFill>
              </a:rPr>
              <a:t>следующий элемент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Последний элемент списка указывает на </a:t>
            </a:r>
            <a:r>
              <a:rPr lang="ru-RU" sz="2000" dirty="0">
                <a:solidFill>
                  <a:schemeClr val="accent3"/>
                </a:solidFill>
              </a:rPr>
              <a:t>NULL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Элемент, на который нет указателя, является </a:t>
            </a:r>
            <a:r>
              <a:rPr lang="ru-RU" sz="2000" dirty="0">
                <a:solidFill>
                  <a:schemeClr val="accent2"/>
                </a:solidFill>
              </a:rPr>
              <a:t>первым (головным) элементом </a:t>
            </a:r>
            <a:r>
              <a:rPr lang="ru-RU" sz="2000" dirty="0"/>
              <a:t>списка.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95687-4DD8-41BF-8C86-4E9DB428B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99" y="2503503"/>
            <a:ext cx="4893964" cy="38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D844D3-A539-45D0-98D1-6F06947B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9" y="2304151"/>
            <a:ext cx="5437762" cy="4194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dirty="0"/>
              <a:t>Устройство Двусвязный список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1EA74-AA00-4246-8251-1596F11FD98E}"/>
              </a:ext>
            </a:extLst>
          </p:cNvPr>
          <p:cNvSpPr txBox="1">
            <a:spLocks/>
          </p:cNvSpPr>
          <p:nvPr/>
        </p:nvSpPr>
        <p:spPr>
          <a:xfrm>
            <a:off x="1141413" y="1847274"/>
            <a:ext cx="516173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/>
              <a:t>Устройство схожее с </a:t>
            </a:r>
            <a:r>
              <a:rPr lang="ru-RU" sz="2000" dirty="0">
                <a:solidFill>
                  <a:schemeClr val="accent2"/>
                </a:solidFill>
              </a:rPr>
              <a:t>линейным связанным</a:t>
            </a:r>
            <a:r>
              <a:rPr lang="ru-RU" sz="2000" dirty="0"/>
              <a:t>, за исключением только того, что каждый элемент</a:t>
            </a:r>
            <a:r>
              <a:rPr lang="en-US" sz="2000" dirty="0"/>
              <a:t> </a:t>
            </a:r>
            <a:r>
              <a:rPr lang="ru-RU" sz="2000" dirty="0"/>
              <a:t>имеет указатель </a:t>
            </a:r>
            <a:r>
              <a:rPr lang="ru-RU" sz="2000" dirty="0">
                <a:solidFill>
                  <a:schemeClr val="accent1"/>
                </a:solidFill>
              </a:rPr>
              <a:t>не только на следующий, а и на предыдущий элементы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Как и односвязный список, двусвязный допускает </a:t>
            </a:r>
            <a:r>
              <a:rPr lang="ru-RU" sz="2000" dirty="0">
                <a:solidFill>
                  <a:schemeClr val="accent1"/>
                </a:solidFill>
              </a:rPr>
              <a:t>только </a:t>
            </a:r>
            <a:r>
              <a:rPr lang="ru-RU" sz="2000" dirty="0">
                <a:solidFill>
                  <a:schemeClr val="accent2"/>
                </a:solidFill>
              </a:rPr>
              <a:t>последовательный доступ </a:t>
            </a:r>
            <a:r>
              <a:rPr lang="ru-RU" sz="2000" dirty="0"/>
              <a:t>к элементам, но при этом дает возможность перемещения в обе стороны.</a:t>
            </a:r>
          </a:p>
          <a:p>
            <a:pPr marL="0" indent="0" algn="just">
              <a:buNone/>
            </a:pPr>
            <a:r>
              <a:rPr lang="ru-RU" sz="2000" dirty="0"/>
              <a:t>Именно такой механизм имеет список из стандартной библиотеки </a:t>
            </a:r>
            <a:r>
              <a:rPr lang="en-US" sz="2000" dirty="0" err="1">
                <a:solidFill>
                  <a:schemeClr val="accent5"/>
                </a:solidFill>
              </a:rPr>
              <a:t>std:list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336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Объявление стека состоит из трех частей: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 шаблона;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 данных;</a:t>
            </a:r>
          </a:p>
          <a:p>
            <a:pPr algn="just">
              <a:buFontTx/>
              <a:buChar char="-"/>
            </a:pPr>
            <a:r>
              <a:rPr lang="ru-RU" sz="2300" dirty="0"/>
              <a:t>название переменной.</a:t>
            </a:r>
          </a:p>
          <a:p>
            <a:pPr algn="just">
              <a:buFontTx/>
              <a:buChar char="-"/>
            </a:pPr>
            <a:endParaRPr lang="en-US" sz="2300" dirty="0"/>
          </a:p>
          <a:p>
            <a:pPr marL="0" indent="0" algn="just">
              <a:buNone/>
            </a:pPr>
            <a:r>
              <a:rPr lang="ru-RU" sz="2300" dirty="0" err="1"/>
              <a:t>Списко</a:t>
            </a:r>
            <a:r>
              <a:rPr lang="ru-RU" sz="2300" dirty="0"/>
              <a:t> можно импортировать с помощью директивы </a:t>
            </a:r>
            <a:r>
              <a:rPr lang="en-GB" sz="2300" dirty="0">
                <a:solidFill>
                  <a:schemeClr val="accent2"/>
                </a:solidFill>
              </a:rPr>
              <a:t>#include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5"/>
                </a:solidFill>
              </a:rPr>
              <a:t>&lt;list&gt;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список </a:t>
            </a:r>
            <a:r>
              <a:rPr lang="en-US" sz="2300" dirty="0">
                <a:latin typeface="Consolas" panose="020B0609020204030204" pitchFamily="49" charset="0"/>
              </a:rPr>
              <a:t>&lt;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sz="2300" dirty="0">
                <a:latin typeface="Consolas" panose="020B0609020204030204" pitchFamily="49" charset="0"/>
              </a:rPr>
              <a:t>&gt;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err="1">
                <a:latin typeface="Consolas" panose="020B0609020204030204" pitchFamily="49" charset="0"/>
              </a:rPr>
              <a:t>названиеСписка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 err="1">
                <a:latin typeface="Consolas" panose="020B0609020204030204" pitchFamily="49" charset="0"/>
              </a:rPr>
              <a:t>названиеСписка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ru-RU" sz="2300" dirty="0" err="1">
                <a:latin typeface="Consolas" panose="020B0609020204030204" pitchFamily="49" charset="0"/>
              </a:rPr>
              <a:t>метод</a:t>
            </a:r>
            <a:r>
              <a:rPr lang="ru-RU" sz="2300" dirty="0">
                <a:latin typeface="Consolas" panose="020B0609020204030204" pitchFamily="49" charset="0"/>
              </a:rPr>
              <a:t>()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532725" y="1837719"/>
            <a:ext cx="6103398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GB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GB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list1;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: list1) {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82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Методы работы Со Списком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4109"/>
            <a:ext cx="8916985" cy="439220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Неполный перечень методов списка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C69AB-38C5-4D8B-BBFB-7441ABD0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30669"/>
              </p:ext>
            </p:extLst>
          </p:nvPr>
        </p:nvGraphicFramePr>
        <p:xfrm>
          <a:off x="1178718" y="2221165"/>
          <a:ext cx="9831388" cy="45031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57847">
                  <a:extLst>
                    <a:ext uri="{9D8B030D-6E8A-4147-A177-3AD203B41FA5}">
                      <a16:colId xmlns:a16="http://schemas.microsoft.com/office/drawing/2014/main" val="3053866789"/>
                    </a:ext>
                  </a:extLst>
                </a:gridCol>
                <a:gridCol w="2764235">
                  <a:extLst>
                    <a:ext uri="{9D8B030D-6E8A-4147-A177-3AD203B41FA5}">
                      <a16:colId xmlns:a16="http://schemas.microsoft.com/office/drawing/2014/main" val="2703388970"/>
                    </a:ext>
                  </a:extLst>
                </a:gridCol>
                <a:gridCol w="2151459">
                  <a:extLst>
                    <a:ext uri="{9D8B030D-6E8A-4147-A177-3AD203B41FA5}">
                      <a16:colId xmlns:a16="http://schemas.microsoft.com/office/drawing/2014/main" val="3877768043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524617490"/>
                    </a:ext>
                  </a:extLst>
                </a:gridCol>
              </a:tblGrid>
              <a:tr h="354380">
                <a:tc>
                  <a:txBody>
                    <a:bodyPr/>
                    <a:lstStyle/>
                    <a:p>
                      <a:r>
                        <a:rPr lang="ru-RU" dirty="0"/>
                        <a:t>Название метода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метода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Аргументы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4454"/>
                  </a:ext>
                </a:extLst>
              </a:tr>
              <a:tr h="620165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Смотрит первый элемент списка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 списка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9410"/>
                  </a:ext>
                </a:extLst>
              </a:tr>
              <a:tr h="620165">
                <a:tc>
                  <a:txBody>
                    <a:bodyPr/>
                    <a:lstStyle/>
                    <a:p>
                      <a:r>
                        <a:rPr lang="en-US" dirty="0"/>
                        <a:t>back()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Смотрит последний элемент списка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 списка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37492"/>
                  </a:ext>
                </a:extLst>
              </a:tr>
              <a:tr h="620165">
                <a:tc>
                  <a:txBody>
                    <a:bodyPr/>
                    <a:lstStyle/>
                    <a:p>
                      <a:r>
                        <a:rPr lang="en-US" dirty="0" err="1"/>
                        <a:t>push_front</a:t>
                      </a:r>
                      <a:r>
                        <a:rPr lang="en-US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 элемент в начало списка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Новый элемент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35637"/>
                  </a:ext>
                </a:extLst>
              </a:tr>
              <a:tr h="62016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GB" dirty="0" err="1"/>
                        <a:t>op_front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Убирает элемент из начала списка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21986"/>
                  </a:ext>
                </a:extLst>
              </a:tr>
              <a:tr h="620165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элементы с указанным значением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 списка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556579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r>
                        <a:rPr lang="en-US" dirty="0"/>
                        <a:t>reverse()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«переворачивает список»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97211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r>
                        <a:rPr lang="en-US" dirty="0"/>
                        <a:t>sort()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сортирует список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9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6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10AE49-C988-4069-8AA8-66CB4407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2" y="3185563"/>
            <a:ext cx="3053919" cy="305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Преимущества Связанного списка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53777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сравнении с массивами, связанные списки имеют следующие </a:t>
            </a:r>
            <a:r>
              <a:rPr lang="ru-RU" sz="2000" dirty="0">
                <a:solidFill>
                  <a:schemeClr val="accent5"/>
                </a:solidFill>
              </a:rPr>
              <a:t>преимущества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эффективное (за константное время </a:t>
            </a:r>
            <a:r>
              <a:rPr lang="en-US" sz="2000" dirty="0"/>
              <a:t>O = k</a:t>
            </a:r>
            <a:r>
              <a:rPr lang="ru-RU" sz="2000" dirty="0"/>
              <a:t>) добавление и удаление элементов. Не нужно создавать новый список и копировать все содержимое старого;</a:t>
            </a:r>
          </a:p>
          <a:p>
            <a:pPr algn="just"/>
            <a:r>
              <a:rPr lang="ru-RU" sz="2000" dirty="0"/>
              <a:t>размер ограничен только объёмом памяти компьютера и разрядностью указателей.</a:t>
            </a:r>
          </a:p>
          <a:p>
            <a:pPr algn="just"/>
            <a:r>
              <a:rPr lang="ru-RU" sz="2000" dirty="0"/>
              <a:t>динамическое добавление и удаление элементов.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795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10AE49-C988-4069-8AA8-66CB4407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2" y="3185563"/>
            <a:ext cx="3053919" cy="305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Недостатки Связанного списка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537770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Но существуют следующие </a:t>
            </a:r>
            <a:r>
              <a:rPr lang="ru-RU" sz="2000" dirty="0">
                <a:solidFill>
                  <a:schemeClr val="accent4"/>
                </a:solidFill>
              </a:rPr>
              <a:t>недостатки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сложность прямого доступа к элементу, а именно определения физического адреса по его индексу (порядковому номеру) в списке.</a:t>
            </a:r>
          </a:p>
          <a:p>
            <a:pPr algn="just"/>
            <a:r>
              <a:rPr lang="ru-RU" sz="2000" dirty="0"/>
              <a:t>на поля-указатели (указатели на следующий и предыдущий элемент) расходуется дополнительная память (в массивах, указатели не нужны)</a:t>
            </a:r>
          </a:p>
          <a:p>
            <a:pPr algn="just"/>
            <a:r>
              <a:rPr lang="ru-RU" sz="2000" dirty="0"/>
              <a:t>некоторые операции со списками медленнее, чем с массивами, так как к произвольному элементу списка можно обратиться, только пройдя все предшествующие ему элементы;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9904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001070-3382-4707-8040-57A5A524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2" y="3577336"/>
            <a:ext cx="2875320" cy="287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Способ </a:t>
            </a:r>
            <a:r>
              <a:rPr lang="ru-RU" sz="2300" dirty="0">
                <a:solidFill>
                  <a:schemeClr val="accent1"/>
                </a:solidFill>
              </a:rPr>
              <a:t>организации</a:t>
            </a:r>
            <a:r>
              <a:rPr lang="ru-RU" sz="2300" dirty="0"/>
              <a:t> информации: ее </a:t>
            </a:r>
            <a:r>
              <a:rPr lang="ru-RU" sz="2300" dirty="0">
                <a:solidFill>
                  <a:schemeClr val="accent1"/>
                </a:solidFill>
              </a:rPr>
              <a:t>формат</a:t>
            </a:r>
            <a:r>
              <a:rPr lang="ru-RU" sz="2300" dirty="0"/>
              <a:t> хранения, </a:t>
            </a:r>
            <a:r>
              <a:rPr lang="ru-RU" sz="2300" dirty="0">
                <a:solidFill>
                  <a:schemeClr val="accent1"/>
                </a:solidFill>
              </a:rPr>
              <a:t>способы изменения </a:t>
            </a:r>
            <a:r>
              <a:rPr lang="ru-RU" sz="2300" dirty="0"/>
              <a:t>и </a:t>
            </a:r>
            <a:r>
              <a:rPr lang="ru-RU" sz="2300" dirty="0">
                <a:solidFill>
                  <a:schemeClr val="accent1"/>
                </a:solidFill>
              </a:rPr>
              <a:t>доступ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Такой информацией может быть </a:t>
            </a:r>
            <a:r>
              <a:rPr lang="ru-RU" sz="2300" dirty="0">
                <a:solidFill>
                  <a:schemeClr val="accent1"/>
                </a:solidFill>
              </a:rPr>
              <a:t>совокупность и однотипных, и многотипных данных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Данные могут быть </a:t>
            </a:r>
            <a:r>
              <a:rPr lang="ru-RU" sz="2300" dirty="0">
                <a:solidFill>
                  <a:schemeClr val="accent3"/>
                </a:solidFill>
              </a:rPr>
              <a:t>связаны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Управление данными предоставлено </a:t>
            </a:r>
            <a:r>
              <a:rPr lang="ru-RU" sz="2300" dirty="0">
                <a:solidFill>
                  <a:schemeClr val="accent2"/>
                </a:solidFill>
              </a:rPr>
              <a:t>определенным способом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BC79B-D77B-4429-BC17-349BC3CEB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64" y="3429000"/>
            <a:ext cx="3069851" cy="3069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7093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- имеет </a:t>
            </a:r>
            <a:r>
              <a:rPr lang="ru-RU" sz="2300" dirty="0">
                <a:solidFill>
                  <a:schemeClr val="accent1"/>
                </a:solidFill>
              </a:rPr>
              <a:t>внутреннюю форму</a:t>
            </a:r>
            <a:r>
              <a:rPr lang="ru-RU" sz="2300" dirty="0"/>
              <a:t>, данные </a:t>
            </a:r>
            <a:r>
              <a:rPr lang="ru-RU" sz="2300" dirty="0">
                <a:solidFill>
                  <a:schemeClr val="accent3"/>
                </a:solidFill>
              </a:rPr>
              <a:t>могут быть связаны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может иметь </a:t>
            </a:r>
            <a:r>
              <a:rPr lang="ru-RU" sz="2300" dirty="0">
                <a:solidFill>
                  <a:schemeClr val="accent1"/>
                </a:solidFill>
              </a:rPr>
              <a:t>несколько разных типов данных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хранит </a:t>
            </a:r>
            <a:r>
              <a:rPr lang="ru-RU" sz="2300" dirty="0">
                <a:solidFill>
                  <a:schemeClr val="accent2"/>
                </a:solidFill>
              </a:rPr>
              <a:t>информацию</a:t>
            </a:r>
            <a:r>
              <a:rPr lang="ru-RU" sz="2300" dirty="0"/>
              <a:t> об предмете;</a:t>
            </a:r>
          </a:p>
          <a:p>
            <a:pPr algn="just">
              <a:buFontTx/>
              <a:buChar char="-"/>
            </a:pPr>
            <a:r>
              <a:rPr lang="ru-RU" sz="2300" dirty="0"/>
              <a:t>значение </a:t>
            </a:r>
            <a:r>
              <a:rPr lang="ru-RU" sz="2300" dirty="0">
                <a:solidFill>
                  <a:schemeClr val="accent1"/>
                </a:solidFill>
              </a:rPr>
              <a:t>нельзя изменить прямым способом</a:t>
            </a:r>
            <a:r>
              <a:rPr lang="ru-RU" sz="2300" dirty="0"/>
              <a:t>, только с помощью </a:t>
            </a:r>
            <a:r>
              <a:rPr lang="ru-RU" sz="2300" dirty="0">
                <a:solidFill>
                  <a:schemeClr val="accent2"/>
                </a:solidFill>
              </a:rPr>
              <a:t>специальной операции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1"/>
                </a:solidFill>
              </a:rPr>
              <a:t>нужно учитывать</a:t>
            </a:r>
            <a:r>
              <a:rPr lang="ru-RU" sz="2300" dirty="0"/>
              <a:t> проблему сложности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50513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структур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Примеры структур данных: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Стек</a:t>
            </a:r>
            <a:r>
              <a:rPr lang="ru-RU" sz="2300" dirty="0"/>
              <a:t> (определенный порядок доступа и модификации);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Очередь</a:t>
            </a:r>
            <a:r>
              <a:rPr lang="ru-RU" sz="2300" dirty="0"/>
              <a:t> (схож в реализации со Стеком);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Связанный список </a:t>
            </a:r>
            <a:r>
              <a:rPr lang="ru-RU" sz="2300" dirty="0"/>
              <a:t>(массив, но элементы связаны опр. способом);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Множество</a:t>
            </a:r>
            <a:r>
              <a:rPr lang="ru-RU" sz="2300" dirty="0"/>
              <a:t> (может хранить только уникальные элементы);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Хеш-таблица</a:t>
            </a:r>
            <a:r>
              <a:rPr lang="ru-RU" sz="2300" dirty="0"/>
              <a:t> (пара ключ-значение);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Дерево</a:t>
            </a:r>
            <a:r>
              <a:rPr lang="ru-RU" sz="2300" dirty="0"/>
              <a:t> (древовидная структура связанных элементов);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Граф</a:t>
            </a:r>
            <a:r>
              <a:rPr lang="ru-RU" sz="2300" dirty="0"/>
              <a:t> (связанное множество).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74F8-26DD-4C17-99DF-D39661D3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3429000"/>
            <a:ext cx="3207327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Абстракция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0828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Структуры данных </a:t>
            </a:r>
            <a:r>
              <a:rPr lang="ru-RU" sz="2300" dirty="0">
                <a:solidFill>
                  <a:schemeClr val="accent1"/>
                </a:solidFill>
              </a:rPr>
              <a:t>являются более </a:t>
            </a:r>
            <a:r>
              <a:rPr lang="ru-RU" sz="2300" dirty="0">
                <a:solidFill>
                  <a:schemeClr val="accent5"/>
                </a:solidFill>
              </a:rPr>
              <a:t>абстрактными</a:t>
            </a:r>
            <a:r>
              <a:rPr lang="ru-RU" sz="2300" dirty="0">
                <a:solidFill>
                  <a:schemeClr val="accent1"/>
                </a:solidFill>
              </a:rPr>
              <a:t> сущностями</a:t>
            </a:r>
            <a:r>
              <a:rPr lang="ru-RU" sz="2300" dirty="0"/>
              <a:t>, чем массивы и типы данных. </a:t>
            </a:r>
          </a:p>
          <a:p>
            <a:pPr marL="0" indent="0" algn="just">
              <a:buNone/>
            </a:pPr>
            <a:r>
              <a:rPr lang="ru-RU" sz="2300" dirty="0"/>
              <a:t>Они </a:t>
            </a:r>
            <a:r>
              <a:rPr lang="ru-RU" sz="2300" dirty="0">
                <a:solidFill>
                  <a:schemeClr val="accent1"/>
                </a:solidFill>
              </a:rPr>
              <a:t>определяются</a:t>
            </a:r>
            <a:r>
              <a:rPr lang="ru-RU" sz="2300" dirty="0"/>
              <a:t>, прежде всего, своим </a:t>
            </a:r>
            <a:r>
              <a:rPr lang="ru-RU" sz="2300" dirty="0">
                <a:solidFill>
                  <a:schemeClr val="accent2"/>
                </a:solidFill>
              </a:rPr>
              <a:t>интерфейсом</a:t>
            </a:r>
            <a:r>
              <a:rPr lang="ru-RU" sz="2300" dirty="0"/>
              <a:t>: </a:t>
            </a:r>
            <a:r>
              <a:rPr lang="ru-RU" sz="2300" dirty="0">
                <a:solidFill>
                  <a:schemeClr val="accent1"/>
                </a:solidFill>
              </a:rPr>
              <a:t>набором разрешенных операций, которые могут выполняться с ними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Интерфейс этих структур проектируется с расчетом на поддержку </a:t>
            </a:r>
            <a:r>
              <a:rPr lang="ru-RU" sz="2300" dirty="0">
                <a:solidFill>
                  <a:schemeClr val="accent2"/>
                </a:solidFill>
              </a:rPr>
              <a:t>ограничений доступа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Базовый механизм, используемый для их реализации, </a:t>
            </a:r>
            <a:r>
              <a:rPr lang="ru-RU" sz="2300" dirty="0">
                <a:solidFill>
                  <a:schemeClr val="accent1"/>
                </a:solidFill>
              </a:rPr>
              <a:t>обычно остается невидимым для пользователя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3415645"/>
            <a:ext cx="3083206" cy="30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2D970-1585-4F0D-8AF8-6AF22DDC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51" y="3661638"/>
            <a:ext cx="2814618" cy="2814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2185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Массив </a:t>
            </a:r>
            <a:r>
              <a:rPr lang="ru-RU" sz="2300" dirty="0">
                <a:solidFill>
                  <a:schemeClr val="accent1"/>
                </a:solidFill>
              </a:rPr>
              <a:t>не является структурой данных </a:t>
            </a:r>
            <a:r>
              <a:rPr lang="ru-RU" sz="2300" dirty="0"/>
              <a:t>(модификация может быть выполнена только напрямую).</a:t>
            </a:r>
          </a:p>
          <a:p>
            <a:pPr marL="0" indent="0" algn="just">
              <a:buNone/>
            </a:pPr>
            <a:r>
              <a:rPr lang="ru-RU" sz="2300" dirty="0"/>
              <a:t>Он </a:t>
            </a:r>
            <a:r>
              <a:rPr lang="ru-RU" sz="2300" dirty="0">
                <a:solidFill>
                  <a:schemeClr val="accent1"/>
                </a:solidFill>
              </a:rPr>
              <a:t>может состоять из одного типа данных </a:t>
            </a:r>
            <a:r>
              <a:rPr lang="ru-RU" sz="2300" dirty="0"/>
              <a:t>(целочисленный </a:t>
            </a:r>
            <a:r>
              <a:rPr lang="ru-RU" sz="2300" dirty="0" err="1">
                <a:solidFill>
                  <a:schemeClr val="accent5"/>
                </a:solidFill>
              </a:rPr>
              <a:t>int</a:t>
            </a:r>
            <a:r>
              <a:rPr lang="ru-RU" sz="2300" dirty="0"/>
              <a:t>, булевой </a:t>
            </a:r>
            <a:r>
              <a:rPr lang="ru-RU" sz="2300" dirty="0" err="1">
                <a:solidFill>
                  <a:schemeClr val="accent5"/>
                </a:solidFill>
              </a:rPr>
              <a:t>bool</a:t>
            </a:r>
            <a:r>
              <a:rPr lang="ru-RU" sz="2300" dirty="0"/>
              <a:t>, дробный </a:t>
            </a:r>
            <a:r>
              <a:rPr lang="ru-RU" sz="2300" dirty="0" err="1">
                <a:solidFill>
                  <a:schemeClr val="accent5"/>
                </a:solidFill>
              </a:rPr>
              <a:t>float</a:t>
            </a:r>
            <a:r>
              <a:rPr lang="ru-RU" sz="2300" dirty="0"/>
              <a:t>, символьный </a:t>
            </a:r>
            <a:r>
              <a:rPr lang="ru-RU" sz="2300" dirty="0" err="1">
                <a:solidFill>
                  <a:schemeClr val="accent5"/>
                </a:solidFill>
              </a:rPr>
              <a:t>char</a:t>
            </a:r>
            <a:r>
              <a:rPr lang="ru-RU" sz="2300" dirty="0"/>
              <a:t> и </a:t>
            </a:r>
            <a:r>
              <a:rPr lang="ru-RU" sz="2300" dirty="0" err="1"/>
              <a:t>тд</a:t>
            </a:r>
            <a:r>
              <a:rPr lang="ru-RU" sz="2300" dirty="0"/>
              <a:t>.)</a:t>
            </a:r>
          </a:p>
          <a:p>
            <a:pPr marL="0" indent="0" algn="just">
              <a:buNone/>
            </a:pPr>
            <a:r>
              <a:rPr lang="ru-RU" sz="2300" dirty="0"/>
              <a:t>Он </a:t>
            </a:r>
            <a:r>
              <a:rPr lang="ru-RU" sz="2300" dirty="0">
                <a:solidFill>
                  <a:schemeClr val="accent1"/>
                </a:solidFill>
              </a:rPr>
              <a:t>фиксированного размера</a:t>
            </a:r>
            <a:r>
              <a:rPr lang="ru-RU" sz="2300" dirty="0"/>
              <a:t>, должен быть определен заранее и не может быть изменен на лету.</a:t>
            </a:r>
          </a:p>
          <a:p>
            <a:pPr marL="0" indent="0" algn="just">
              <a:buNone/>
            </a:pP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363018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4F0DCF-AEBD-4815-8CE4-A83AD43C9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66" y="2379216"/>
            <a:ext cx="4533166" cy="3603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dirty="0"/>
              <a:t>Устройство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1EA74-AA00-4246-8251-1596F11FD98E}"/>
              </a:ext>
            </a:extLst>
          </p:cNvPr>
          <p:cNvSpPr txBox="1">
            <a:spLocks/>
          </p:cNvSpPr>
          <p:nvPr/>
        </p:nvSpPr>
        <p:spPr>
          <a:xfrm>
            <a:off x="1141413" y="1847274"/>
            <a:ext cx="5756537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300" dirty="0"/>
              <a:t>Массив состоит из набора </a:t>
            </a:r>
            <a:r>
              <a:rPr lang="ru-RU" sz="2300" dirty="0">
                <a:solidFill>
                  <a:schemeClr val="accent1"/>
                </a:solidFill>
              </a:rPr>
              <a:t>однотипных данных</a:t>
            </a:r>
            <a:r>
              <a:rPr lang="ru-RU" sz="2300" dirty="0"/>
              <a:t>. Значения хранятся </a:t>
            </a:r>
            <a:r>
              <a:rPr lang="ru-RU" sz="2300" dirty="0">
                <a:solidFill>
                  <a:schemeClr val="accent1"/>
                </a:solidFill>
              </a:rPr>
              <a:t>последовательно</a:t>
            </a:r>
            <a:r>
              <a:rPr lang="ru-RU" sz="2300" dirty="0"/>
              <a:t>, могут быть индексированы по индексу (начинается с нуля).</a:t>
            </a:r>
          </a:p>
          <a:p>
            <a:pPr marL="0" indent="0" algn="just">
              <a:buNone/>
            </a:pPr>
            <a:r>
              <a:rPr lang="ru-RU" sz="2300" dirty="0"/>
              <a:t>Последовательность хранения значений означает, </a:t>
            </a:r>
            <a:r>
              <a:rPr lang="ru-RU" sz="2300" dirty="0">
                <a:solidFill>
                  <a:schemeClr val="accent1"/>
                </a:solidFill>
              </a:rPr>
              <a:t>что информация хранится друг за другом </a:t>
            </a:r>
            <a:r>
              <a:rPr lang="ru-RU" sz="2300" dirty="0"/>
              <a:t>в одном «куске» памяти.</a:t>
            </a:r>
          </a:p>
          <a:p>
            <a:pPr marL="0" indent="0" algn="just">
              <a:buNone/>
            </a:pPr>
            <a:r>
              <a:rPr lang="ru-RU" sz="2300" dirty="0"/>
              <a:t>По этому </a:t>
            </a:r>
            <a:r>
              <a:rPr lang="ru-RU" sz="2300" dirty="0">
                <a:solidFill>
                  <a:schemeClr val="accent1"/>
                </a:solidFill>
              </a:rPr>
              <a:t>нет возможности изменить его размер </a:t>
            </a:r>
            <a:r>
              <a:rPr lang="ru-RU" sz="2300" dirty="0"/>
              <a:t>– нужно создавать новый массив другого размера.</a:t>
            </a:r>
          </a:p>
          <a:p>
            <a:pPr marL="0" indent="0" algn="just"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4195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Объявление массива может состоять из четырех частей: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типа;</a:t>
            </a:r>
          </a:p>
          <a:p>
            <a:pPr algn="just">
              <a:buFontTx/>
              <a:buChar char="-"/>
            </a:pPr>
            <a:r>
              <a:rPr lang="ru-RU" sz="2300" dirty="0"/>
              <a:t>название переменной;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длины (не обязательно);</a:t>
            </a:r>
          </a:p>
          <a:p>
            <a:pPr algn="just">
              <a:buFontTx/>
              <a:buChar char="-"/>
            </a:pPr>
            <a:r>
              <a:rPr lang="ru-RU" sz="2300" dirty="0"/>
              <a:t>перечень стартовых значений (не обязательно);</a:t>
            </a:r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  <a:endParaRPr lang="en-US" sz="2300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spc="-1" dirty="0" err="1">
                <a:solidFill>
                  <a:srgbClr val="4FD093"/>
                </a:solidFill>
              </a:rPr>
              <a:t>i</a:t>
            </a:r>
            <a:r>
              <a:rPr lang="ru-RU" sz="2400" b="0" strike="noStrike" spc="-1" dirty="0" err="1">
                <a:solidFill>
                  <a:srgbClr val="4FD093"/>
                </a:solidFill>
              </a:rPr>
              <a:t>nt</a:t>
            </a:r>
            <a:r>
              <a:rPr lang="ru-RU" sz="2400" b="0" strike="noStrike" spc="-1" dirty="0">
                <a:solidFill>
                  <a:srgbClr val="4FD093"/>
                </a:solidFill>
              </a:rPr>
              <a:t> </a:t>
            </a:r>
            <a:r>
              <a:rPr lang="ru-RU" sz="2400" b="0" strike="noStrike" spc="-1" dirty="0" err="1">
                <a:solidFill>
                  <a:srgbClr val="FFFFFF"/>
                </a:solidFill>
              </a:rPr>
              <a:t>myInts</a:t>
            </a:r>
            <a:r>
              <a:rPr lang="ru-RU" sz="2400" b="0" strike="noStrike" spc="-1" dirty="0">
                <a:solidFill>
                  <a:srgbClr val="FFFFFF"/>
                </a:solidFill>
              </a:rPr>
              <a:t>[6];</a:t>
            </a:r>
            <a:endParaRPr lang="ru-RU" sz="24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400" b="0" strike="noStrike" spc="-1" dirty="0" err="1">
                <a:solidFill>
                  <a:srgbClr val="4FD093"/>
                </a:solidFill>
              </a:rPr>
              <a:t>int</a:t>
            </a:r>
            <a:r>
              <a:rPr lang="ru-RU" sz="2400" b="0" strike="noStrike" spc="-1" dirty="0">
                <a:solidFill>
                  <a:srgbClr val="FFFFFF"/>
                </a:solidFill>
              </a:rPr>
              <a:t> </a:t>
            </a:r>
            <a:r>
              <a:rPr lang="ru-RU" sz="2400" b="0" strike="noStrike" spc="-1" dirty="0" err="1">
                <a:solidFill>
                  <a:srgbClr val="FFFFFF"/>
                </a:solidFill>
              </a:rPr>
              <a:t>myPins</a:t>
            </a:r>
            <a:r>
              <a:rPr lang="ru-RU" sz="2400" b="0" strike="noStrike" spc="-1" dirty="0">
                <a:solidFill>
                  <a:srgbClr val="FFFFFF"/>
                </a:solidFill>
              </a:rPr>
              <a:t>[] = {</a:t>
            </a:r>
            <a:r>
              <a:rPr lang="ru-RU" sz="2400" b="0" strike="noStrike" spc="-1" dirty="0">
                <a:solidFill>
                  <a:srgbClr val="54BCDF"/>
                </a:solidFill>
              </a:rPr>
              <a:t>2, 4, 8, 3, 6</a:t>
            </a:r>
            <a:r>
              <a:rPr lang="ru-RU" sz="2400" b="0" strike="noStrike" spc="-1" dirty="0">
                <a:solidFill>
                  <a:srgbClr val="FFFFFF"/>
                </a:solidFill>
              </a:rPr>
              <a:t>};</a:t>
            </a:r>
            <a:endParaRPr lang="ru-RU" sz="24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400" b="0" strike="noStrike" spc="-1" dirty="0" err="1">
                <a:solidFill>
                  <a:srgbClr val="4FD093"/>
                </a:solidFill>
              </a:rPr>
              <a:t>int</a:t>
            </a:r>
            <a:r>
              <a:rPr lang="ru-RU" sz="2400" b="0" strike="noStrike" spc="-1" dirty="0">
                <a:solidFill>
                  <a:srgbClr val="4FD093"/>
                </a:solidFill>
              </a:rPr>
              <a:t> </a:t>
            </a:r>
            <a:r>
              <a:rPr lang="ru-RU" sz="2400" b="0" strike="noStrike" spc="-1" dirty="0" err="1">
                <a:solidFill>
                  <a:srgbClr val="FFFFFF"/>
                </a:solidFill>
              </a:rPr>
              <a:t>myVals</a:t>
            </a:r>
            <a:r>
              <a:rPr lang="ru-RU" sz="2400" b="0" strike="noStrike" spc="-1" dirty="0">
                <a:solidFill>
                  <a:srgbClr val="FFFFFF"/>
                </a:solidFill>
              </a:rPr>
              <a:t>[6] =</a:t>
            </a:r>
            <a:r>
              <a:rPr lang="ru-RU" sz="2400" b="0" strike="noStrike" spc="-1" dirty="0">
                <a:solidFill>
                  <a:srgbClr val="4FD093"/>
                </a:solidFill>
              </a:rPr>
              <a:t> </a:t>
            </a:r>
            <a:r>
              <a:rPr lang="ru-RU" sz="2400" b="0" strike="noStrike" spc="-1" dirty="0">
                <a:solidFill>
                  <a:srgbClr val="FFFFFF"/>
                </a:solidFill>
              </a:rPr>
              <a:t>{</a:t>
            </a:r>
            <a:r>
              <a:rPr lang="ru-RU" sz="2400" b="0" strike="noStrike" spc="-1" dirty="0">
                <a:solidFill>
                  <a:srgbClr val="54BCDF"/>
                </a:solidFill>
              </a:rPr>
              <a:t>2, 4, -8, 3, 2</a:t>
            </a:r>
            <a:r>
              <a:rPr lang="ru-RU" sz="2400" b="0" strike="noStrike" spc="-1" dirty="0">
                <a:solidFill>
                  <a:srgbClr val="FFFFFF"/>
                </a:solidFill>
              </a:rPr>
              <a:t>};</a:t>
            </a:r>
            <a:endParaRPr lang="ru-RU" sz="24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400" b="0" strike="noStrike" spc="-1" dirty="0" err="1">
                <a:solidFill>
                  <a:srgbClr val="4FD093"/>
                </a:solidFill>
              </a:rPr>
              <a:t>char</a:t>
            </a:r>
            <a:r>
              <a:rPr lang="ru-RU" sz="2400" b="0" strike="noStrike" spc="-1" dirty="0">
                <a:solidFill>
                  <a:srgbClr val="4FD093"/>
                </a:solidFill>
              </a:rPr>
              <a:t> </a:t>
            </a:r>
            <a:r>
              <a:rPr lang="ru-RU" sz="2400" b="0" strike="noStrike" spc="-1" dirty="0" err="1">
                <a:solidFill>
                  <a:srgbClr val="FFFFFF"/>
                </a:solidFill>
              </a:rPr>
              <a:t>message</a:t>
            </a:r>
            <a:r>
              <a:rPr lang="ru-RU" sz="2400" b="0" strike="noStrike" spc="-1" dirty="0">
                <a:solidFill>
                  <a:srgbClr val="FFFFFF"/>
                </a:solidFill>
              </a:rPr>
              <a:t>[6] =</a:t>
            </a:r>
            <a:r>
              <a:rPr lang="ru-RU" sz="2400" b="0" strike="noStrike" spc="-1" dirty="0">
                <a:solidFill>
                  <a:srgbClr val="4FD093"/>
                </a:solidFill>
              </a:rPr>
              <a:t> </a:t>
            </a:r>
            <a:r>
              <a:rPr lang="ru-RU" sz="2400" b="0" strike="noStrike" spc="-1" dirty="0">
                <a:solidFill>
                  <a:srgbClr val="54BCDF"/>
                </a:solidFill>
              </a:rPr>
              <a:t>"</a:t>
            </a:r>
            <a:r>
              <a:rPr lang="ru-RU" sz="2400" b="0" strike="noStrike" spc="-1" dirty="0" err="1">
                <a:solidFill>
                  <a:srgbClr val="54BCDF"/>
                </a:solidFill>
              </a:rPr>
              <a:t>hello</a:t>
            </a:r>
            <a:r>
              <a:rPr lang="ru-RU" sz="2400" b="0" strike="noStrike" spc="-1" dirty="0">
                <a:solidFill>
                  <a:srgbClr val="54BCDF"/>
                </a:solidFill>
              </a:rPr>
              <a:t>"</a:t>
            </a:r>
            <a:r>
              <a:rPr lang="ru-RU" sz="2400" b="0" strike="noStrike" spc="-1" dirty="0">
                <a:solidFill>
                  <a:srgbClr val="FFFFFF"/>
                </a:solidFill>
              </a:rPr>
              <a:t>;</a:t>
            </a:r>
            <a:endParaRPr lang="ru-RU" sz="2400" b="0" strike="noStrike" spc="-1" dirty="0"/>
          </a:p>
          <a:p>
            <a:pPr marL="0" indent="0" algn="just">
              <a:spcBef>
                <a:spcPts val="0"/>
              </a:spcBef>
              <a:buNone/>
            </a:pPr>
            <a:endParaRPr lang="ru-RU" sz="23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E775FF-7218-433E-8542-77205E3B16D0}"/>
              </a:ext>
            </a:extLst>
          </p:cNvPr>
          <p:cNvSpPr txBox="1">
            <a:spLocks/>
          </p:cNvSpPr>
          <p:nvPr/>
        </p:nvSpPr>
        <p:spPr>
          <a:xfrm>
            <a:off x="7694031" y="18377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array[] = {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Фиксированный размер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14109"/>
            <a:ext cx="6271440" cy="439220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Если все таки нужно изменить размер массива, нет другого выбора, как </a:t>
            </a:r>
            <a:r>
              <a:rPr lang="ru-RU" sz="2300" dirty="0">
                <a:solidFill>
                  <a:schemeClr val="accent1"/>
                </a:solidFill>
              </a:rPr>
              <a:t>создать новый с нужным размером</a:t>
            </a:r>
            <a:r>
              <a:rPr lang="ru-RU" sz="23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При создании нового также необходимо </a:t>
            </a:r>
            <a:r>
              <a:rPr lang="ru-RU" sz="2300" dirty="0">
                <a:solidFill>
                  <a:schemeClr val="accent1"/>
                </a:solidFill>
              </a:rPr>
              <a:t>скопировать содержимое старого</a:t>
            </a:r>
            <a:r>
              <a:rPr lang="ru-RU" sz="23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Такая операция </a:t>
            </a:r>
            <a:r>
              <a:rPr lang="ru-RU" sz="2300" dirty="0">
                <a:solidFill>
                  <a:schemeClr val="accent1"/>
                </a:solidFill>
              </a:rPr>
              <a:t>не есть </a:t>
            </a:r>
            <a:r>
              <a:rPr lang="ru-RU" sz="2300" dirty="0">
                <a:solidFill>
                  <a:schemeClr val="accent2"/>
                </a:solidFill>
              </a:rPr>
              <a:t>бесплатной</a:t>
            </a:r>
            <a:r>
              <a:rPr lang="ru-RU" sz="2300" dirty="0"/>
              <a:t>, помимо дополнительной памяти, что требуется для нового массива, необходимо еще и </a:t>
            </a:r>
            <a:r>
              <a:rPr lang="ru-RU" sz="2300" dirty="0">
                <a:solidFill>
                  <a:schemeClr val="accent2"/>
                </a:solidFill>
              </a:rPr>
              <a:t>перебрать все элементы</a:t>
            </a:r>
            <a:r>
              <a:rPr lang="ru-RU" sz="2300" dirty="0"/>
              <a:t>, таким образом имеем сложность</a:t>
            </a:r>
            <a:r>
              <a:rPr lang="en-US" sz="2300" dirty="0"/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dirty="0"/>
              <a:t>    </a:t>
            </a:r>
            <a:r>
              <a:rPr lang="en-US" sz="2300" dirty="0">
                <a:solidFill>
                  <a:schemeClr val="accent5"/>
                </a:solidFill>
              </a:rPr>
              <a:t>O = n</a:t>
            </a:r>
            <a:endParaRPr lang="ru-RU" sz="23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B7BAE9-2DD1-403E-A1F1-7E125F9608E5}"/>
              </a:ext>
            </a:extLst>
          </p:cNvPr>
          <p:cNvSpPr txBox="1">
            <a:spLocks/>
          </p:cNvSpPr>
          <p:nvPr/>
        </p:nvSpPr>
        <p:spPr>
          <a:xfrm>
            <a:off x="7694031" y="18377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oldLen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oldArray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oldLen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0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3714</TotalTime>
  <Words>1188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Tw Cen MT</vt:lpstr>
      <vt:lpstr>Circuit</vt:lpstr>
      <vt:lpstr>Связанный список</vt:lpstr>
      <vt:lpstr>Структура данных</vt:lpstr>
      <vt:lpstr>Структура данных</vt:lpstr>
      <vt:lpstr>Примеры структур данных</vt:lpstr>
      <vt:lpstr>Абстракция</vt:lpstr>
      <vt:lpstr>Массив</vt:lpstr>
      <vt:lpstr>Устройство</vt:lpstr>
      <vt:lpstr>Синтаксис</vt:lpstr>
      <vt:lpstr>Фиксированный размер</vt:lpstr>
      <vt:lpstr>Связанный Список</vt:lpstr>
      <vt:lpstr>Устройство Линейного связанного Списка</vt:lpstr>
      <vt:lpstr>Устройство Двусвязный список</vt:lpstr>
      <vt:lpstr>Синтаксис</vt:lpstr>
      <vt:lpstr>Методы работы Со Списком</vt:lpstr>
      <vt:lpstr>Преимущества Связанного списка</vt:lpstr>
      <vt:lpstr>Недостатки Связанного списка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64</cp:revision>
  <dcterms:created xsi:type="dcterms:W3CDTF">2021-08-20T15:58:16Z</dcterms:created>
  <dcterms:modified xsi:type="dcterms:W3CDTF">2022-05-29T21:55:53Z</dcterms:modified>
</cp:coreProperties>
</file>