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7"/>
  </p:notesMasterIdLst>
  <p:sldIdLst>
    <p:sldId id="256" r:id="rId2"/>
    <p:sldId id="257" r:id="rId3"/>
    <p:sldId id="271" r:id="rId4"/>
    <p:sldId id="272" r:id="rId5"/>
    <p:sldId id="273" r:id="rId6"/>
    <p:sldId id="275" r:id="rId7"/>
    <p:sldId id="276" r:id="rId8"/>
    <p:sldId id="282" r:id="rId9"/>
    <p:sldId id="277" r:id="rId10"/>
    <p:sldId id="278" r:id="rId11"/>
    <p:sldId id="283" r:id="rId12"/>
    <p:sldId id="279" r:id="rId13"/>
    <p:sldId id="280" r:id="rId14"/>
    <p:sldId id="28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l.github.io/PYPL.html" TargetMode="External"/><Relationship Id="rId5" Type="http://schemas.openxmlformats.org/officeDocument/2006/relationships/hyperlink" Target="https://www.tiobe.com/tiobe-index/" TargetMode="External"/><Relationship Id="rId4" Type="http://schemas.openxmlformats.org/officeDocument/2006/relationships/hyperlink" Target="https://ru.wikipedia.org/wiki/%D0%A1%D0%BF%D0%B8%D1%81%D0%BE%D0%BA_%D1%8F%D0%B7%D1%8B%D0%BA%D0%BE%D0%B2_%D0%BF%D1%80%D0%BE%D0%B3%D1%80%D0%B0%D0%BC%D0%BC%D0%B8%D1%80%D0%BE%D0%B2%D0%B0%D0%BD%D0%B8%D1%8F_%D0%BF%D0%BE_%D0%BA%D0%B0%D1%82%D0%B5%D0%B3%D0%BE%D1%80%D0%B8%D1%8F%D0%B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>
            <a:normAutofit/>
          </a:bodyPr>
          <a:lstStyle/>
          <a:p>
            <a:r>
              <a:rPr lang="ru-RU" dirty="0"/>
              <a:t>Понятие</a:t>
            </a:r>
            <a:r>
              <a:rPr lang="ru-UA" dirty="0"/>
              <a:t> и виды алгоритмов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№1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Компилятор </a:t>
            </a:r>
            <a:r>
              <a:rPr lang="en-US" dirty="0"/>
              <a:t>VS </a:t>
            </a:r>
            <a:r>
              <a:rPr lang="ru-UA" dirty="0"/>
              <a:t>Интерпретатор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35425" cy="439220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Компилируемая программа имеет след. преимущества:</a:t>
            </a:r>
          </a:p>
          <a:p>
            <a:pPr algn="just"/>
            <a:r>
              <a:rPr lang="uk-UA" sz="2300" dirty="0"/>
              <a:t>М</a:t>
            </a:r>
            <a:r>
              <a:rPr lang="ru-UA" sz="2300" dirty="0" err="1"/>
              <a:t>ожет</a:t>
            </a:r>
            <a:r>
              <a:rPr lang="ru-UA" sz="2300" dirty="0"/>
              <a:t> запускаться </a:t>
            </a:r>
            <a:r>
              <a:rPr lang="ru-UA" sz="2300" dirty="0">
                <a:solidFill>
                  <a:schemeClr val="accent1"/>
                </a:solidFill>
              </a:rPr>
              <a:t>без посторонних программ</a:t>
            </a:r>
          </a:p>
          <a:p>
            <a:pPr algn="just"/>
            <a:r>
              <a:rPr lang="ru-UA" sz="2300" dirty="0"/>
              <a:t>Наличие различных </a:t>
            </a:r>
            <a:r>
              <a:rPr lang="ru-UA" sz="2300" dirty="0">
                <a:solidFill>
                  <a:schemeClr val="accent1"/>
                </a:solidFill>
              </a:rPr>
              <a:t>оптимизаций</a:t>
            </a:r>
          </a:p>
          <a:p>
            <a:pPr algn="just"/>
            <a:r>
              <a:rPr lang="ru-UA" sz="2300" dirty="0"/>
              <a:t>Намного </a:t>
            </a:r>
            <a:r>
              <a:rPr lang="ru-UA" sz="2300" dirty="0">
                <a:solidFill>
                  <a:schemeClr val="accent1"/>
                </a:solidFill>
              </a:rPr>
              <a:t>быстрее</a:t>
            </a:r>
            <a:r>
              <a:rPr lang="ru-UA" sz="2300" dirty="0"/>
              <a:t> интерпретированной</a:t>
            </a:r>
          </a:p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Недостатки:</a:t>
            </a:r>
          </a:p>
          <a:p>
            <a:pPr algn="just"/>
            <a:r>
              <a:rPr lang="ru-UA" sz="2300" dirty="0"/>
              <a:t>Малая </a:t>
            </a:r>
            <a:r>
              <a:rPr lang="ru-UA" sz="2300" dirty="0" err="1">
                <a:solidFill>
                  <a:schemeClr val="accent1"/>
                </a:solidFill>
              </a:rPr>
              <a:t>переместимость</a:t>
            </a:r>
            <a:endParaRPr lang="ru-UA" sz="2300" dirty="0">
              <a:solidFill>
                <a:schemeClr val="accent1"/>
              </a:solidFill>
            </a:endParaRPr>
          </a:p>
          <a:p>
            <a:pPr algn="just"/>
            <a:r>
              <a:rPr lang="ru-UA" sz="2300" dirty="0"/>
              <a:t>Менее совершенные и не наглядные </a:t>
            </a:r>
            <a:r>
              <a:rPr lang="ru-UA" sz="2300" dirty="0">
                <a:solidFill>
                  <a:schemeClr val="accent1"/>
                </a:solidFill>
              </a:rPr>
              <a:t>средства диагностики ошибок</a:t>
            </a:r>
          </a:p>
          <a:p>
            <a:pPr algn="just"/>
            <a:r>
              <a:rPr lang="ru-UA" sz="2300" dirty="0"/>
              <a:t>Большие </a:t>
            </a:r>
            <a:r>
              <a:rPr lang="ru-UA" sz="2300" dirty="0">
                <a:solidFill>
                  <a:schemeClr val="accent1"/>
                </a:solidFill>
              </a:rPr>
              <a:t>размеры</a:t>
            </a:r>
            <a:r>
              <a:rPr lang="ru-UA" sz="2300" dirty="0"/>
              <a:t> программ</a:t>
            </a:r>
          </a:p>
          <a:p>
            <a:pPr marL="0" indent="0" algn="just">
              <a:buNone/>
            </a:pPr>
            <a:endParaRPr lang="ru-UA" sz="2300" dirty="0"/>
          </a:p>
          <a:p>
            <a:pPr marL="0" indent="0" algn="just">
              <a:buNone/>
            </a:pPr>
            <a:endParaRPr lang="ru-UA" sz="2300" dirty="0"/>
          </a:p>
          <a:p>
            <a:pPr marL="0" indent="0" algn="just">
              <a:buNone/>
            </a:pPr>
            <a:endParaRPr lang="ru-UA" sz="2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31CF36-796F-4836-B133-642E13363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679" y="2734999"/>
            <a:ext cx="2942025" cy="29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1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Компилятор </a:t>
            </a:r>
            <a:r>
              <a:rPr lang="en-US" dirty="0"/>
              <a:t>VS </a:t>
            </a:r>
            <a:r>
              <a:rPr lang="ru-UA" dirty="0"/>
              <a:t>Интерпретатор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90619"/>
            <a:ext cx="4169496" cy="439220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quantity;</a:t>
            </a: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previous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next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buffer = 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&gt;&gt; quantity;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(quantity &gt;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next &lt;&lt;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buffer = 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next += previous;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previous = buffer;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quantity--;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3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676579-E91F-4F26-9E47-0D1B4EFFC885}"/>
              </a:ext>
            </a:extLst>
          </p:cNvPr>
          <p:cNvSpPr txBox="1">
            <a:spLocks/>
          </p:cNvSpPr>
          <p:nvPr/>
        </p:nvSpPr>
        <p:spPr>
          <a:xfrm>
            <a:off x="6094412" y="2290619"/>
            <a:ext cx="4169496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it-IT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fibonacci </a:t>
            </a:r>
            <a:r>
              <a:rPr lang="it-IT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fibonacci</a:t>
            </a:r>
          </a:p>
          <a:p>
            <a:pPr marL="0" indent="0">
              <a:buNone/>
            </a:pPr>
            <a:br>
              <a:rPr lang="it-IT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(fibonacci(</a:t>
            </a:r>
            <a:r>
              <a:rPr lang="it-IT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it-IT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t-IT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422487E8-0E03-4F2E-A896-29FDA1E05612}"/>
              </a:ext>
            </a:extLst>
          </p:cNvPr>
          <p:cNvSpPr txBox="1">
            <a:spLocks/>
          </p:cNvSpPr>
          <p:nvPr/>
        </p:nvSpPr>
        <p:spPr>
          <a:xfrm>
            <a:off x="1141413" y="1652213"/>
            <a:ext cx="4649783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C++</a:t>
            </a:r>
            <a:endParaRPr lang="en-GB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89C64C69-8ABA-482B-89DF-5360D0DEA912}"/>
              </a:ext>
            </a:extLst>
          </p:cNvPr>
          <p:cNvSpPr txBox="1">
            <a:spLocks/>
          </p:cNvSpPr>
          <p:nvPr/>
        </p:nvSpPr>
        <p:spPr>
          <a:xfrm>
            <a:off x="6094412" y="1652213"/>
            <a:ext cx="4649783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42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типизация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3542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Бывает динамическая и статическая:</a:t>
            </a:r>
          </a:p>
          <a:p>
            <a:pPr algn="just"/>
            <a:r>
              <a:rPr lang="ru-UA" sz="2300" dirty="0">
                <a:solidFill>
                  <a:schemeClr val="accent2"/>
                </a:solidFill>
              </a:rPr>
              <a:t>Статическая</a:t>
            </a:r>
            <a:r>
              <a:rPr lang="ru-UA" sz="2300" dirty="0"/>
              <a:t> – </a:t>
            </a:r>
            <a:r>
              <a:rPr lang="ru-UA" sz="2300" dirty="0">
                <a:solidFill>
                  <a:schemeClr val="accent1"/>
                </a:solidFill>
              </a:rPr>
              <a:t>типы</a:t>
            </a:r>
            <a:r>
              <a:rPr lang="ru-UA" sz="2300" dirty="0"/>
              <a:t> данных значения переменной </a:t>
            </a:r>
            <a:r>
              <a:rPr lang="ru-UA" sz="2300" dirty="0">
                <a:solidFill>
                  <a:schemeClr val="accent1"/>
                </a:solidFill>
              </a:rPr>
              <a:t>не может меняться</a:t>
            </a:r>
            <a:r>
              <a:rPr lang="ru-UA" sz="2300" dirty="0"/>
              <a:t> при выполнении программы.</a:t>
            </a:r>
          </a:p>
          <a:p>
            <a:pPr marL="0" indent="0" algn="just">
              <a:buNone/>
            </a:pPr>
            <a:r>
              <a:rPr lang="ru-UA" sz="2300" dirty="0"/>
              <a:t>Как следствие – простой машинный код, но сложнее процесс программирование.</a:t>
            </a:r>
          </a:p>
          <a:p>
            <a:pPr algn="just"/>
            <a:r>
              <a:rPr lang="ru-UA" sz="2300" dirty="0">
                <a:solidFill>
                  <a:schemeClr val="accent2"/>
                </a:solidFill>
              </a:rPr>
              <a:t>Динамическая</a:t>
            </a:r>
            <a:r>
              <a:rPr lang="ru-UA" sz="2300" dirty="0"/>
              <a:t> – наоборот, значения могут менять тип данных.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EA0F9-DAD0-422F-B903-095516087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35" y="2632052"/>
            <a:ext cx="2803542" cy="28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0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парадигма программирования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3542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это </a:t>
            </a:r>
            <a:r>
              <a:rPr lang="ru-RU" sz="2300" dirty="0">
                <a:solidFill>
                  <a:schemeClr val="accent1"/>
                </a:solidFill>
              </a:rPr>
              <a:t>совокупность идей и понятий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1"/>
                </a:solidFill>
              </a:rPr>
              <a:t>определяющих стиль</a:t>
            </a:r>
            <a:r>
              <a:rPr lang="ru-RU" sz="2300" dirty="0"/>
              <a:t> написания компьютерных</a:t>
            </a:r>
            <a:r>
              <a:rPr lang="ru-UA" sz="2300" dirty="0"/>
              <a:t> программ.</a:t>
            </a:r>
          </a:p>
          <a:p>
            <a:pPr marL="0" indent="0" algn="just">
              <a:buNone/>
            </a:pPr>
            <a:r>
              <a:rPr lang="uk-UA" sz="2300" dirty="0"/>
              <a:t>П</a:t>
            </a:r>
            <a:r>
              <a:rPr lang="ru-UA" sz="2300" dirty="0" err="1"/>
              <a:t>арадигма</a:t>
            </a:r>
            <a:r>
              <a:rPr lang="ru-UA" sz="2300" dirty="0"/>
              <a:t> может </a:t>
            </a:r>
            <a:r>
              <a:rPr lang="ru-UA" sz="2300" dirty="0">
                <a:solidFill>
                  <a:schemeClr val="accent1"/>
                </a:solidFill>
              </a:rPr>
              <a:t>не определяется языком</a:t>
            </a:r>
            <a:r>
              <a:rPr lang="ru-UA" sz="2300" dirty="0"/>
              <a:t> (их допускается несколько).</a:t>
            </a:r>
          </a:p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Самые распространённые парадигмы для </a:t>
            </a:r>
            <a:r>
              <a:rPr lang="en-US" sz="2300" dirty="0">
                <a:solidFill>
                  <a:schemeClr val="accent2"/>
                </a:solidFill>
              </a:rPr>
              <a:t>C++</a:t>
            </a:r>
            <a:r>
              <a:rPr lang="ru-UA" sz="2300" dirty="0">
                <a:solidFill>
                  <a:schemeClr val="accent2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ru-UA" sz="2300" dirty="0"/>
              <a:t>- процедурная;</a:t>
            </a:r>
          </a:p>
          <a:p>
            <a:pPr algn="just">
              <a:buFontTx/>
              <a:buChar char="-"/>
            </a:pPr>
            <a:r>
              <a:rPr lang="ru-UA" sz="2300" dirty="0"/>
              <a:t>обобщенная;</a:t>
            </a:r>
            <a:endParaRPr lang="en-US" sz="2300" dirty="0"/>
          </a:p>
          <a:p>
            <a:pPr algn="just">
              <a:buFontTx/>
              <a:buChar char="-"/>
            </a:pPr>
            <a:r>
              <a:rPr lang="uk-UA" sz="2300" dirty="0" err="1"/>
              <a:t>объектно-ориентированн</a:t>
            </a:r>
            <a:r>
              <a:rPr lang="ru-UA" sz="2300" dirty="0" err="1"/>
              <a:t>ая</a:t>
            </a:r>
            <a:r>
              <a:rPr lang="ru-UA" sz="2300" dirty="0"/>
              <a:t>.</a:t>
            </a:r>
            <a:endParaRPr lang="uk-UA" sz="2300" dirty="0"/>
          </a:p>
          <a:p>
            <a:pPr algn="just">
              <a:buFontTx/>
              <a:buChar char="-"/>
            </a:pPr>
            <a:endParaRPr lang="ru-UA" sz="2300" dirty="0"/>
          </a:p>
          <a:p>
            <a:pPr marL="0" indent="0" algn="just">
              <a:buNone/>
            </a:pPr>
            <a:endParaRPr lang="ru-UA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EA0F9-DAD0-422F-B903-095516087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35" y="2632052"/>
            <a:ext cx="2803542" cy="28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3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«</a:t>
            </a:r>
            <a:r>
              <a:rPr lang="ru-UA" dirty="0" err="1"/>
              <a:t>Высокость</a:t>
            </a:r>
            <a:r>
              <a:rPr lang="ru-UA" dirty="0"/>
              <a:t>» языка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3542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Высокоуровневый язык программирования </a:t>
            </a:r>
            <a:r>
              <a:rPr lang="ru-RU" sz="2300" dirty="0">
                <a:solidFill>
                  <a:schemeClr val="accent1"/>
                </a:solidFill>
              </a:rPr>
              <a:t>разработанный для быстроты и удобства </a:t>
            </a:r>
            <a:r>
              <a:rPr lang="ru-UA" sz="2300" dirty="0"/>
              <a:t>в</a:t>
            </a:r>
            <a:r>
              <a:rPr lang="ru-UA" sz="2300" dirty="0">
                <a:solidFill>
                  <a:schemeClr val="accent1"/>
                </a:solidFill>
              </a:rPr>
              <a:t> </a:t>
            </a:r>
            <a:r>
              <a:rPr lang="ru-RU" sz="2300" dirty="0" err="1"/>
              <a:t>использовани</a:t>
            </a:r>
            <a:r>
              <a:rPr lang="ru-UA" sz="2300" dirty="0"/>
              <a:t>и</a:t>
            </a:r>
            <a:r>
              <a:rPr lang="ru-RU" sz="2300" dirty="0"/>
              <a:t> программистом. </a:t>
            </a:r>
            <a:endParaRPr lang="ru-UA" sz="2300" dirty="0"/>
          </a:p>
          <a:p>
            <a:pPr marL="0" indent="0" algn="just">
              <a:buNone/>
            </a:pPr>
            <a:r>
              <a:rPr lang="ru-RU" sz="2300" dirty="0"/>
              <a:t>Основная черта высокоуровневых языков — это </a:t>
            </a:r>
            <a:r>
              <a:rPr lang="ru-RU" sz="2300" dirty="0">
                <a:solidFill>
                  <a:schemeClr val="accent4"/>
                </a:solidFill>
              </a:rPr>
              <a:t>абстракция</a:t>
            </a:r>
            <a:r>
              <a:rPr lang="ru-RU" sz="2300" dirty="0"/>
              <a:t>, </a:t>
            </a:r>
            <a:r>
              <a:rPr lang="ru-UA" sz="2300" dirty="0">
                <a:solidFill>
                  <a:schemeClr val="accent1"/>
                </a:solidFill>
              </a:rPr>
              <a:t>наличие </a:t>
            </a:r>
            <a:r>
              <a:rPr lang="ru-RU" sz="2300" dirty="0">
                <a:solidFill>
                  <a:schemeClr val="accent1"/>
                </a:solidFill>
              </a:rPr>
              <a:t>конструкций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1"/>
                </a:solidFill>
              </a:rPr>
              <a:t>кратко описывающих</a:t>
            </a:r>
            <a:r>
              <a:rPr lang="ru-RU" sz="2300" dirty="0"/>
              <a:t> такие </a:t>
            </a:r>
            <a:r>
              <a:rPr lang="ru-RU" sz="2300" dirty="0">
                <a:solidFill>
                  <a:schemeClr val="accent1"/>
                </a:solidFill>
              </a:rPr>
              <a:t>структуры</a:t>
            </a:r>
            <a:r>
              <a:rPr lang="ru-RU" sz="2300" dirty="0"/>
              <a:t> </a:t>
            </a:r>
            <a:r>
              <a:rPr lang="ru-UA" sz="2300" dirty="0"/>
              <a:t>данных </a:t>
            </a:r>
            <a:r>
              <a:rPr lang="ru-RU" sz="2300" dirty="0">
                <a:solidFill>
                  <a:schemeClr val="accent1"/>
                </a:solidFill>
              </a:rPr>
              <a:t>и</a:t>
            </a:r>
            <a:r>
              <a:rPr lang="ru-UA" sz="2300" dirty="0">
                <a:solidFill>
                  <a:schemeClr val="accent1"/>
                </a:solidFill>
              </a:rPr>
              <a:t> </a:t>
            </a:r>
            <a:r>
              <a:rPr lang="ru-RU" sz="2300" dirty="0">
                <a:solidFill>
                  <a:schemeClr val="accent1"/>
                </a:solidFill>
              </a:rPr>
              <a:t> операции</a:t>
            </a:r>
            <a:r>
              <a:rPr lang="ru-RU" sz="2300" dirty="0"/>
              <a:t>, описания которых на машинном коде очень длинны и сложны для понимания.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D0D87-CBB4-40CF-80A5-D26824BD5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69" y="2286122"/>
            <a:ext cx="3514512" cy="35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6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Алгоритм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679814" cy="4392208"/>
          </a:xfrm>
        </p:spPr>
        <p:txBody>
          <a:bodyPr>
            <a:normAutofit/>
          </a:bodyPr>
          <a:lstStyle/>
          <a:p>
            <a:pPr algn="just"/>
            <a:r>
              <a:rPr lang="ru-RU" sz="2300" dirty="0"/>
              <a:t>Алгоритм – последовательность </a:t>
            </a:r>
            <a:r>
              <a:rPr lang="ru-RU" sz="2300" dirty="0">
                <a:solidFill>
                  <a:schemeClr val="accent1"/>
                </a:solidFill>
              </a:rPr>
              <a:t>чётко определенных действий</a:t>
            </a:r>
            <a:r>
              <a:rPr lang="ru-RU" sz="2300" dirty="0"/>
              <a:t>, выполнение которых ведёт к </a:t>
            </a:r>
            <a:r>
              <a:rPr lang="ru-RU" sz="2300" dirty="0">
                <a:solidFill>
                  <a:schemeClr val="accent1"/>
                </a:solidFill>
              </a:rPr>
              <a:t>решению задачи</a:t>
            </a:r>
            <a:r>
              <a:rPr lang="ru-RU" sz="2300" dirty="0"/>
              <a:t>. </a:t>
            </a:r>
            <a:endParaRPr lang="ru-UA" sz="2300" dirty="0"/>
          </a:p>
          <a:p>
            <a:pPr algn="just"/>
            <a:r>
              <a:rPr lang="ru-RU" sz="2300" dirty="0"/>
              <a:t>Алгоритм – это </a:t>
            </a:r>
            <a:r>
              <a:rPr lang="ru-RU" sz="2300" dirty="0">
                <a:solidFill>
                  <a:schemeClr val="accent1"/>
                </a:solidFill>
              </a:rPr>
              <a:t>совокупность действий</a:t>
            </a:r>
            <a:r>
              <a:rPr lang="ru-RU" sz="2300" dirty="0"/>
              <a:t>, приводящих к достижению результата за </a:t>
            </a:r>
            <a:r>
              <a:rPr lang="ru-RU" sz="2300" dirty="0">
                <a:solidFill>
                  <a:schemeClr val="accent4"/>
                </a:solidFill>
              </a:rPr>
              <a:t>конечное число шагов</a:t>
            </a:r>
            <a:r>
              <a:rPr lang="ru-RU" sz="2300" dirty="0"/>
              <a:t>.</a:t>
            </a:r>
            <a:endParaRPr lang="ru-UA" sz="2300" dirty="0"/>
          </a:p>
          <a:p>
            <a:pPr algn="just"/>
            <a:r>
              <a:rPr lang="ru-RU" sz="2300" dirty="0"/>
              <a:t>Часто в качестве исполнителя выступает компьютер, но понятие алгоритма необязательно относится к компьютерным программам</a:t>
            </a:r>
            <a:r>
              <a:rPr lang="ru-UA" sz="2300" dirty="0"/>
              <a:t>.</a:t>
            </a:r>
          </a:p>
          <a:p>
            <a:pPr algn="just"/>
            <a:endParaRPr lang="ru-RU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0C198-2654-4639-AA27-F8E4DA259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25" y="2649953"/>
            <a:ext cx="2786849" cy="278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Программа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679814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4"/>
                </a:solidFill>
              </a:rPr>
              <a:t>Программа</a:t>
            </a:r>
            <a:r>
              <a:rPr lang="ru-RU" sz="2300" dirty="0"/>
              <a:t> – это реализация алгоритма для выполнения задачи компьютером</a:t>
            </a:r>
            <a:r>
              <a:rPr lang="ru-UA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С помощью программы мы </a:t>
            </a:r>
            <a:r>
              <a:rPr lang="ru-RU" sz="2300" dirty="0">
                <a:solidFill>
                  <a:schemeClr val="accent1"/>
                </a:solidFill>
              </a:rPr>
              <a:t>формулируем алгоритм</a:t>
            </a:r>
            <a:r>
              <a:rPr lang="ru-RU" sz="2300" dirty="0"/>
              <a:t> на языке, </a:t>
            </a:r>
            <a:r>
              <a:rPr lang="ru-UA" sz="2300" dirty="0"/>
              <a:t>что </a:t>
            </a:r>
            <a:r>
              <a:rPr lang="ru-UA" sz="2300" dirty="0">
                <a:solidFill>
                  <a:schemeClr val="accent1"/>
                </a:solidFill>
              </a:rPr>
              <a:t>понятен </a:t>
            </a:r>
            <a:r>
              <a:rPr lang="ru-RU" sz="2300" dirty="0">
                <a:solidFill>
                  <a:schemeClr val="accent1"/>
                </a:solidFill>
              </a:rPr>
              <a:t>компьютеру</a:t>
            </a:r>
            <a:r>
              <a:rPr lang="ru-RU" sz="2300" dirty="0"/>
              <a:t>.</a:t>
            </a:r>
            <a:endParaRPr lang="ru-UA" sz="2300" dirty="0"/>
          </a:p>
          <a:p>
            <a:pPr marL="0" indent="0" algn="just">
              <a:buNone/>
            </a:pPr>
            <a:r>
              <a:rPr lang="ru-UA" sz="2300" dirty="0"/>
              <a:t>Программа пишется с помощью </a:t>
            </a:r>
            <a:r>
              <a:rPr lang="ru-UA" sz="2300" dirty="0">
                <a:solidFill>
                  <a:schemeClr val="accent4"/>
                </a:solidFill>
              </a:rPr>
              <a:t>языка программирования</a:t>
            </a:r>
            <a:r>
              <a:rPr lang="ru-UA" sz="2300" dirty="0"/>
              <a:t>.</a:t>
            </a:r>
          </a:p>
          <a:p>
            <a:pPr marL="0" indent="0" algn="just">
              <a:buNone/>
            </a:pPr>
            <a:endParaRPr lang="ru-RU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506FF-0A58-4A31-872C-B725AF1A9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95" y="3049600"/>
            <a:ext cx="2795421" cy="279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5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Язык программирования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875122" cy="439220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4"/>
                </a:solidFill>
              </a:rPr>
              <a:t>Язык программирования </a:t>
            </a:r>
            <a:r>
              <a:rPr lang="ru-RU" sz="2300" dirty="0"/>
              <a:t>— </a:t>
            </a:r>
            <a:r>
              <a:rPr lang="ru-RU" sz="2300" dirty="0">
                <a:solidFill>
                  <a:schemeClr val="accent1"/>
                </a:solidFill>
              </a:rPr>
              <a:t>формальный язык</a:t>
            </a:r>
            <a:r>
              <a:rPr lang="ru-RU" sz="2300" dirty="0"/>
              <a:t>, предназначенный для записи </a:t>
            </a:r>
            <a:r>
              <a:rPr lang="ru-RU" sz="2300" dirty="0">
                <a:solidFill>
                  <a:schemeClr val="accent1"/>
                </a:solidFill>
              </a:rPr>
              <a:t>компьютерных программ</a:t>
            </a:r>
            <a:r>
              <a:rPr lang="ru-RU" sz="2300" dirty="0"/>
              <a:t>.</a:t>
            </a:r>
            <a:endParaRPr lang="ru-UA" sz="2300" dirty="0"/>
          </a:p>
          <a:p>
            <a:pPr marL="0" indent="0" algn="just">
              <a:buNone/>
            </a:pPr>
            <a:r>
              <a:rPr lang="ru-RU" sz="2300" dirty="0"/>
              <a:t>Язык программирования </a:t>
            </a:r>
            <a:r>
              <a:rPr lang="ru-RU" sz="2300" dirty="0">
                <a:solidFill>
                  <a:schemeClr val="accent1"/>
                </a:solidFill>
              </a:rPr>
              <a:t>определяет набор </a:t>
            </a:r>
            <a:r>
              <a:rPr lang="ru-RU" sz="2300" dirty="0">
                <a:solidFill>
                  <a:schemeClr val="accent2"/>
                </a:solidFill>
              </a:rPr>
              <a:t>лексических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2"/>
                </a:solidFill>
              </a:rPr>
              <a:t>синтаксических</a:t>
            </a:r>
            <a:r>
              <a:rPr lang="ru-RU" sz="2300" dirty="0"/>
              <a:t> и </a:t>
            </a:r>
            <a:r>
              <a:rPr lang="ru-RU" sz="2300" dirty="0">
                <a:solidFill>
                  <a:schemeClr val="accent2"/>
                </a:solidFill>
              </a:rPr>
              <a:t>семантических</a:t>
            </a:r>
            <a:r>
              <a:rPr lang="ru-RU" sz="2300" dirty="0"/>
              <a:t> правил</a:t>
            </a:r>
            <a:r>
              <a:rPr lang="ru-UA" sz="2300" dirty="0"/>
              <a:t>.</a:t>
            </a:r>
          </a:p>
          <a:p>
            <a:pPr marL="0" indent="0" algn="just">
              <a:buNone/>
            </a:pPr>
            <a:endParaRPr lang="ru-UA" sz="2300" dirty="0"/>
          </a:p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Лексика</a:t>
            </a:r>
            <a:r>
              <a:rPr lang="ru-UA" sz="2300" dirty="0"/>
              <a:t> – </a:t>
            </a:r>
            <a:r>
              <a:rPr lang="ru-RU" sz="2300" dirty="0"/>
              <a:t> словарный состав языка</a:t>
            </a:r>
            <a:r>
              <a:rPr lang="ru-UA" sz="2300" dirty="0"/>
              <a:t>;</a:t>
            </a:r>
          </a:p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Синтаксис</a:t>
            </a:r>
            <a:r>
              <a:rPr lang="ru-UA" sz="2300" dirty="0"/>
              <a:t> - </a:t>
            </a:r>
            <a:r>
              <a:rPr lang="ru-RU" sz="2300" dirty="0"/>
              <a:t>правила, </a:t>
            </a:r>
            <a:r>
              <a:rPr lang="ru-UA" sz="2300" dirty="0"/>
              <a:t>с помощью которых пишется программа на уровне алфавита;</a:t>
            </a:r>
          </a:p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Семантика</a:t>
            </a:r>
            <a:r>
              <a:rPr lang="ru-UA" sz="2300" dirty="0"/>
              <a:t> – правила, определяющие </a:t>
            </a:r>
            <a:r>
              <a:rPr lang="uk-UA" sz="2300" dirty="0" err="1"/>
              <a:t>конструкци</a:t>
            </a:r>
            <a:r>
              <a:rPr lang="ru-UA" sz="2300" dirty="0"/>
              <a:t>и</a:t>
            </a:r>
            <a:r>
              <a:rPr lang="uk-UA" sz="2300" dirty="0"/>
              <a:t> </a:t>
            </a:r>
            <a:r>
              <a:rPr lang="uk-UA" sz="2300" dirty="0" err="1"/>
              <a:t>язык</a:t>
            </a:r>
            <a:r>
              <a:rPr lang="ru-UA" sz="2300" dirty="0"/>
              <a:t>а</a:t>
            </a:r>
            <a:r>
              <a:rPr lang="uk-UA" sz="2300" dirty="0"/>
              <a:t> </a:t>
            </a:r>
            <a:r>
              <a:rPr lang="uk-UA" sz="2300" dirty="0" err="1"/>
              <a:t>программирования</a:t>
            </a:r>
            <a:r>
              <a:rPr lang="ru-UA" sz="2300" dirty="0"/>
              <a:t>.</a:t>
            </a:r>
            <a:endParaRPr lang="ru-RU" sz="2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FA00B-DF0E-44FB-AD88-F451AD533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35" y="2632052"/>
            <a:ext cx="2803542" cy="28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8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Языки программирования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289196" cy="4392208"/>
          </a:xfrm>
        </p:spPr>
        <p:txBody>
          <a:bodyPr>
            <a:normAutofit/>
          </a:bodyPr>
          <a:lstStyle/>
          <a:p>
            <a:pPr algn="just"/>
            <a:r>
              <a:rPr lang="ru-UA" sz="2300" dirty="0"/>
              <a:t>Языков существует очень </a:t>
            </a:r>
            <a:r>
              <a:rPr lang="ru-UA" sz="23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много</a:t>
            </a:r>
            <a:endParaRPr lang="ru-UA" sz="2300" dirty="0">
              <a:solidFill>
                <a:schemeClr val="accent2"/>
              </a:solidFill>
            </a:endParaRPr>
          </a:p>
          <a:p>
            <a:pPr algn="just"/>
            <a:r>
              <a:rPr lang="ru-UA" sz="2300" dirty="0"/>
              <a:t>Языки различаются</a:t>
            </a:r>
          </a:p>
          <a:p>
            <a:pPr algn="just"/>
            <a:r>
              <a:rPr lang="ru-UA" sz="2300" dirty="0"/>
              <a:t>Языки могут выполнять разные задачи</a:t>
            </a:r>
          </a:p>
          <a:p>
            <a:pPr algn="just"/>
            <a:r>
              <a:rPr lang="ru-UA" sz="2300" dirty="0"/>
              <a:t>В некоторых сферах одни языки являются более предпочтительней других</a:t>
            </a:r>
          </a:p>
          <a:p>
            <a:pPr algn="just"/>
            <a:r>
              <a:rPr lang="ru-UA" sz="2300" dirty="0"/>
              <a:t>Рейтинг языков </a:t>
            </a:r>
            <a:r>
              <a:rPr lang="en-US" sz="2300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TOIBE</a:t>
            </a:r>
            <a:r>
              <a:rPr lang="en-US" sz="2300" dirty="0"/>
              <a:t>, </a:t>
            </a:r>
            <a:r>
              <a:rPr lang="en-US" sz="2300" dirty="0">
                <a:solidFill>
                  <a:schemeClr val="accent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PYPL</a:t>
            </a:r>
            <a:endParaRPr lang="ru-RU" sz="2300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FA00B-DF0E-44FB-AD88-F451AD5330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35" y="2632052"/>
            <a:ext cx="2803542" cy="28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5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Язык программирования</a:t>
            </a:r>
            <a:r>
              <a:rPr lang="en-US" dirty="0"/>
              <a:t> C++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3542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UA" sz="2300" dirty="0"/>
              <a:t>Это </a:t>
            </a:r>
            <a:r>
              <a:rPr lang="ru-RU" sz="2300" dirty="0">
                <a:solidFill>
                  <a:schemeClr val="accent1"/>
                </a:solidFill>
              </a:rPr>
              <a:t>компилируемый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1"/>
                </a:solidFill>
              </a:rPr>
              <a:t>статически</a:t>
            </a:r>
            <a:r>
              <a:rPr lang="ru-RU" sz="2300" dirty="0">
                <a:solidFill>
                  <a:schemeClr val="accent4"/>
                </a:solidFill>
              </a:rPr>
              <a:t> </a:t>
            </a:r>
            <a:r>
              <a:rPr lang="ru-RU" sz="2300" dirty="0">
                <a:solidFill>
                  <a:schemeClr val="accent1"/>
                </a:solidFill>
              </a:rPr>
              <a:t>типизированный</a:t>
            </a:r>
            <a:r>
              <a:rPr lang="ru-RU" sz="2300" dirty="0">
                <a:solidFill>
                  <a:schemeClr val="accent4"/>
                </a:solidFill>
              </a:rPr>
              <a:t> </a:t>
            </a:r>
            <a:r>
              <a:rPr lang="ru-RU" sz="2300" dirty="0"/>
              <a:t>язык программирования </a:t>
            </a:r>
            <a:r>
              <a:rPr lang="ru-RU" sz="2300" dirty="0">
                <a:solidFill>
                  <a:schemeClr val="accent1"/>
                </a:solidFill>
              </a:rPr>
              <a:t>общего назначения</a:t>
            </a:r>
            <a:r>
              <a:rPr lang="ru-RU" sz="2300" dirty="0"/>
              <a:t>.</a:t>
            </a:r>
            <a:endParaRPr lang="ru-UA" sz="2300" dirty="0"/>
          </a:p>
          <a:p>
            <a:pPr marL="0" indent="0" algn="just">
              <a:buNone/>
            </a:pPr>
            <a:r>
              <a:rPr lang="ru-RU" sz="2300" dirty="0"/>
              <a:t>Поддерживает </a:t>
            </a:r>
            <a:r>
              <a:rPr lang="ru-UA" sz="2300" dirty="0"/>
              <a:t>множество </a:t>
            </a:r>
            <a:r>
              <a:rPr lang="ru-UA" sz="2300" dirty="0">
                <a:solidFill>
                  <a:schemeClr val="accent4"/>
                </a:solidFill>
              </a:rPr>
              <a:t>парадигм программирования</a:t>
            </a:r>
          </a:p>
          <a:p>
            <a:pPr marL="0" indent="0" algn="just">
              <a:buNone/>
            </a:pPr>
            <a:r>
              <a:rPr lang="ru-UA" sz="2300" dirty="0"/>
              <a:t>Содержит свойства </a:t>
            </a:r>
            <a:r>
              <a:rPr lang="ru-UA" sz="2300" dirty="0">
                <a:solidFill>
                  <a:schemeClr val="accent1"/>
                </a:solidFill>
              </a:rPr>
              <a:t>высоко-</a:t>
            </a:r>
            <a:r>
              <a:rPr lang="ru-UA" sz="2300" dirty="0"/>
              <a:t>, а в некоторых случаях </a:t>
            </a:r>
            <a:r>
              <a:rPr lang="ru-UA" sz="2300" dirty="0">
                <a:solidFill>
                  <a:schemeClr val="accent1"/>
                </a:solidFill>
              </a:rPr>
              <a:t>низкоуровневого</a:t>
            </a:r>
            <a:r>
              <a:rPr lang="ru-UA" sz="2300" dirty="0"/>
              <a:t> языка.</a:t>
            </a:r>
          </a:p>
          <a:p>
            <a:pPr marL="0" indent="0" algn="just">
              <a:buNone/>
            </a:pPr>
            <a:r>
              <a:rPr lang="ru-RU" sz="2300" dirty="0"/>
              <a:t>Синтаксис C++ унаследован от языка C</a:t>
            </a:r>
            <a:r>
              <a:rPr lang="ru-UA" sz="2300" dirty="0"/>
              <a:t>.</a:t>
            </a:r>
            <a:endParaRPr lang="ru-RU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EC2EB-B7B6-4AA2-AF8E-C46DFD476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941" y="2858609"/>
            <a:ext cx="2658309" cy="265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4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Компилируемый язык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3542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2"/>
                </a:solidFill>
              </a:rPr>
              <a:t>Компилятор</a:t>
            </a:r>
            <a:r>
              <a:rPr lang="ru-RU" sz="2300" dirty="0"/>
              <a:t> — </a:t>
            </a:r>
            <a:r>
              <a:rPr lang="ru-RU" sz="2300" dirty="0">
                <a:solidFill>
                  <a:schemeClr val="accent1"/>
                </a:solidFill>
              </a:rPr>
              <a:t>программа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1"/>
                </a:solidFill>
              </a:rPr>
              <a:t>переводящая</a:t>
            </a:r>
            <a:r>
              <a:rPr lang="ru-RU" sz="2300" dirty="0"/>
              <a:t> текст, написанный на языке программирования, </a:t>
            </a:r>
            <a:r>
              <a:rPr lang="ru-RU" sz="2300" dirty="0">
                <a:solidFill>
                  <a:schemeClr val="accent1"/>
                </a:solidFill>
              </a:rPr>
              <a:t>в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ru-UA" sz="2300" dirty="0">
                <a:solidFill>
                  <a:schemeClr val="accent1"/>
                </a:solidFill>
              </a:rPr>
              <a:t>машинный </a:t>
            </a:r>
            <a:r>
              <a:rPr lang="ru-RU" sz="2300" dirty="0">
                <a:solidFill>
                  <a:schemeClr val="accent1"/>
                </a:solidFill>
              </a:rPr>
              <a:t>код</a:t>
            </a:r>
            <a:r>
              <a:rPr lang="ru-UA" sz="2300" dirty="0"/>
              <a:t>.</a:t>
            </a:r>
          </a:p>
          <a:p>
            <a:pPr marL="0" indent="0" algn="just">
              <a:buNone/>
            </a:pPr>
            <a:r>
              <a:rPr lang="ru-UA" sz="2300" dirty="0"/>
              <a:t>Производит сборку программы:</a:t>
            </a:r>
          </a:p>
          <a:p>
            <a:pPr algn="just"/>
            <a:r>
              <a:rPr lang="ru-RU" sz="2300" dirty="0" err="1">
                <a:solidFill>
                  <a:schemeClr val="accent1"/>
                </a:solidFill>
              </a:rPr>
              <a:t>трансляци</a:t>
            </a:r>
            <a:r>
              <a:rPr lang="ru-UA" sz="2300" dirty="0">
                <a:solidFill>
                  <a:schemeClr val="accent1"/>
                </a:solidFill>
              </a:rPr>
              <a:t>я</a:t>
            </a:r>
            <a:r>
              <a:rPr lang="ru-RU" sz="2300" dirty="0">
                <a:solidFill>
                  <a:schemeClr val="accent1"/>
                </a:solidFill>
              </a:rPr>
              <a:t> модулей программы</a:t>
            </a:r>
            <a:r>
              <a:rPr lang="ru-RU" sz="2300" dirty="0"/>
              <a:t>, </a:t>
            </a:r>
            <a:r>
              <a:rPr lang="ru-UA" sz="2300" dirty="0" err="1"/>
              <a:t>написаных</a:t>
            </a:r>
            <a:r>
              <a:rPr lang="ru-UA" sz="2300" dirty="0"/>
              <a:t> на высокоуровневом языке в низкоуровневый.</a:t>
            </a:r>
          </a:p>
          <a:p>
            <a:pPr algn="just"/>
            <a:r>
              <a:rPr lang="ru-UA" sz="2300" dirty="0">
                <a:solidFill>
                  <a:schemeClr val="accent1"/>
                </a:solidFill>
              </a:rPr>
              <a:t>вставка модулей</a:t>
            </a:r>
            <a:r>
              <a:rPr lang="ru-UA" sz="2300" dirty="0"/>
              <a:t> из используемых </a:t>
            </a:r>
            <a:r>
              <a:rPr lang="ru-UA" sz="2300" dirty="0">
                <a:solidFill>
                  <a:schemeClr val="accent1"/>
                </a:solidFill>
              </a:rPr>
              <a:t>библиотек</a:t>
            </a:r>
          </a:p>
          <a:p>
            <a:pPr algn="just"/>
            <a:r>
              <a:rPr lang="ru-UA" sz="2300" dirty="0">
                <a:solidFill>
                  <a:schemeClr val="accent1"/>
                </a:solidFill>
              </a:rPr>
              <a:t>генерация</a:t>
            </a:r>
            <a:r>
              <a:rPr lang="ru-UA" sz="2300" dirty="0"/>
              <a:t> кода </a:t>
            </a:r>
            <a:r>
              <a:rPr lang="ru-UA" sz="2300" dirty="0">
                <a:solidFill>
                  <a:schemeClr val="accent1"/>
                </a:solidFill>
              </a:rPr>
              <a:t>запроса к ОС</a:t>
            </a:r>
            <a:endParaRPr lang="ru-RU" sz="23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38E92-BAD1-435F-A44B-7ED931656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219" y="2441359"/>
            <a:ext cx="2964096" cy="2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Пример компиляции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0C3070F-8E74-4BB1-A326-C8E953E5D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09" y="1685131"/>
            <a:ext cx="4649783" cy="823912"/>
          </a:xfrm>
        </p:spPr>
        <p:txBody>
          <a:bodyPr/>
          <a:lstStyle/>
          <a:p>
            <a:r>
              <a:rPr lang="ru-UA" dirty="0"/>
              <a:t>Исходный код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09" y="2744924"/>
            <a:ext cx="4878391" cy="2717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just">
              <a:buNone/>
            </a:pPr>
            <a:endParaRPr lang="ru-RU" sz="2300" dirty="0">
              <a:solidFill>
                <a:schemeClr val="accent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00C4A4-D8A8-4884-9642-9DEC663BA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10" y="1685131"/>
            <a:ext cx="4646602" cy="823912"/>
          </a:xfrm>
        </p:spPr>
        <p:txBody>
          <a:bodyPr/>
          <a:lstStyle/>
          <a:p>
            <a:r>
              <a:rPr lang="ru-UA" dirty="0"/>
              <a:t>Машинный код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0E2AFF-CB74-4366-A96F-D449B623C251}"/>
              </a:ext>
            </a:extLst>
          </p:cNvPr>
          <p:cNvSpPr txBox="1">
            <a:spLocks/>
          </p:cNvSpPr>
          <p:nvPr/>
        </p:nvSpPr>
        <p:spPr>
          <a:xfrm>
            <a:off x="6556057" y="2744924"/>
            <a:ext cx="4336108" cy="439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457f 464c 0102 0001 0000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0003 003e 0001 0000 10c0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0040 0000 0000 0000 3be8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0000 0000 0040 0038 000d 0040 001f 001e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0006 0000 0004 0000 0040 0000 0000 0000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0040 0000 0000 0000 0040 0000 0000 0000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02d8 0000 0000 0000 02d8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0008 0000 0000 0000 0003 0000 0004 0000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0318 0000 0000 0000 0318 0000 0000 0000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0318 0000 0000 0000 001c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001c 0000 0000 0000 0001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0001 0000 0004 0000 0000 0000 0000 0000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2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18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Интерпретатор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3542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UA" sz="2300" dirty="0"/>
              <a:t>Выполняет </a:t>
            </a:r>
            <a:r>
              <a:rPr lang="ru-RU" sz="2300" dirty="0">
                <a:solidFill>
                  <a:schemeClr val="accent1"/>
                </a:solidFill>
              </a:rPr>
              <a:t>построчный</a:t>
            </a:r>
            <a:r>
              <a:rPr lang="ru-RU" sz="2300" dirty="0"/>
              <a:t> анализ, </a:t>
            </a:r>
            <a:r>
              <a:rPr lang="ru-RU" sz="2300" dirty="0" err="1"/>
              <a:t>обработ</a:t>
            </a:r>
            <a:r>
              <a:rPr lang="ru-UA" sz="2300" dirty="0"/>
              <a:t>ку</a:t>
            </a:r>
            <a:r>
              <a:rPr lang="ru-RU" sz="2300" dirty="0"/>
              <a:t> и выполнение исходного кода программы</a:t>
            </a:r>
            <a:r>
              <a:rPr lang="ru-UA" sz="2300" dirty="0"/>
              <a:t>.</a:t>
            </a:r>
          </a:p>
          <a:p>
            <a:pPr marL="0" indent="0" algn="just">
              <a:buNone/>
            </a:pPr>
            <a:r>
              <a:rPr lang="ru-UA" sz="2300" dirty="0"/>
              <a:t>Ключевое</a:t>
            </a:r>
            <a:r>
              <a:rPr lang="ru-RU" sz="2300" dirty="0"/>
              <a:t> отличие от компиляции</a:t>
            </a:r>
            <a:r>
              <a:rPr lang="ru-UA" sz="2300" dirty="0"/>
              <a:t> – </a:t>
            </a:r>
            <a:r>
              <a:rPr lang="ru-RU" sz="2300" dirty="0">
                <a:solidFill>
                  <a:schemeClr val="accent1"/>
                </a:solidFill>
              </a:rPr>
              <a:t>весь</a:t>
            </a:r>
            <a:r>
              <a:rPr lang="ru-RU" sz="2300" dirty="0"/>
              <a:t> текст программы, перед запуском</a:t>
            </a:r>
            <a:r>
              <a:rPr lang="ru-UA" sz="2300" dirty="0"/>
              <a:t> </a:t>
            </a:r>
            <a:r>
              <a:rPr lang="ru-UA" sz="2300" dirty="0">
                <a:solidFill>
                  <a:schemeClr val="accent1"/>
                </a:solidFill>
              </a:rPr>
              <a:t>не</a:t>
            </a:r>
            <a:r>
              <a:rPr lang="ru-RU" sz="2300" dirty="0">
                <a:solidFill>
                  <a:schemeClr val="accent1"/>
                </a:solidFill>
              </a:rPr>
              <a:t> анализируется и</a:t>
            </a:r>
            <a:r>
              <a:rPr lang="ru-UA" sz="2300" dirty="0">
                <a:solidFill>
                  <a:schemeClr val="accent1"/>
                </a:solidFill>
              </a:rPr>
              <a:t> не</a:t>
            </a:r>
            <a:r>
              <a:rPr lang="ru-RU" sz="2300" dirty="0">
                <a:solidFill>
                  <a:schemeClr val="accent1"/>
                </a:solidFill>
              </a:rPr>
              <a:t> транслируется</a:t>
            </a:r>
            <a:r>
              <a:rPr lang="ru-RU" sz="2300" dirty="0"/>
              <a:t> в машинный</a:t>
            </a:r>
            <a:r>
              <a:rPr lang="ru-UA" sz="2300" dirty="0"/>
              <a:t> код, </a:t>
            </a:r>
            <a:r>
              <a:rPr lang="ru-UA" sz="2300" dirty="0">
                <a:solidFill>
                  <a:schemeClr val="accent1"/>
                </a:solidFill>
              </a:rPr>
              <a:t>и лишь </a:t>
            </a:r>
            <a:r>
              <a:rPr lang="ru-UA" sz="2300" dirty="0"/>
              <a:t>ее</a:t>
            </a:r>
            <a:r>
              <a:rPr lang="ru-UA" sz="2300" dirty="0">
                <a:solidFill>
                  <a:schemeClr val="accent1"/>
                </a:solidFill>
              </a:rPr>
              <a:t> часть</a:t>
            </a:r>
            <a:r>
              <a:rPr lang="ru-UA" sz="23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9CBDF-41F0-49EA-969B-B79B551A9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20" y="2463675"/>
            <a:ext cx="3159406" cy="31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77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937</TotalTime>
  <Words>754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Tw Cen MT</vt:lpstr>
      <vt:lpstr>Circuit</vt:lpstr>
      <vt:lpstr>Понятие и виды алгоритмов</vt:lpstr>
      <vt:lpstr>Алгоритм</vt:lpstr>
      <vt:lpstr>Программа</vt:lpstr>
      <vt:lpstr>Язык программирования</vt:lpstr>
      <vt:lpstr>Языки программирования</vt:lpstr>
      <vt:lpstr>Язык программирования C++</vt:lpstr>
      <vt:lpstr>Компилируемый язык</vt:lpstr>
      <vt:lpstr>Пример компиляции</vt:lpstr>
      <vt:lpstr>Интерпретатор</vt:lpstr>
      <vt:lpstr>Компилятор VS Интерпретатор</vt:lpstr>
      <vt:lpstr>Компилятор VS Интерпретатор</vt:lpstr>
      <vt:lpstr>типизация</vt:lpstr>
      <vt:lpstr>парадигма программирования</vt:lpstr>
      <vt:lpstr>«Высокость» языка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21</cp:revision>
  <dcterms:created xsi:type="dcterms:W3CDTF">2021-08-20T15:58:16Z</dcterms:created>
  <dcterms:modified xsi:type="dcterms:W3CDTF">2022-02-07T01:25:20Z</dcterms:modified>
</cp:coreProperties>
</file>