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71" r:id="rId3"/>
    <p:sldId id="257" r:id="rId4"/>
    <p:sldId id="297" r:id="rId5"/>
    <p:sldId id="307" r:id="rId6"/>
    <p:sldId id="298" r:id="rId7"/>
    <p:sldId id="305" r:id="rId8"/>
    <p:sldId id="308" r:id="rId9"/>
    <p:sldId id="309" r:id="rId10"/>
    <p:sldId id="306" r:id="rId11"/>
    <p:sldId id="304" r:id="rId12"/>
    <p:sldId id="31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</a:t>
            </a:r>
            <a:r>
              <a:rPr lang="ru-UA" dirty="0"/>
              <a:t>еременные</a:t>
            </a:r>
            <a:r>
              <a:rPr lang="en-US" dirty="0"/>
              <a:t> </a:t>
            </a:r>
            <a:r>
              <a:rPr lang="ru-RU" dirty="0"/>
              <a:t>Часть2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5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800563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num3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num5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num6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D1E51D-6635-4359-A2D6-5DE16B4D85E3}"/>
              </a:ext>
            </a:extLst>
          </p:cNvPr>
          <p:cNvSpPr txBox="1">
            <a:spLocks/>
          </p:cNvSpPr>
          <p:nvPr/>
        </p:nvSpPr>
        <p:spPr>
          <a:xfrm>
            <a:off x="1141412" y="1671575"/>
            <a:ext cx="6372222" cy="506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Может хранить значение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от -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до 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с точностью до </a:t>
            </a:r>
            <a:r>
              <a:rPr lang="en-US" sz="2200" dirty="0"/>
              <a:t>3.4028235E</a:t>
            </a:r>
            <a:r>
              <a:rPr lang="ru-RU" sz="2200" dirty="0"/>
              <a:t>-</a:t>
            </a:r>
            <a:r>
              <a:rPr lang="en-US" sz="2200" dirty="0"/>
              <a:t>38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</a:t>
            </a:r>
            <a:r>
              <a:rPr lang="en-US" sz="2200" dirty="0"/>
              <a:t> one = </a:t>
            </a:r>
            <a:r>
              <a:rPr lang="en-US" sz="2200" dirty="0">
                <a:solidFill>
                  <a:schemeClr val="accent2"/>
                </a:solidFill>
              </a:rPr>
              <a:t>1.0</a:t>
            </a:r>
            <a:r>
              <a:rPr lang="en-US" sz="2200" dirty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 result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3.0 / 2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Операторы: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Арифметические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Логические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Побитовые???</a:t>
            </a:r>
          </a:p>
        </p:txBody>
      </p:sp>
    </p:spTree>
    <p:extLst>
      <p:ext uri="{BB962C8B-B14F-4D97-AF65-F5344CB8AC3E}">
        <p14:creationId xmlns:p14="http://schemas.microsoft.com/office/powerpoint/2010/main" val="24729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685911" y="43261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14660154687500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261EF-A7F3-462D-9E2D-73CDECE63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05202"/>
            <a:ext cx="10441509" cy="1881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225750" y="1817035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1.2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81D95-9725-42D5-A42F-D03971B3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33" y="4607943"/>
            <a:ext cx="10441510" cy="18813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</p:spTree>
    <p:extLst>
      <p:ext uri="{BB962C8B-B14F-4D97-AF65-F5344CB8AC3E}">
        <p14:creationId xmlns:p14="http://schemas.microsoft.com/office/powerpoint/2010/main" val="23760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Преобразования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575"/>
            <a:ext cx="5321532" cy="5062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есть возможность </a:t>
            </a:r>
            <a:r>
              <a:rPr lang="ru-RU" dirty="0">
                <a:solidFill>
                  <a:schemeClr val="accent1"/>
                </a:solidFill>
              </a:rPr>
              <a:t>конвертации</a:t>
            </a:r>
            <a:r>
              <a:rPr lang="ru-RU" dirty="0"/>
              <a:t> типов данных.</a:t>
            </a:r>
          </a:p>
          <a:p>
            <a:pPr marL="0" indent="0">
              <a:buNone/>
            </a:pPr>
            <a:r>
              <a:rPr lang="ru-RU" dirty="0"/>
              <a:t>Способы конвертации:</a:t>
            </a:r>
          </a:p>
          <a:p>
            <a:r>
              <a:rPr lang="ru-RU" sz="1800" dirty="0"/>
              <a:t>конвертация C-</a:t>
            </a:r>
            <a:r>
              <a:rPr lang="ru-RU" sz="1800" dirty="0" err="1"/>
              <a:t>style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>
                <a:solidFill>
                  <a:schemeClr val="accent3"/>
                </a:solidFill>
              </a:rPr>
              <a:t>static_cast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const_cast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dynamic_cast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reinterpret_cast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80468-43BD-441D-B8E0-BC12DD9F1126}"/>
              </a:ext>
            </a:extLst>
          </p:cNvPr>
          <p:cNvSpPr txBox="1">
            <a:spLocks/>
          </p:cNvSpPr>
          <p:nvPr/>
        </p:nvSpPr>
        <p:spPr>
          <a:xfrm>
            <a:off x="6851280" y="1776254"/>
            <a:ext cx="4876121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&gt;(c)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 результате выведется 97, а не '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a'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Что это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Переменная</a:t>
            </a:r>
            <a:r>
              <a:rPr lang="ru-UA" sz="2300" dirty="0"/>
              <a:t>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поименованная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адресуемая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область памяти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При осуществлении доступа к переменной</a:t>
            </a:r>
            <a:r>
              <a:rPr lang="ru-RU" sz="2300" dirty="0"/>
              <a:t> </a:t>
            </a:r>
            <a:r>
              <a:rPr lang="ru-UA" sz="2300" dirty="0"/>
              <a:t>производится </a:t>
            </a:r>
            <a:r>
              <a:rPr lang="ru-RU" sz="2300" dirty="0"/>
              <a:t>доступ</a:t>
            </a:r>
            <a:r>
              <a:rPr lang="ru-UA" sz="2300" dirty="0"/>
              <a:t> </a:t>
            </a:r>
            <a:r>
              <a:rPr lang="ru-RU" sz="2300" dirty="0"/>
              <a:t>к </a:t>
            </a:r>
            <a:r>
              <a:rPr lang="ru-RU" sz="2300" dirty="0">
                <a:solidFill>
                  <a:schemeClr val="accent1"/>
                </a:solidFill>
              </a:rPr>
              <a:t>данным</a:t>
            </a:r>
            <a:r>
              <a:rPr lang="ru-UA" sz="2300" dirty="0"/>
              <a:t>;</a:t>
            </a:r>
          </a:p>
          <a:p>
            <a:pPr algn="just"/>
            <a:r>
              <a:rPr lang="ru-RU" sz="2300" dirty="0"/>
              <a:t>Данные, находящиеся в переменной, называются </a:t>
            </a:r>
            <a:r>
              <a:rPr lang="ru-RU" sz="2300" dirty="0">
                <a:solidFill>
                  <a:schemeClr val="accent2"/>
                </a:solidFill>
              </a:rPr>
              <a:t>значением</a:t>
            </a:r>
            <a:r>
              <a:rPr lang="ru-RU" sz="2300" dirty="0"/>
              <a:t> этой переменной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Существуют </a:t>
            </a:r>
            <a:r>
              <a:rPr lang="ru-UA" sz="2300" dirty="0">
                <a:solidFill>
                  <a:schemeClr val="accent2"/>
                </a:solidFill>
              </a:rPr>
              <a:t>простые</a:t>
            </a:r>
            <a:r>
              <a:rPr lang="ru-UA" sz="2300" dirty="0"/>
              <a:t> и </a:t>
            </a:r>
            <a:r>
              <a:rPr lang="ru-UA" sz="2300" dirty="0">
                <a:solidFill>
                  <a:schemeClr val="accent2"/>
                </a:solidFill>
              </a:rPr>
              <a:t>сложные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2FFFB-8CF4-44CA-80A9-66BBD8480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12160" cy="27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UA" dirty="0"/>
              <a:t>простые</a:t>
            </a:r>
            <a:r>
              <a:rPr lang="ru-RU" dirty="0"/>
              <a:t>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8450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Не имеют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простые типы:</a:t>
            </a:r>
          </a:p>
          <a:p>
            <a:pPr algn="just"/>
            <a:r>
              <a:rPr lang="ru-RU" sz="2300" dirty="0" err="1"/>
              <a:t>int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целочисленный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float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double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 двойной точности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char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символьный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bool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логический</a:t>
            </a:r>
            <a:r>
              <a:rPr lang="ru-RU" sz="2300" dirty="0"/>
              <a:t> тип данных.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8155670" y="1953267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status = true;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bool</a:t>
            </a:r>
            <a:r>
              <a:rPr lang="en-US" sz="2600" dirty="0"/>
              <a:t> casted = </a:t>
            </a:r>
            <a:r>
              <a:rPr lang="en-US" sz="2600" dirty="0">
                <a:solidFill>
                  <a:schemeClr val="accent2"/>
                </a:solidFill>
              </a:rPr>
              <a:t>1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true</a:t>
            </a:r>
            <a:r>
              <a:rPr lang="ru-RU" sz="2200" dirty="0"/>
              <a:t>   0000 0001</a:t>
            </a:r>
          </a:p>
          <a:p>
            <a:pPr marL="457200" lvl="1" indent="0">
              <a:buNone/>
            </a:pPr>
            <a:r>
              <a:rPr lang="en-US" sz="2200" dirty="0"/>
              <a:t>false</a:t>
            </a:r>
            <a:r>
              <a:rPr lang="ru-RU" sz="2200" dirty="0"/>
              <a:t>  0000 0000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9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casted = </a:t>
            </a:r>
            <a:r>
              <a:rPr lang="en-US" sz="2200" dirty="0">
                <a:solidFill>
                  <a:schemeClr val="accent2"/>
                </a:solidFill>
              </a:rPr>
              <a:t>1</a:t>
            </a:r>
            <a:r>
              <a:rPr lang="en-US" sz="2200" dirty="0"/>
              <a:t>;</a:t>
            </a:r>
          </a:p>
          <a:p>
            <a:r>
              <a:rPr lang="ru-RU" sz="2600" dirty="0"/>
              <a:t>Операторы:</a:t>
            </a:r>
            <a:endParaRPr lang="en-US" sz="2600" dirty="0"/>
          </a:p>
          <a:p>
            <a:pPr lvl="1"/>
            <a:r>
              <a:rPr lang="en-US" sz="2200" dirty="0"/>
              <a:t>! </a:t>
            </a:r>
            <a:r>
              <a:rPr lang="ru-RU" sz="2200" dirty="0"/>
              <a:t>отрицание</a:t>
            </a:r>
          </a:p>
          <a:p>
            <a:pPr lvl="1"/>
            <a:r>
              <a:rPr lang="en-US" sz="2200" dirty="0"/>
              <a:t>&amp; </a:t>
            </a:r>
            <a:r>
              <a:rPr lang="uk-UA" sz="2200" dirty="0"/>
              <a:t>оператор И</a:t>
            </a:r>
          </a:p>
          <a:p>
            <a:pPr lvl="1"/>
            <a:r>
              <a:rPr lang="ru-RU" sz="2200" dirty="0"/>
              <a:t>| оператор ИЛИ</a:t>
            </a:r>
            <a:endParaRPr lang="en-US" sz="2200" dirty="0"/>
          </a:p>
          <a:p>
            <a:pPr lvl="1"/>
            <a:r>
              <a:rPr lang="en-US" sz="2200" dirty="0"/>
              <a:t>^ </a:t>
            </a:r>
            <a:r>
              <a:rPr lang="ru-RU" sz="2200" dirty="0" err="1"/>
              <a:t>Исключ</a:t>
            </a:r>
            <a:r>
              <a:rPr lang="ru-RU" sz="2200" dirty="0"/>
              <a:t>. ИЛИ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C0DA166-8257-4C24-95C9-2DA51B3F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47578"/>
              </p:ext>
            </p:extLst>
          </p:nvPr>
        </p:nvGraphicFramePr>
        <p:xfrm>
          <a:off x="7400385" y="2725445"/>
          <a:ext cx="3536905" cy="297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81">
                  <a:extLst>
                    <a:ext uri="{9D8B030D-6E8A-4147-A177-3AD203B41FA5}">
                      <a16:colId xmlns:a16="http://schemas.microsoft.com/office/drawing/2014/main" val="3922628357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467505377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055802222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524850510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714041083"/>
                    </a:ext>
                  </a:extLst>
                </a:gridCol>
              </a:tblGrid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x&amp;y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x|y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x^y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26943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38174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97759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069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7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6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None/>
            </a:pPr>
            <a:r>
              <a:rPr lang="ru-RU" sz="2200" dirty="0"/>
              <a:t>Может хранить </a:t>
            </a:r>
            <a:r>
              <a:rPr lang="ru-RU" sz="2200" dirty="0">
                <a:solidFill>
                  <a:schemeClr val="accent1"/>
                </a:solidFill>
              </a:rPr>
              <a:t>значение</a:t>
            </a:r>
            <a:r>
              <a:rPr lang="ru-RU" sz="2200" dirty="0"/>
              <a:t> от </a:t>
            </a:r>
          </a:p>
          <a:p>
            <a:pPr marL="457200" lvl="1" indent="0">
              <a:buNone/>
            </a:pPr>
            <a:r>
              <a:rPr lang="en-US" sz="2200" dirty="0"/>
              <a:t>−2 147 483 648 </a:t>
            </a:r>
            <a:r>
              <a:rPr lang="ru-RU" sz="2200" dirty="0"/>
              <a:t>до</a:t>
            </a:r>
            <a:r>
              <a:rPr lang="en-US" sz="2200" dirty="0"/>
              <a:t> 2 147 483 647</a:t>
            </a:r>
          </a:p>
          <a:p>
            <a:pPr marL="457200" lvl="1" indent="0">
              <a:buNone/>
            </a:pPr>
            <a:r>
              <a:rPr lang="ru-RU" sz="2200" dirty="0"/>
              <a:t>или от -2</a:t>
            </a:r>
            <a:r>
              <a:rPr lang="en-US" sz="2200" baseline="30000" dirty="0"/>
              <a:t>31</a:t>
            </a:r>
            <a:r>
              <a:rPr lang="ru-RU" sz="2200" dirty="0"/>
              <a:t> до 2</a:t>
            </a:r>
            <a:r>
              <a:rPr lang="en-US" sz="2200" baseline="30000" dirty="0"/>
              <a:t>31</a:t>
            </a:r>
            <a:r>
              <a:rPr lang="ru-RU" sz="2200" baseline="30000" dirty="0"/>
              <a:t> </a:t>
            </a:r>
            <a:r>
              <a:rPr lang="ru-RU" sz="2200" dirty="0"/>
              <a:t>- 1</a:t>
            </a:r>
          </a:p>
          <a:p>
            <a:pPr marL="0" indent="0">
              <a:buNone/>
            </a:pPr>
            <a:r>
              <a:rPr lang="ru-RU" sz="2600" dirty="0"/>
              <a:t>Первый бит отображает </a:t>
            </a:r>
            <a:r>
              <a:rPr lang="ru-RU" sz="2600" dirty="0">
                <a:solidFill>
                  <a:schemeClr val="accent2"/>
                </a:solidFill>
              </a:rPr>
              <a:t>знак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</a:t>
            </a:r>
            <a:r>
              <a:rPr lang="en-US" sz="2200" dirty="0"/>
              <a:t> amount = </a:t>
            </a:r>
            <a:r>
              <a:rPr lang="en-US" sz="2200" dirty="0">
                <a:solidFill>
                  <a:schemeClr val="accent2"/>
                </a:solidFill>
              </a:rPr>
              <a:t>-416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 </a:t>
            </a:r>
            <a:r>
              <a:rPr lang="en-US" sz="2200" dirty="0"/>
              <a:t>num = </a:t>
            </a:r>
            <a:r>
              <a:rPr lang="en-US" sz="2200" dirty="0">
                <a:solidFill>
                  <a:schemeClr val="accent2"/>
                </a:solidFill>
              </a:rPr>
              <a:t>1000 - 7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Арифметические операторы:</a:t>
            </a:r>
          </a:p>
          <a:p>
            <a:pPr lvl="1"/>
            <a:r>
              <a:rPr lang="ru-RU" sz="2200" dirty="0"/>
              <a:t>+ Сложение</a:t>
            </a:r>
          </a:p>
          <a:p>
            <a:pPr lvl="1"/>
            <a:r>
              <a:rPr lang="ru-RU" sz="2200" dirty="0"/>
              <a:t>Вычитание</a:t>
            </a:r>
          </a:p>
          <a:p>
            <a:pPr lvl="1"/>
            <a:r>
              <a:rPr lang="ru-RU" sz="2200" dirty="0"/>
              <a:t>* Умножение</a:t>
            </a:r>
          </a:p>
          <a:p>
            <a:pPr lvl="1"/>
            <a:r>
              <a:rPr lang="ru-RU" sz="2200" dirty="0"/>
              <a:t>/ Деление</a:t>
            </a:r>
          </a:p>
          <a:p>
            <a:pPr lvl="1"/>
            <a:r>
              <a:rPr lang="ru-RU" sz="2200" dirty="0"/>
              <a:t>% Деление по модулю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20130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1147550" y="42807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181362" y="1776996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8B573-EE6F-4EB4-A1E8-9862A101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63468"/>
            <a:ext cx="10441510" cy="193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D2134-DB5F-4512-B92C-FAD760215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1" y="4541591"/>
            <a:ext cx="10517601" cy="19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Помимо арифметических операторов, также можно использовать </a:t>
            </a:r>
            <a:r>
              <a:rPr lang="ru-RU" sz="2600" dirty="0">
                <a:solidFill>
                  <a:schemeClr val="accent1"/>
                </a:solidFill>
              </a:rPr>
              <a:t>логические </a:t>
            </a:r>
            <a:r>
              <a:rPr lang="ru-RU" sz="2600" dirty="0"/>
              <a:t>и</a:t>
            </a:r>
            <a:r>
              <a:rPr lang="ru-RU" sz="2600" dirty="0">
                <a:solidFill>
                  <a:schemeClr val="accent1"/>
                </a:solidFill>
              </a:rPr>
              <a:t> побитовые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Логические операторы:</a:t>
            </a:r>
          </a:p>
          <a:p>
            <a:pPr marL="457200" lvl="1" indent="0">
              <a:buNone/>
            </a:pPr>
            <a:r>
              <a:rPr lang="en-US" sz="2200" dirty="0"/>
              <a:t>&gt; </a:t>
            </a:r>
            <a:r>
              <a:rPr lang="ru-RU" sz="2200" dirty="0"/>
              <a:t>Больше</a:t>
            </a:r>
          </a:p>
          <a:p>
            <a:pPr marL="457200" lvl="1" indent="0">
              <a:buNone/>
            </a:pPr>
            <a:r>
              <a:rPr lang="en-US" sz="2200" dirty="0"/>
              <a:t>&lt; </a:t>
            </a:r>
            <a:r>
              <a:rPr lang="ru-RU" sz="2200" dirty="0"/>
              <a:t>Меньше</a:t>
            </a:r>
          </a:p>
          <a:p>
            <a:pPr marL="457200" lvl="1" indent="0">
              <a:buNone/>
            </a:pPr>
            <a:r>
              <a:rPr lang="ru-RU" sz="2200" dirty="0"/>
              <a:t>== Равно</a:t>
            </a:r>
          </a:p>
          <a:p>
            <a:pPr marL="457200" lvl="1" indent="0">
              <a:buNone/>
            </a:pPr>
            <a:r>
              <a:rPr lang="en-US" sz="2200" dirty="0"/>
              <a:t>&gt;= </a:t>
            </a:r>
            <a:r>
              <a:rPr lang="ru-RU" sz="2200" dirty="0"/>
              <a:t>Больше равно</a:t>
            </a:r>
          </a:p>
          <a:p>
            <a:pPr marL="457200" lvl="1" indent="0">
              <a:buNone/>
            </a:pPr>
            <a:r>
              <a:rPr lang="en-US" sz="2200" dirty="0"/>
              <a:t>&lt;= </a:t>
            </a:r>
            <a:r>
              <a:rPr lang="ru-RU" sz="2200" dirty="0"/>
              <a:t>Меньше равно</a:t>
            </a:r>
          </a:p>
          <a:p>
            <a:pPr marL="0" indent="0">
              <a:buNone/>
            </a:pPr>
            <a:r>
              <a:rPr lang="ru-RU" sz="2600" dirty="0"/>
              <a:t>Побитовые операторы:</a:t>
            </a:r>
          </a:p>
          <a:p>
            <a:pPr marL="457200" lvl="1" indent="0">
              <a:buNone/>
            </a:pPr>
            <a:r>
              <a:rPr lang="en-US" sz="1800" dirty="0"/>
              <a:t>&amp;</a:t>
            </a:r>
            <a:r>
              <a:rPr lang="ru-RU" sz="1800" dirty="0"/>
              <a:t> Битовый И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ru-RU" sz="1800" dirty="0"/>
              <a:t> Битовый ИЛИ</a:t>
            </a:r>
          </a:p>
          <a:p>
            <a:pPr marL="457200" lvl="1" indent="0">
              <a:buNone/>
            </a:pPr>
            <a:r>
              <a:rPr lang="en-US" sz="1800" dirty="0"/>
              <a:t>^</a:t>
            </a:r>
            <a:r>
              <a:rPr lang="ru-RU" sz="1800" dirty="0"/>
              <a:t> Битовый </a:t>
            </a:r>
            <a:r>
              <a:rPr lang="ru-RU" sz="1800" dirty="0" err="1"/>
              <a:t>Искл</a:t>
            </a:r>
            <a:r>
              <a:rPr lang="ru-RU" sz="1800" dirty="0"/>
              <a:t>. И</a:t>
            </a:r>
          </a:p>
          <a:p>
            <a:pPr marL="457200" lvl="1" indent="0">
              <a:buNone/>
            </a:pPr>
            <a:r>
              <a:rPr lang="en-US" sz="1800" dirty="0"/>
              <a:t>&lt;&lt;</a:t>
            </a:r>
            <a:r>
              <a:rPr lang="ru-RU" sz="1800" dirty="0"/>
              <a:t> Битовый сдвиг Влево</a:t>
            </a:r>
          </a:p>
          <a:p>
            <a:pPr marL="457200" lvl="1" indent="0">
              <a:buNone/>
            </a:pPr>
            <a:r>
              <a:rPr lang="en-US" sz="1800" dirty="0"/>
              <a:t>&gt;&gt; </a:t>
            </a:r>
            <a:r>
              <a:rPr lang="ru-RU" sz="1800" dirty="0"/>
              <a:t> Битовый сдвиг Вправо</a:t>
            </a:r>
          </a:p>
          <a:p>
            <a:pPr lvl="1"/>
            <a:endParaRPr lang="ru-RU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5422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ru-RU" dirty="0"/>
              <a:t>Побитовые операторы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5748D-8E22-4D8E-8782-B317025F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9" y="1593961"/>
            <a:ext cx="7217764" cy="48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1812</TotalTime>
  <Words>980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Circuit</vt:lpstr>
      <vt:lpstr>Переменные Часть2</vt:lpstr>
      <vt:lpstr>Что это</vt:lpstr>
      <vt:lpstr>Основные простые типы данных в C++</vt:lpstr>
      <vt:lpstr>Bool</vt:lpstr>
      <vt:lpstr>Bool</vt:lpstr>
      <vt:lpstr>Int (Целое Число)</vt:lpstr>
      <vt:lpstr>Int (Целое Число)</vt:lpstr>
      <vt:lpstr>Int (Целое Число)</vt:lpstr>
      <vt:lpstr>INT Побитовые операторы</vt:lpstr>
      <vt:lpstr>float  (число с плав. запятой)</vt:lpstr>
      <vt:lpstr>float  (число с плав. запятой)</vt:lpstr>
      <vt:lpstr>Преобразования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29</cp:revision>
  <dcterms:created xsi:type="dcterms:W3CDTF">2021-08-20T15:58:16Z</dcterms:created>
  <dcterms:modified xsi:type="dcterms:W3CDTF">2022-03-20T19:16:21Z</dcterms:modified>
</cp:coreProperties>
</file>