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0"/>
  </p:notesMasterIdLst>
  <p:sldIdLst>
    <p:sldId id="256" r:id="rId2"/>
    <p:sldId id="283" r:id="rId3"/>
    <p:sldId id="311" r:id="rId4"/>
    <p:sldId id="271" r:id="rId5"/>
    <p:sldId id="257" r:id="rId6"/>
    <p:sldId id="297" r:id="rId7"/>
    <p:sldId id="31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Условия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№6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ru-UA" dirty="0"/>
              <a:t>Линейный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7487683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Линейный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действия выполняются однократно</a:t>
            </a:r>
            <a:r>
              <a:rPr lang="ru-RU" dirty="0">
                <a:solidFill>
                  <a:srgbClr val="D4D4D4"/>
                </a:solidFill>
                <a:effectLst/>
              </a:rPr>
              <a:t> и строго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последовательно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линейного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путь домой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Словесный способ записи данного алгоритма: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подождать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сесть на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оплатить проезд;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остановке;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дойти до дома.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00850-00F2-48DA-B817-A99BF8BEBB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55153" y="1258816"/>
            <a:ext cx="1868040" cy="5139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46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uk-UA" dirty="0" err="1"/>
              <a:t>Разветвляющийся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35134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Разветвляющийся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в зависимости от условия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выполняется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либо одна, либо другая последовательность</a:t>
            </a:r>
            <a:r>
              <a:rPr lang="ru-RU" dirty="0">
                <a:solidFill>
                  <a:srgbClr val="D4D4D4"/>
                </a:solidFill>
                <a:effectLst/>
              </a:rPr>
              <a:t> действий.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разветвляющегося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если на улице идет дождь, то необходимо взять зонт, иначе не брать зонт с собой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2B4-0675-4844-86CA-90AA9852EB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87557" y="1704512"/>
            <a:ext cx="3359121" cy="495476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68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GB" dirty="0"/>
              <a:t>if-else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5836435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За счёт </a:t>
            </a:r>
            <a:r>
              <a:rPr lang="ru-RU" sz="2300" dirty="0" err="1">
                <a:solidFill>
                  <a:schemeClr val="accent3"/>
                </a:solidFill>
              </a:rPr>
              <a:t>if</a:t>
            </a:r>
            <a:r>
              <a:rPr lang="en-US" sz="2300" dirty="0">
                <a:solidFill>
                  <a:schemeClr val="accent3"/>
                </a:solidFill>
              </a:rPr>
              <a:t>-</a:t>
            </a:r>
            <a:r>
              <a:rPr lang="ru-RU" sz="2300" dirty="0" err="1">
                <a:solidFill>
                  <a:schemeClr val="accent3"/>
                </a:solidFill>
              </a:rPr>
              <a:t>else</a:t>
            </a:r>
            <a:r>
              <a:rPr lang="ru-RU" sz="2300" dirty="0"/>
              <a:t> можно проверить одно или несколько </a:t>
            </a:r>
            <a:r>
              <a:rPr lang="ru-RU" sz="2300" dirty="0">
                <a:solidFill>
                  <a:schemeClr val="accent1"/>
                </a:solidFill>
              </a:rPr>
              <a:t>условий</a:t>
            </a:r>
            <a:r>
              <a:rPr lang="ru-RU" sz="2300" dirty="0"/>
              <a:t> и в случае их успешной проверки будет выполнен один, иначе другой.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400" b="0" strike="noStrike" spc="-1" dirty="0" err="1">
                <a:solidFill>
                  <a:srgbClr val="729FCF"/>
                </a:solidFill>
                <a:latin typeface="Tw Cen MT"/>
              </a:rPr>
              <a:t>if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(</a:t>
            </a:r>
            <a:r>
              <a:rPr lang="ru-RU" sz="2400" b="0" strike="noStrike" spc="-1" dirty="0" err="1">
                <a:solidFill>
                  <a:srgbClr val="C9211E"/>
                </a:solidFill>
                <a:latin typeface="Tw Cen MT"/>
              </a:rPr>
              <a:t>someVariable</a:t>
            </a:r>
            <a:r>
              <a:rPr lang="ru-RU" sz="2400" b="0" strike="noStrike" spc="-1" dirty="0">
                <a:solidFill>
                  <a:srgbClr val="C9211E"/>
                </a:solidFill>
                <a:latin typeface="Tw Cen MT"/>
              </a:rPr>
              <a:t> </a:t>
            </a:r>
            <a:r>
              <a:rPr lang="ru-RU" sz="2400" b="0" strike="noStrike" spc="-1" dirty="0">
                <a:solidFill>
                  <a:schemeClr val="accent3"/>
                </a:solidFill>
                <a:latin typeface="Tw Cen MT"/>
              </a:rPr>
              <a:t>&gt;</a:t>
            </a:r>
            <a:r>
              <a:rPr lang="ru-RU" sz="2400" b="0" strike="noStrike" spc="-1" dirty="0">
                <a:solidFill>
                  <a:srgbClr val="C9211E"/>
                </a:solidFill>
                <a:latin typeface="Tw Cen MT"/>
              </a:rPr>
              <a:t> 50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)</a:t>
            </a:r>
            <a:endParaRPr lang="ru-RU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{</a:t>
            </a:r>
            <a:endParaRPr lang="ru-RU" sz="2400" b="0" strike="noStrike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400" b="0" strike="noStrike" spc="-1" dirty="0">
                <a:solidFill>
                  <a:srgbClr val="50938A"/>
                </a:solidFill>
                <a:latin typeface="Tw Cen MT"/>
              </a:rPr>
              <a:t>     // выполнять действия</a:t>
            </a:r>
            <a:endParaRPr lang="ru-RU" sz="2400" b="0" strike="noStrike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}</a:t>
            </a:r>
            <a:endParaRPr lang="ru-RU" sz="2400" b="0" strike="noStrike" spc="-1" dirty="0">
              <a:latin typeface="Arial"/>
            </a:endParaRPr>
          </a:p>
          <a:p>
            <a:pPr marL="0" indent="0" algn="just">
              <a:buNone/>
            </a:pPr>
            <a:endParaRPr lang="ru-RU" sz="2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D48ED4-FD87-418D-B08C-ECFD8E592D29}"/>
              </a:ext>
            </a:extLst>
          </p:cNvPr>
          <p:cNvSpPr txBox="1">
            <a:spLocks/>
          </p:cNvSpPr>
          <p:nvPr/>
        </p:nvSpPr>
        <p:spPr>
          <a:xfrm>
            <a:off x="7377343" y="1919815"/>
            <a:ext cx="4128117" cy="4323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ru-R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lang="ru-R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== b) {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Если a будет равным b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Здесь код выполняется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Выполнение до след. '}'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ru-RU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&lt;= b) { 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Если пред. условие не сработало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И а больше b, код выполняется здесь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ru-RU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Этот код сработает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если другие условия 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не будут выполнены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GB" dirty="0"/>
              <a:t>if-else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5101750" y="1627375"/>
            <a:ext cx="3261015" cy="466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BBB61-DCC9-45AD-960C-9C76AC96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14" y="1495984"/>
            <a:ext cx="2884297" cy="48071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E01ED0-6EE7-4E5F-BBC4-BCE3C8CE7F6F}"/>
              </a:ext>
            </a:extLst>
          </p:cNvPr>
          <p:cNvSpPr txBox="1">
            <a:spLocks/>
          </p:cNvSpPr>
          <p:nvPr/>
        </p:nvSpPr>
        <p:spPr>
          <a:xfrm>
            <a:off x="1141413" y="1639311"/>
            <a:ext cx="3622985" cy="466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0" dirty="0">
                <a:effectLst/>
                <a:latin typeface="Consolas" panose="020B0609020204030204" pitchFamily="49" charset="0"/>
              </a:rPr>
              <a:t>C++ поддерживает обычные логические условия: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м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еньше чем: а &lt; б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м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еньше или равно: a &lt;= b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больше, чем: а &gt; б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больше или равно: a &gt;= b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р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авно а == б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н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е равно: а != б</a:t>
            </a:r>
          </a:p>
          <a:p>
            <a:pPr marL="0" indent="0">
              <a:buNone/>
            </a:pPr>
            <a:endParaRPr lang="en-GB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GB" dirty="0"/>
              <a:t>if else if else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8006333" y="1710292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55163-EBBD-40A9-8355-5A73DD024B12}"/>
              </a:ext>
            </a:extLst>
          </p:cNvPr>
          <p:cNvSpPr txBox="1">
            <a:spLocks/>
          </p:cNvSpPr>
          <p:nvPr/>
        </p:nvSpPr>
        <p:spPr>
          <a:xfrm>
            <a:off x="1141413" y="1639311"/>
            <a:ext cx="3622985" cy="466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Можно не использовать ключевое слово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ru-RU" sz="1800" b="0" dirty="0">
                <a:effectLst/>
                <a:latin typeface="Consolas" panose="020B0609020204030204" pitchFamily="49" charset="0"/>
              </a:rPr>
              <a:t>Для конструкции условия его наличие </a:t>
            </a:r>
            <a:r>
              <a:rPr lang="ru-RU" sz="1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не есть обязательным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Также дополнительно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можно дописать в неё сколько-угодно вложенных условий </a:t>
            </a:r>
            <a:r>
              <a:rPr lang="ru-RU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FFB22B-064F-4C68-8FE9-474411AD9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55" y="1639311"/>
            <a:ext cx="2677035" cy="48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2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6241629" y="1751582"/>
            <a:ext cx="5530161" cy="459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Проверяем переменную x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Если переменная будет равна 1, то здесь сработает код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Может быть множество строк, а не только одна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"Переменная равна 1</a:t>
            </a:r>
            <a:r>
              <a:rPr lang="ru-RU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Указываем конец для кода для этой проверки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Если переменная будет равна 56, то здесь сработает код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Может быть множество строк, а не только одна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"Переменная равна 56</a:t>
            </a:r>
            <a:r>
              <a:rPr lang="ru-RU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Указываем конец для кода для этой проверки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По аналогии таких проверок может быть множество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Также можно добавить проверку, которая сработает в случае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если все остальные проверки не сработают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"Переменная равна </a:t>
            </a:r>
            <a:r>
              <a:rPr lang="ru-R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ru-RU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Можно и не ставить, так как это последние условие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55163-EBBD-40A9-8355-5A73DD024B12}"/>
              </a:ext>
            </a:extLst>
          </p:cNvPr>
          <p:cNvSpPr txBox="1">
            <a:spLocks/>
          </p:cNvSpPr>
          <p:nvPr/>
        </p:nvSpPr>
        <p:spPr>
          <a:xfrm>
            <a:off x="1141413" y="1639311"/>
            <a:ext cx="4416008" cy="466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Consolas" panose="020B0609020204030204" pitchFamily="49" charset="0"/>
              </a:rPr>
              <a:t>Конструкция </a:t>
            </a:r>
            <a:r>
              <a:rPr lang="ru-RU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case</a:t>
            </a:r>
            <a:r>
              <a:rPr lang="ru-RU" sz="1800" dirty="0">
                <a:latin typeface="Consolas" panose="020B0609020204030204" pitchFamily="49" charset="0"/>
              </a:rPr>
              <a:t> обладает более удобным форматом для проверки множественных условий на совпадение значения.</a:t>
            </a:r>
          </a:p>
          <a:p>
            <a:pPr marL="0" indent="0" algn="just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Consolas" panose="020B0609020204030204" pitchFamily="49" charset="0"/>
              </a:rPr>
              <a:t>В конструкцию записывается переменная, что проверяется, а также значения на которые происходит проверки.</a:t>
            </a:r>
          </a:p>
          <a:p>
            <a:pPr marL="0" indent="0" algn="just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GB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1909</TotalTime>
  <Words>852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Tw Cen MT</vt:lpstr>
      <vt:lpstr>Circuit</vt:lpstr>
      <vt:lpstr>Условия</vt:lpstr>
      <vt:lpstr>Виды алгоритмов: Линейный</vt:lpstr>
      <vt:lpstr>Виды алгоритмов: Разветвляющийся </vt:lpstr>
      <vt:lpstr>Конструкция if-else</vt:lpstr>
      <vt:lpstr>Конструкция if-else</vt:lpstr>
      <vt:lpstr>Конструкция if else if else</vt:lpstr>
      <vt:lpstr>Конструкция Switch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32</cp:revision>
  <dcterms:created xsi:type="dcterms:W3CDTF">2021-08-20T15:58:16Z</dcterms:created>
  <dcterms:modified xsi:type="dcterms:W3CDTF">2022-03-24T13:16:25Z</dcterms:modified>
</cp:coreProperties>
</file>