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79" r:id="rId4"/>
    <p:sldId id="280" r:id="rId5"/>
    <p:sldId id="281" r:id="rId6"/>
    <p:sldId id="284" r:id="rId7"/>
    <p:sldId id="282" r:id="rId8"/>
    <p:sldId id="286" r:id="rId9"/>
    <p:sldId id="283" r:id="rId10"/>
    <p:sldId id="28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Рекурсия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1</a:t>
            </a:r>
            <a:r>
              <a:rPr lang="ru-RU" sz="2800" dirty="0">
                <a:solidFill>
                  <a:schemeClr val="tx2"/>
                </a:solidFill>
              </a:rPr>
              <a:t>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Числа Фибоначчи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5303775" cy="4392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Числа Фибоначчи или ряд Фибоначчи – </a:t>
            </a:r>
            <a:r>
              <a:rPr lang="ru-RU" sz="1800" dirty="0">
                <a:solidFill>
                  <a:schemeClr val="accent1"/>
                </a:solidFill>
              </a:rPr>
              <a:t>последовательность натуральных чисел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r>
              <a:rPr lang="ru-RU" sz="1800" dirty="0"/>
              <a:t>Каждое следующее число – это </a:t>
            </a:r>
            <a:r>
              <a:rPr lang="ru-RU" sz="1800" dirty="0">
                <a:solidFill>
                  <a:schemeClr val="accent1"/>
                </a:solidFill>
              </a:rPr>
              <a:t>сумма двух предыдущих</a:t>
            </a:r>
            <a:r>
              <a:rPr lang="ru-RU" sz="1800" dirty="0"/>
              <a:t>.</a:t>
            </a:r>
          </a:p>
          <a:p>
            <a:pPr marL="0" indent="0" algn="just">
              <a:buNone/>
            </a:pPr>
            <a:r>
              <a:rPr lang="ru-UA" sz="1800" dirty="0"/>
              <a:t>Пример вывода для первых 10 чисел:</a:t>
            </a:r>
          </a:p>
          <a:p>
            <a:pPr marL="0" indent="0" algn="just">
              <a:buNone/>
            </a:pPr>
            <a:r>
              <a:rPr lang="ru-UA" sz="1800" dirty="0">
                <a:solidFill>
                  <a:schemeClr val="accent4"/>
                </a:solidFill>
                <a:latin typeface="Consolas" panose="020B0609020204030204" pitchFamily="49" charset="0"/>
              </a:rPr>
              <a:t>1, 1, 2, 3, 5, 8, 13, 21, 34, 55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Реализовать факториал можно с помощью рекурсии: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600" dirty="0"/>
              <a:t>Осуществив рекурсивный вызов (необходимо наличие параллельной рекурсии)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600" dirty="0"/>
              <a:t>Завершив выполнение терминальным условием</a:t>
            </a:r>
          </a:p>
          <a:p>
            <a:pPr marL="0" indent="0" algn="just">
              <a:buNone/>
            </a:pPr>
            <a:endParaRPr lang="ru-RU" sz="1800" dirty="0"/>
          </a:p>
          <a:p>
            <a:pPr marL="457200" indent="-457200" algn="just">
              <a:buFont typeface="+mj-lt"/>
              <a:buAutoNum type="arabicParenR"/>
            </a:pP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9D6C4E-EA84-456A-8349-BD080D9C42C7}"/>
              </a:ext>
            </a:extLst>
          </p:cNvPr>
          <p:cNvSpPr txBox="1">
            <a:spLocks/>
          </p:cNvSpPr>
          <p:nvPr/>
        </p:nvSpPr>
        <p:spPr>
          <a:xfrm>
            <a:off x="6946669" y="2001154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терминальная ветвь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рекурсивная ветвь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рекурсивный вызов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характерным есть наличие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параллельной рекурсии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85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8F923-C484-4948-98D2-B5B85A032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367677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3"/>
                </a:solidFill>
              </a:rPr>
              <a:t>Рекурсия</a:t>
            </a:r>
            <a:r>
              <a:rPr lang="ru-RU" sz="2300" dirty="0"/>
              <a:t> </a:t>
            </a:r>
            <a:r>
              <a:rPr lang="en-US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определение, описание, изображение </a:t>
            </a:r>
            <a:r>
              <a:rPr lang="ru-RU" sz="2300" dirty="0"/>
              <a:t>какого-либо объекта или процесса </a:t>
            </a:r>
            <a:r>
              <a:rPr lang="ru-RU" sz="2300" dirty="0">
                <a:solidFill>
                  <a:schemeClr val="accent2"/>
                </a:solidFill>
              </a:rPr>
              <a:t>внутри самого этого объекта или процесса</a:t>
            </a:r>
            <a:r>
              <a:rPr lang="en-US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Рекурсии свойственно создавать ситуацию, когда  </a:t>
            </a:r>
            <a:r>
              <a:rPr lang="ru-RU" sz="2300" dirty="0">
                <a:solidFill>
                  <a:schemeClr val="accent1"/>
                </a:solidFill>
              </a:rPr>
              <a:t>объект является частью самого себя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В программировании прием может быть использован когда </a:t>
            </a:r>
            <a:r>
              <a:rPr lang="ru-RU" sz="2300" dirty="0">
                <a:solidFill>
                  <a:schemeClr val="accent1"/>
                </a:solidFill>
              </a:rPr>
              <a:t>есть возможность поделить задачу на более простые аналогичные подзадачи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44870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Где встречается рекурсия</a:t>
            </a:r>
          </a:p>
          <a:p>
            <a:pPr algn="just">
              <a:buFontTx/>
              <a:buChar char="-"/>
            </a:pPr>
            <a:r>
              <a:rPr lang="ru-RU" sz="2300" dirty="0"/>
              <a:t>Природа</a:t>
            </a:r>
          </a:p>
          <a:p>
            <a:pPr algn="just">
              <a:buFontTx/>
              <a:buChar char="-"/>
            </a:pPr>
            <a:r>
              <a:rPr lang="ru-RU" sz="2300" dirty="0"/>
              <a:t>Фракталы</a:t>
            </a:r>
          </a:p>
          <a:p>
            <a:pPr algn="just">
              <a:buFontTx/>
              <a:buChar char="-"/>
            </a:pPr>
            <a:r>
              <a:rPr lang="ru-RU" sz="2300" dirty="0"/>
              <a:t>Файловые системы</a:t>
            </a:r>
          </a:p>
          <a:p>
            <a:pPr algn="just">
              <a:buFontTx/>
              <a:buChar char="-"/>
            </a:pPr>
            <a:r>
              <a:rPr lang="ru-RU" sz="2300" dirty="0"/>
              <a:t>Решение задач</a:t>
            </a:r>
            <a:endParaRPr lang="en-US" sz="2300" dirty="0"/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D6B11-6AD0-4B65-9579-783784F67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11179" y="2365035"/>
            <a:ext cx="2438400" cy="18288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A53D5-3C5A-4FDC-8083-5136E7C2D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1" y="2060235"/>
            <a:ext cx="3357982" cy="276806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20DC-F729-4488-94F2-385AC4946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9" y="4530900"/>
            <a:ext cx="3246120" cy="182880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94CB6-DE44-445E-A32D-1570D6251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11" y="4828302"/>
            <a:ext cx="1914248" cy="15313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4FA338-2CE6-4FC1-977E-510F05B9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429000"/>
            <a:ext cx="2871805" cy="28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Рекурсия в программировании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Рекурсией называется </a:t>
            </a:r>
            <a:r>
              <a:rPr lang="ru-RU" sz="2300" dirty="0">
                <a:solidFill>
                  <a:schemeClr val="accent2"/>
                </a:solidFill>
              </a:rPr>
              <a:t>прием</a:t>
            </a:r>
            <a:r>
              <a:rPr lang="ru-RU" sz="2300" dirty="0"/>
              <a:t> программирования, при котором </a:t>
            </a:r>
            <a:r>
              <a:rPr lang="ru-RU" sz="2300" dirty="0">
                <a:solidFill>
                  <a:schemeClr val="accent1"/>
                </a:solidFill>
              </a:rPr>
              <a:t>есть наличие </a:t>
            </a:r>
            <a:r>
              <a:rPr lang="ru-RU" sz="2300" dirty="0">
                <a:solidFill>
                  <a:schemeClr val="accent3"/>
                </a:solidFill>
              </a:rPr>
              <a:t>функции</a:t>
            </a:r>
            <a:r>
              <a:rPr lang="ru-RU" sz="2300" dirty="0">
                <a:solidFill>
                  <a:schemeClr val="accent1"/>
                </a:solidFill>
              </a:rPr>
              <a:t>, что вызывает сама себя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Такая функция называется </a:t>
            </a:r>
            <a:r>
              <a:rPr lang="ru-RU" sz="2300" dirty="0">
                <a:solidFill>
                  <a:schemeClr val="accent4"/>
                </a:solidFill>
              </a:rPr>
              <a:t>рекурсивной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Рекурсии в программировании свойственно иметь </a:t>
            </a:r>
            <a:r>
              <a:rPr lang="ru-RU" sz="2300" dirty="0">
                <a:solidFill>
                  <a:schemeClr val="accent3"/>
                </a:solidFill>
              </a:rPr>
              <a:t>предел</a:t>
            </a:r>
            <a:r>
              <a:rPr lang="ru-RU" sz="2300" dirty="0"/>
              <a:t> (</a:t>
            </a:r>
            <a:r>
              <a:rPr lang="ru-RU" sz="2300" dirty="0">
                <a:solidFill>
                  <a:schemeClr val="accent2"/>
                </a:solidFill>
              </a:rPr>
              <a:t>условие прекращения рекурсии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r>
              <a:rPr lang="ru-RU" sz="2300" dirty="0"/>
              <a:t>Такой механизм </a:t>
            </a:r>
            <a:r>
              <a:rPr lang="ru-RU" sz="2300" dirty="0">
                <a:solidFill>
                  <a:schemeClr val="accent1"/>
                </a:solidFill>
              </a:rPr>
              <a:t>необходим</a:t>
            </a:r>
            <a:r>
              <a:rPr lang="ru-RU" sz="2300" dirty="0"/>
              <a:t>, так как иначе выполнение программы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 задачи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4735603" cy="43922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000" dirty="0"/>
              <a:t>Перед вами </a:t>
            </a:r>
            <a:r>
              <a:rPr lang="ru-RU" sz="2000" dirty="0">
                <a:solidFill>
                  <a:schemeClr val="accent2"/>
                </a:solidFill>
              </a:rPr>
              <a:t>куча коробок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Некоторые коробки содержат </a:t>
            </a:r>
            <a:r>
              <a:rPr lang="ru-RU" sz="2000" dirty="0">
                <a:solidFill>
                  <a:schemeClr val="accent2"/>
                </a:solidFill>
              </a:rPr>
              <a:t>другие коробки внутри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Некоторые коробки </a:t>
            </a:r>
            <a:r>
              <a:rPr lang="ru-RU" sz="2000" dirty="0">
                <a:solidFill>
                  <a:schemeClr val="accent2"/>
                </a:solidFill>
              </a:rPr>
              <a:t>пустые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2"/>
                </a:solidFill>
              </a:rPr>
              <a:t>Количество</a:t>
            </a:r>
            <a:r>
              <a:rPr lang="ru-RU" sz="2000" dirty="0"/>
              <a:t> коробок заранее </a:t>
            </a:r>
            <a:r>
              <a:rPr lang="ru-RU" sz="2000" dirty="0">
                <a:solidFill>
                  <a:schemeClr val="accent4"/>
                </a:solidFill>
              </a:rPr>
              <a:t>не известно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В одной из коробок </a:t>
            </a:r>
            <a:r>
              <a:rPr lang="ru-RU" sz="2000" dirty="0">
                <a:solidFill>
                  <a:schemeClr val="accent3"/>
                </a:solidFill>
              </a:rPr>
              <a:t>ключ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accent1"/>
                </a:solidFill>
              </a:rPr>
              <a:t>Необходимо найти </a:t>
            </a:r>
            <a:r>
              <a:rPr lang="ru-RU" sz="2000" dirty="0">
                <a:solidFill>
                  <a:schemeClr val="accent3"/>
                </a:solidFill>
              </a:rPr>
              <a:t>ключ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Данную задачу можно решить с помощью </a:t>
            </a:r>
            <a:r>
              <a:rPr lang="ru-RU" sz="2000" dirty="0">
                <a:solidFill>
                  <a:schemeClr val="accent5"/>
                </a:solidFill>
              </a:rPr>
              <a:t>итеративного</a:t>
            </a:r>
            <a:r>
              <a:rPr lang="ru-RU" sz="2000" dirty="0"/>
              <a:t> и </a:t>
            </a:r>
            <a:r>
              <a:rPr lang="ru-RU" sz="2000" dirty="0">
                <a:solidFill>
                  <a:schemeClr val="accent5"/>
                </a:solidFill>
              </a:rPr>
              <a:t>рекурсивного</a:t>
            </a:r>
            <a:r>
              <a:rPr lang="ru-RU" sz="2000" dirty="0"/>
              <a:t> способов.</a:t>
            </a:r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515F9-8658-4EDE-BF62-4193FCD01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1509204"/>
            <a:ext cx="5595435" cy="52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Рекурсивная функция всегда должна иметь </a:t>
            </a:r>
            <a:r>
              <a:rPr lang="ru-RU" sz="2300" dirty="0">
                <a:solidFill>
                  <a:schemeClr val="accent4"/>
                </a:solidFill>
              </a:rPr>
              <a:t>хотя бы две части</a:t>
            </a:r>
            <a:r>
              <a:rPr lang="ru-RU" sz="2300" dirty="0"/>
              <a:t>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2"/>
                </a:solidFill>
              </a:rPr>
              <a:t>условие прекращения рекурсии </a:t>
            </a:r>
            <a:r>
              <a:rPr lang="ru-RU" sz="2300" dirty="0"/>
              <a:t>(терминальная ветвь);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2"/>
                </a:solidFill>
              </a:rPr>
              <a:t>рекурсивный вызов </a:t>
            </a:r>
            <a:r>
              <a:rPr lang="ru-RU" sz="2300" dirty="0"/>
              <a:t>(рекурсивная ветвь).</a:t>
            </a:r>
          </a:p>
          <a:p>
            <a:pPr marL="0" indent="0" algn="just">
              <a:buNone/>
            </a:pPr>
            <a:r>
              <a:rPr lang="ru-RU" sz="2300" dirty="0"/>
              <a:t>Иногда некоторым рекурсивным функциям свойственно:</a:t>
            </a:r>
          </a:p>
          <a:p>
            <a:pPr algn="just">
              <a:buFontTx/>
              <a:buChar char="-"/>
            </a:pPr>
            <a:r>
              <a:rPr lang="ru-RU" sz="2300" dirty="0"/>
              <a:t>наличие нескольких </a:t>
            </a:r>
            <a:r>
              <a:rPr lang="ru-RU" sz="2300" dirty="0">
                <a:solidFill>
                  <a:schemeClr val="accent2"/>
                </a:solidFill>
              </a:rPr>
              <a:t>альтернативных ветвей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наличие </a:t>
            </a:r>
            <a:r>
              <a:rPr lang="ru-RU" sz="2300" dirty="0">
                <a:solidFill>
                  <a:schemeClr val="accent2"/>
                </a:solidFill>
              </a:rPr>
              <a:t>параллельной рекурсии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CE118-B8C8-48C1-93DD-0EFA0C71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367677"/>
            <a:ext cx="2871805" cy="28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dirty="0"/>
              <a:t>Рекурсия в </a:t>
            </a:r>
            <a:r>
              <a:rPr lang="en-US" dirty="0" err="1"/>
              <a:t>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29" y="1799879"/>
            <a:ext cx="4735603" cy="439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recurse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 .. ..</a:t>
            </a: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79475-0F0B-4E78-9ABF-F050B75D6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18" y="1572577"/>
            <a:ext cx="2216994" cy="384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0C509-9475-4B15-B805-247F6CF09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662" y="2080274"/>
            <a:ext cx="835288" cy="13097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010453-3DE8-4607-AAA6-E6C4C903A0C6}"/>
              </a:ext>
            </a:extLst>
          </p:cNvPr>
          <p:cNvSpPr txBox="1">
            <a:spLocks/>
          </p:cNvSpPr>
          <p:nvPr/>
        </p:nvSpPr>
        <p:spPr>
          <a:xfrm>
            <a:off x="6821811" y="1648320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4B9FD2-4D4C-4E0E-9AF3-32ED04F33269}"/>
              </a:ext>
            </a:extLst>
          </p:cNvPr>
          <p:cNvSpPr txBox="1">
            <a:spLocks/>
          </p:cNvSpPr>
          <p:nvPr/>
        </p:nvSpPr>
        <p:spPr>
          <a:xfrm>
            <a:off x="10273430" y="3429000"/>
            <a:ext cx="1130398" cy="853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Вызов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функции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 </a:t>
            </a:r>
            <a:endParaRPr lang="ru-RU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5E3403-B5EA-4AEF-87F3-51284116D508}"/>
              </a:ext>
            </a:extLst>
          </p:cNvPr>
          <p:cNvSpPr txBox="1">
            <a:spLocks/>
          </p:cNvSpPr>
          <p:nvPr/>
        </p:nvSpPr>
        <p:spPr>
          <a:xfrm>
            <a:off x="9255121" y="2257934"/>
            <a:ext cx="889600" cy="108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err="1">
                <a:latin typeface="Consolas" panose="020B0609020204030204" pitchFamily="49" charset="0"/>
              </a:rPr>
              <a:t>Рекур</a:t>
            </a:r>
            <a:r>
              <a:rPr lang="ru-RU" sz="1600" dirty="0">
                <a:latin typeface="Consolas" panose="020B0609020204030204" pitchFamily="49" charset="0"/>
              </a:rPr>
              <a:t>-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 err="1">
                <a:latin typeface="Consolas" panose="020B0609020204030204" pitchFamily="49" charset="0"/>
              </a:rPr>
              <a:t>сивный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600" dirty="0">
                <a:latin typeface="Consolas" panose="020B0609020204030204" pitchFamily="49" charset="0"/>
              </a:rPr>
              <a:t>вызов</a:t>
            </a:r>
            <a:endParaRPr lang="ru-RU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71EDB4-63C6-4915-BAF0-0593FDB2CBA6}"/>
              </a:ext>
            </a:extLst>
          </p:cNvPr>
          <p:cNvSpPr txBox="1">
            <a:spLocks/>
          </p:cNvSpPr>
          <p:nvPr/>
        </p:nvSpPr>
        <p:spPr>
          <a:xfrm>
            <a:off x="1141413" y="1919416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Как и любой другой язык программирования </a:t>
            </a:r>
            <a:r>
              <a:rPr lang="ru-RU" sz="2000" dirty="0">
                <a:solidFill>
                  <a:schemeClr val="accent1"/>
                </a:solidFill>
              </a:rPr>
              <a:t>С++ поддерживает рекурсию</a:t>
            </a:r>
            <a:r>
              <a:rPr lang="ru-RU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Большинство языков </a:t>
            </a:r>
            <a:r>
              <a:rPr lang="ru-RU" sz="2000" dirty="0">
                <a:solidFill>
                  <a:schemeClr val="accent1"/>
                </a:solidFill>
              </a:rPr>
              <a:t>ограничивают количество вызовов</a:t>
            </a:r>
            <a:r>
              <a:rPr lang="ru-RU" sz="2000" dirty="0"/>
              <a:t> рекурсии (</a:t>
            </a:r>
            <a:r>
              <a:rPr lang="ru-RU" sz="2000" dirty="0">
                <a:solidFill>
                  <a:schemeClr val="accent3"/>
                </a:solidFill>
              </a:rPr>
              <a:t>глубина рекурсии</a:t>
            </a:r>
            <a:r>
              <a:rPr lang="ru-RU" sz="2000" dirty="0"/>
              <a:t>).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Python: 1000</a:t>
            </a:r>
            <a:r>
              <a:rPr lang="ru-RU" sz="2000" dirty="0"/>
              <a:t> </a:t>
            </a:r>
            <a:r>
              <a:rPr lang="en-US" sz="2000" dirty="0"/>
              <a:t>JavaScript: 10000-100000</a:t>
            </a:r>
            <a:endParaRPr lang="ru-RU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chemeClr val="accent1"/>
                </a:solidFill>
              </a:rPr>
              <a:t>В С++ </a:t>
            </a:r>
            <a:r>
              <a:rPr lang="ru-RU" sz="2000" dirty="0"/>
              <a:t>глубина рекурсии не ограничена количеством вызовов, </a:t>
            </a:r>
            <a:r>
              <a:rPr lang="ru-RU" sz="2000" dirty="0">
                <a:solidFill>
                  <a:schemeClr val="accent1"/>
                </a:solidFill>
              </a:rPr>
              <a:t>она ограничена количеством памяти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422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4A6A5-A261-4BF1-B78B-39E2DF706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8" y="3495854"/>
            <a:ext cx="2615449" cy="261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Преимущества:</a:t>
            </a:r>
          </a:p>
          <a:p>
            <a:pPr algn="just">
              <a:buFontTx/>
              <a:buChar char="-"/>
            </a:pPr>
            <a:r>
              <a:rPr lang="ru-RU" sz="2300" dirty="0"/>
              <a:t>код </a:t>
            </a:r>
            <a:r>
              <a:rPr lang="ru-RU" sz="2300" dirty="0">
                <a:solidFill>
                  <a:schemeClr val="accent1"/>
                </a:solidFill>
              </a:rPr>
              <a:t>короче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1"/>
                </a:solidFill>
              </a:rPr>
              <a:t>чище</a:t>
            </a:r>
            <a:r>
              <a:rPr lang="ru-RU" sz="2300" dirty="0"/>
              <a:t>, более элегантный;</a:t>
            </a:r>
          </a:p>
          <a:p>
            <a:pPr algn="just">
              <a:buFontTx/>
              <a:buChar char="-"/>
            </a:pPr>
            <a:r>
              <a:rPr lang="ru-RU" sz="2300" dirty="0"/>
              <a:t>рекурсия необходима в задачах, касающихся </a:t>
            </a:r>
            <a:r>
              <a:rPr lang="ru-RU" sz="2300" dirty="0">
                <a:solidFill>
                  <a:schemeClr val="accent3"/>
                </a:solidFill>
              </a:rPr>
              <a:t>структур данных</a:t>
            </a:r>
            <a:r>
              <a:rPr lang="ru-RU" sz="2300" dirty="0"/>
              <a:t> и </a:t>
            </a:r>
            <a:r>
              <a:rPr lang="ru-RU" sz="2300" dirty="0">
                <a:solidFill>
                  <a:schemeClr val="accent3"/>
                </a:solidFill>
              </a:rPr>
              <a:t>продвинутых алгоритмов</a:t>
            </a:r>
            <a:r>
              <a:rPr lang="ru-RU" sz="2300" dirty="0"/>
              <a:t>, таких как обход графа и дерева.</a:t>
            </a:r>
          </a:p>
          <a:p>
            <a:pPr marL="0" indent="0" algn="just">
              <a:buNone/>
            </a:pPr>
            <a:r>
              <a:rPr lang="ru-RU" sz="2300" dirty="0"/>
              <a:t>Недостатки:</a:t>
            </a:r>
          </a:p>
          <a:p>
            <a:pPr algn="just">
              <a:buFontTx/>
              <a:buChar char="-"/>
            </a:pPr>
            <a:r>
              <a:rPr lang="ru-RU" sz="2300" dirty="0"/>
              <a:t>программы с рекурсией </a:t>
            </a:r>
            <a:r>
              <a:rPr lang="ru-RU" sz="2300" dirty="0">
                <a:solidFill>
                  <a:schemeClr val="accent1"/>
                </a:solidFill>
              </a:rPr>
              <a:t>занимают много места </a:t>
            </a:r>
            <a:r>
              <a:rPr lang="ru-RU" sz="2300" dirty="0"/>
              <a:t>на стеке по сравнению с итеративной программой; </a:t>
            </a:r>
          </a:p>
          <a:p>
            <a:pPr algn="just">
              <a:buFontTx/>
              <a:buChar char="-"/>
            </a:pPr>
            <a:r>
              <a:rPr lang="ru-RU" sz="2300" dirty="0"/>
              <a:t>используют </a:t>
            </a:r>
            <a:r>
              <a:rPr lang="ru-RU" sz="2300" dirty="0">
                <a:solidFill>
                  <a:schemeClr val="accent1"/>
                </a:solidFill>
              </a:rPr>
              <a:t>больше процессорного времени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- </a:t>
            </a:r>
            <a:r>
              <a:rPr lang="ru-RU" sz="2300" dirty="0">
                <a:solidFill>
                  <a:schemeClr val="accent1"/>
                </a:solidFill>
              </a:rPr>
              <a:t>сложная отладка </a:t>
            </a:r>
            <a:r>
              <a:rPr lang="ru-RU" sz="2300" dirty="0"/>
              <a:t>по сравнению с эквивалентной итеративной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30253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Факториал числа с помощью рекурсии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9416"/>
            <a:ext cx="530377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Факториал – определённая на </a:t>
            </a:r>
            <a:r>
              <a:rPr lang="ru-RU" sz="2000" dirty="0">
                <a:solidFill>
                  <a:schemeClr val="accent1"/>
                </a:solidFill>
              </a:rPr>
              <a:t>множестве неотрицательных целых чисел.</a:t>
            </a:r>
          </a:p>
          <a:p>
            <a:pPr marL="0" indent="0" algn="just">
              <a:buNone/>
            </a:pPr>
            <a:r>
              <a:rPr lang="ru-RU" sz="2000" dirty="0"/>
              <a:t>Факториалом числа </a:t>
            </a:r>
            <a:r>
              <a:rPr lang="en-US" sz="2000" dirty="0"/>
              <a:t>n</a:t>
            </a:r>
            <a:r>
              <a:rPr lang="ru-RU" sz="2000" dirty="0"/>
              <a:t> является </a:t>
            </a:r>
            <a:r>
              <a:rPr lang="ru-RU" sz="2000" dirty="0">
                <a:solidFill>
                  <a:schemeClr val="accent1"/>
                </a:solidFill>
              </a:rPr>
              <a:t>произведение всех натуральных чисел от 1 до </a:t>
            </a:r>
            <a:r>
              <a:rPr lang="en-US" sz="2000" dirty="0">
                <a:solidFill>
                  <a:schemeClr val="accent1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ru-RU" sz="2000" dirty="0"/>
              <a:t>Реализовать факториал можно с помощью рекурсии: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800" dirty="0"/>
              <a:t>Осуществив рекурсивный вызов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800" dirty="0"/>
              <a:t>Завершив выполнение терминальным условием</a:t>
            </a:r>
          </a:p>
          <a:p>
            <a:pPr marL="457200" indent="-457200" algn="just">
              <a:buFont typeface="+mj-lt"/>
              <a:buAutoNum type="arabicParenR"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9D6C4E-EA84-456A-8349-BD080D9C42C7}"/>
              </a:ext>
            </a:extLst>
          </p:cNvPr>
          <p:cNvSpPr txBox="1">
            <a:spLocks/>
          </p:cNvSpPr>
          <p:nvPr/>
        </p:nvSpPr>
        <p:spPr>
          <a:xfrm>
            <a:off x="6946669" y="2001154"/>
            <a:ext cx="4735603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рекурсивная ветвь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рекурсивный вызов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*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терминальная ветвь</a:t>
            </a:r>
            <a:endParaRPr lang="ru-RU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3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2395</TotalTime>
  <Words>686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Рекурсия</vt:lpstr>
      <vt:lpstr>Определение</vt:lpstr>
      <vt:lpstr>Примеры рекурсии</vt:lpstr>
      <vt:lpstr>Рекурсия в программировании</vt:lpstr>
      <vt:lpstr>Решение задачи с помощью рекурсии</vt:lpstr>
      <vt:lpstr>Структура рекурсии</vt:lpstr>
      <vt:lpstr>Рекурсия в c++</vt:lpstr>
      <vt:lpstr>Преимущества и недостатки</vt:lpstr>
      <vt:lpstr>Факториал числа с помощью рекурсии</vt:lpstr>
      <vt:lpstr>Числа Фибоначчи с помощью рекурсии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42</cp:revision>
  <dcterms:created xsi:type="dcterms:W3CDTF">2021-08-20T15:58:16Z</dcterms:created>
  <dcterms:modified xsi:type="dcterms:W3CDTF">2022-04-16T06:58:39Z</dcterms:modified>
</cp:coreProperties>
</file>