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notesMasterIdLst>
    <p:notesMasterId r:id="rId13"/>
  </p:notesMasterIdLst>
  <p:sldIdLst>
    <p:sldId id="256" r:id="rId2"/>
    <p:sldId id="283" r:id="rId3"/>
    <p:sldId id="311" r:id="rId4"/>
    <p:sldId id="286" r:id="rId5"/>
    <p:sldId id="262" r:id="rId6"/>
    <p:sldId id="315" r:id="rId7"/>
    <p:sldId id="313" r:id="rId8"/>
    <p:sldId id="314" r:id="rId9"/>
    <p:sldId id="316" r:id="rId10"/>
    <p:sldId id="317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CA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B47B5-EF1D-41BD-9CC3-7AD4E8DDF9BA}" type="datetimeFigureOut">
              <a:rPr lang="ru-RU" smtClean="0"/>
              <a:t>27.03.2022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E173F-29FA-4915-87A1-BBA533A030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73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48D1148-AA36-4684-835C-5806DCFCF7AA}" type="datetimeFigureOut">
              <a:rPr lang="ru-RU" smtClean="0"/>
              <a:t>27.03.2022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20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27.03.2022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51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27.03.2022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821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27.03.2022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186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27.03.2022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936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27.03.2022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59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27.03.2022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299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27.03.2022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8380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27.03.2022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81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27.03.2022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528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27.03.2022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04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27.03.2022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27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27.03.2022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1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27.03.2022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27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27.03.2022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56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27.03.2022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247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27.03.2022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1336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D1148-AA36-4684-835C-5806DCFCF7AA}" type="datetimeFigureOut">
              <a:rPr lang="ru-RU" smtClean="0"/>
              <a:t>27.03.2022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8197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  <p:sldLayoutId id="2147483996" r:id="rId12"/>
    <p:sldLayoutId id="2147483997" r:id="rId13"/>
    <p:sldLayoutId id="2147483998" r:id="rId14"/>
    <p:sldLayoutId id="2147483999" r:id="rId15"/>
    <p:sldLayoutId id="2147484000" r:id="rId16"/>
    <p:sldLayoutId id="214748400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3DD11-901D-451A-845C-4F3280890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1" y="3036741"/>
            <a:ext cx="8791575" cy="784518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Циклы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181DC7-0F1A-4A01-86AE-4D874C1B8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1" y="2134263"/>
            <a:ext cx="8791575" cy="703632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solidFill>
                  <a:srgbClr val="BDCAD1"/>
                </a:solidFill>
              </a:rPr>
              <a:t>«</a:t>
            </a:r>
            <a:r>
              <a:rPr lang="ru-UA" sz="2800" dirty="0">
                <a:solidFill>
                  <a:srgbClr val="BDCAD1"/>
                </a:solidFill>
              </a:rPr>
              <a:t>Теория Алгоритмов</a:t>
            </a:r>
            <a:r>
              <a:rPr lang="ru-RU" sz="2800" dirty="0">
                <a:solidFill>
                  <a:srgbClr val="BDCAD1"/>
                </a:solidFill>
              </a:rPr>
              <a:t>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9E2003-DE86-4410-AEB0-BC6E98A9E98D}"/>
              </a:ext>
            </a:extLst>
          </p:cNvPr>
          <p:cNvSpPr txBox="1"/>
          <p:nvPr/>
        </p:nvSpPr>
        <p:spPr>
          <a:xfrm>
            <a:off x="4200614" y="1180156"/>
            <a:ext cx="3790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2"/>
                </a:solidFill>
              </a:rPr>
              <a:t>Лекция №7</a:t>
            </a:r>
          </a:p>
          <a:p>
            <a:pPr algn="ctr"/>
            <a:r>
              <a:rPr lang="ru-RU" sz="2800" dirty="0">
                <a:solidFill>
                  <a:schemeClr val="tx2"/>
                </a:solidFill>
              </a:rPr>
              <a:t>по дисциплине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8CD020-3D6C-4FD9-B578-3EF6C5DB3A63}"/>
              </a:ext>
            </a:extLst>
          </p:cNvPr>
          <p:cNvSpPr txBox="1"/>
          <p:nvPr/>
        </p:nvSpPr>
        <p:spPr>
          <a:xfrm>
            <a:off x="8550675" y="5017363"/>
            <a:ext cx="3790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tx2"/>
                </a:solidFill>
              </a:rPr>
              <a:t>Преподаватель:</a:t>
            </a:r>
          </a:p>
          <a:p>
            <a:r>
              <a:rPr lang="ru-RU" sz="2800" dirty="0">
                <a:solidFill>
                  <a:schemeClr val="tx2"/>
                </a:solidFill>
              </a:rPr>
              <a:t>Золотоверх Д.О.</a:t>
            </a:r>
          </a:p>
        </p:txBody>
      </p:sp>
    </p:spTree>
    <p:extLst>
      <p:ext uri="{BB962C8B-B14F-4D97-AF65-F5344CB8AC3E}">
        <p14:creationId xmlns:p14="http://schemas.microsoft.com/office/powerpoint/2010/main" val="2533574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PlaceHolder 1"/>
          <p:cNvSpPr>
            <a:spLocks noGrp="1"/>
          </p:cNvSpPr>
          <p:nvPr>
            <p:ph type="title"/>
          </p:nvPr>
        </p:nvSpPr>
        <p:spPr>
          <a:xfrm>
            <a:off x="1141560" y="368640"/>
            <a:ext cx="9904320" cy="1476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4400" spc="-1" dirty="0">
                <a:solidFill>
                  <a:srgbClr val="FFFFFF"/>
                </a:solidFill>
                <a:latin typeface="Arial"/>
              </a:rPr>
              <a:t>Вложенные циклы</a:t>
            </a:r>
            <a:endParaRPr lang="ru-RU" sz="44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59" name="PlaceHolder 2"/>
          <p:cNvSpPr>
            <a:spLocks noGrp="1"/>
          </p:cNvSpPr>
          <p:nvPr>
            <p:ph/>
          </p:nvPr>
        </p:nvSpPr>
        <p:spPr>
          <a:xfrm>
            <a:off x="1141560" y="1845360"/>
            <a:ext cx="4551988" cy="4466663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t">
            <a:normAutofit/>
          </a:bodyPr>
          <a:lstStyle/>
          <a:p>
            <a:pPr marL="0" indent="0" algn="just">
              <a:spcBef>
                <a:spcPts val="1001"/>
              </a:spcBef>
              <a:buNone/>
            </a:pPr>
            <a:r>
              <a:rPr lang="ru-RU" sz="1800" spc="-1" dirty="0">
                <a:latin typeface="Arial"/>
              </a:rPr>
              <a:t>Подобно другим конструкциям, </a:t>
            </a:r>
            <a:r>
              <a:rPr lang="ru-RU" sz="1800" spc="-1" dirty="0">
                <a:solidFill>
                  <a:schemeClr val="accent1"/>
                </a:solidFill>
                <a:latin typeface="Arial"/>
              </a:rPr>
              <a:t>можно разместить цикл внутри цикла</a:t>
            </a:r>
            <a:r>
              <a:rPr lang="ru-RU" sz="1800" spc="-1" dirty="0">
                <a:latin typeface="Arial"/>
              </a:rPr>
              <a:t>.</a:t>
            </a:r>
          </a:p>
          <a:p>
            <a:pPr marL="0" indent="0" algn="just">
              <a:spcBef>
                <a:spcPts val="1001"/>
              </a:spcBef>
              <a:buNone/>
            </a:pPr>
            <a:endParaRPr lang="ru-RU" sz="1800" spc="-1" dirty="0">
              <a:latin typeface="Arial"/>
            </a:endParaRPr>
          </a:p>
          <a:p>
            <a:pPr marL="0" indent="0" algn="just">
              <a:spcBef>
                <a:spcPts val="1001"/>
              </a:spcBef>
              <a:buNone/>
            </a:pPr>
            <a:r>
              <a:rPr lang="ru-RU" sz="1800" spc="-1" dirty="0">
                <a:latin typeface="Arial"/>
              </a:rPr>
              <a:t>С </a:t>
            </a:r>
            <a:r>
              <a:rPr lang="ru-RU" sz="1800" spc="-1" dirty="0">
                <a:solidFill>
                  <a:schemeClr val="accent1"/>
                </a:solidFill>
                <a:latin typeface="Arial"/>
              </a:rPr>
              <a:t>одной итерацией </a:t>
            </a:r>
            <a:r>
              <a:rPr lang="ru-RU" sz="1800" spc="-1" dirty="0">
                <a:latin typeface="Arial"/>
              </a:rPr>
              <a:t>внешнего цикла </a:t>
            </a:r>
            <a:r>
              <a:rPr lang="ru-RU" sz="1800" spc="-1" dirty="0">
                <a:solidFill>
                  <a:schemeClr val="accent1"/>
                </a:solidFill>
                <a:latin typeface="Arial"/>
              </a:rPr>
              <a:t>выполняется десять</a:t>
            </a:r>
            <a:r>
              <a:rPr lang="ru-RU" sz="1800" spc="-1" dirty="0">
                <a:latin typeface="Arial"/>
              </a:rPr>
              <a:t> итерации внутреннего цикла.</a:t>
            </a:r>
          </a:p>
          <a:p>
            <a:pPr marL="0" indent="0" algn="just">
              <a:spcBef>
                <a:spcPts val="1001"/>
              </a:spcBef>
              <a:buNone/>
            </a:pPr>
            <a:endParaRPr lang="ru-RU" sz="1800" spc="-1" dirty="0">
              <a:latin typeface="Arial"/>
            </a:endParaRPr>
          </a:p>
          <a:p>
            <a:pPr marL="0" indent="0" algn="just">
              <a:spcBef>
                <a:spcPts val="1001"/>
              </a:spcBef>
              <a:buNone/>
            </a:pPr>
            <a:r>
              <a:rPr lang="ru-RU" sz="1800" spc="-1" dirty="0">
                <a:solidFill>
                  <a:schemeClr val="accent1"/>
                </a:solidFill>
                <a:latin typeface="Arial"/>
              </a:rPr>
              <a:t>Вложенные циклы</a:t>
            </a:r>
            <a:r>
              <a:rPr lang="ru-RU" sz="1800" spc="-1" dirty="0">
                <a:latin typeface="Arial"/>
              </a:rPr>
              <a:t> могут быть </a:t>
            </a:r>
            <a:r>
              <a:rPr lang="ru-RU" sz="1800" spc="-1" dirty="0">
                <a:solidFill>
                  <a:schemeClr val="accent1"/>
                </a:solidFill>
                <a:latin typeface="Arial"/>
              </a:rPr>
              <a:t>сложны для выполнения</a:t>
            </a:r>
            <a:r>
              <a:rPr lang="ru-RU" sz="1800" spc="-1" dirty="0">
                <a:latin typeface="Arial"/>
              </a:rPr>
              <a:t>, так как </a:t>
            </a:r>
            <a:r>
              <a:rPr lang="ru-RU" sz="1800" spc="-1" dirty="0">
                <a:solidFill>
                  <a:schemeClr val="accent1"/>
                </a:solidFill>
                <a:latin typeface="Arial"/>
              </a:rPr>
              <a:t>требуют большое количество операций</a:t>
            </a:r>
            <a:r>
              <a:rPr lang="ru-RU" sz="1800" spc="-1" dirty="0">
                <a:latin typeface="Arial"/>
              </a:rPr>
              <a:t>. Данный пример требует 100.</a:t>
            </a:r>
          </a:p>
        </p:txBody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E7220D95-62F1-4AB4-A5B6-2E2C88C8078A}"/>
              </a:ext>
            </a:extLst>
          </p:cNvPr>
          <p:cNvSpPr txBox="1">
            <a:spLocks/>
          </p:cNvSpPr>
          <p:nvPr/>
        </p:nvSpPr>
        <p:spPr>
          <a:xfrm>
            <a:off x="6498455" y="1845360"/>
            <a:ext cx="5388746" cy="4466663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 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==&gt; 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"Done!"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897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24801-2B05-4155-9E23-F8D1DB8DF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dirty="0"/>
              <a:t>Спасибо за внимание!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6F07C9-96B5-4615-80F4-47F3CC406A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578" y="2304072"/>
            <a:ext cx="5573668" cy="405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45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359149"/>
            <a:ext cx="9905998" cy="1478570"/>
          </a:xfrm>
        </p:spPr>
        <p:txBody>
          <a:bodyPr/>
          <a:lstStyle/>
          <a:p>
            <a:r>
              <a:rPr lang="ru-RU" dirty="0"/>
              <a:t>Виды алгоритмов: </a:t>
            </a:r>
            <a:r>
              <a:rPr lang="ru-UA" dirty="0"/>
              <a:t>Линейный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37719"/>
            <a:ext cx="7487683" cy="4392208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ru-RU" dirty="0">
                <a:solidFill>
                  <a:srgbClr val="D4D4D4"/>
                </a:solidFill>
                <a:effectLst/>
              </a:rPr>
              <a:t>Линейный алгоритм – это алгоритм, в котором </a:t>
            </a:r>
            <a:r>
              <a:rPr lang="ru-RU" dirty="0">
                <a:solidFill>
                  <a:schemeClr val="accent1"/>
                </a:solidFill>
                <a:effectLst/>
              </a:rPr>
              <a:t>действия выполняются однократно</a:t>
            </a:r>
            <a:r>
              <a:rPr lang="ru-RU" dirty="0">
                <a:solidFill>
                  <a:srgbClr val="D4D4D4"/>
                </a:solidFill>
                <a:effectLst/>
              </a:rPr>
              <a:t> и строго </a:t>
            </a:r>
            <a:r>
              <a:rPr lang="ru-RU" dirty="0">
                <a:solidFill>
                  <a:schemeClr val="accent1"/>
                </a:solidFill>
                <a:effectLst/>
              </a:rPr>
              <a:t>последовательно</a:t>
            </a:r>
            <a:r>
              <a:rPr lang="ru-RU" dirty="0">
                <a:solidFill>
                  <a:srgbClr val="D4D4D4"/>
                </a:solidFill>
                <a:effectLst/>
              </a:rPr>
              <a:t>.</a:t>
            </a:r>
          </a:p>
          <a:p>
            <a:pPr marL="0" indent="0" algn="just">
              <a:buNone/>
            </a:pPr>
            <a:r>
              <a:rPr lang="ru-RU" dirty="0">
                <a:solidFill>
                  <a:srgbClr val="D4D4D4"/>
                </a:solidFill>
                <a:effectLst/>
              </a:rPr>
              <a:t>Самый простой пример реализации линейного алгоритма – </a:t>
            </a:r>
            <a:r>
              <a:rPr lang="ru-RU" dirty="0">
                <a:solidFill>
                  <a:schemeClr val="accent4"/>
                </a:solidFill>
                <a:effectLst/>
              </a:rPr>
              <a:t>путь домой</a:t>
            </a:r>
            <a:r>
              <a:rPr lang="ru-RU" dirty="0">
                <a:solidFill>
                  <a:srgbClr val="D4D4D4"/>
                </a:solidFill>
                <a:effectLst/>
              </a:rPr>
              <a:t>.</a:t>
            </a:r>
          </a:p>
          <a:p>
            <a:pPr marL="0" indent="0" algn="just">
              <a:buNone/>
            </a:pPr>
            <a:r>
              <a:rPr lang="ru-RU" dirty="0">
                <a:solidFill>
                  <a:srgbClr val="D4D4D4"/>
                </a:solidFill>
                <a:effectLst/>
              </a:rPr>
              <a:t>Словесный способ записи данного алгоритма:</a:t>
            </a:r>
            <a:endParaRPr lang="en-GB" dirty="0">
              <a:solidFill>
                <a:srgbClr val="D4D4D4"/>
              </a:solidFill>
              <a:effectLst/>
            </a:endParaRPr>
          </a:p>
          <a:p>
            <a:pPr marL="457200" indent="-457200" algn="just">
              <a:buFont typeface="+mj-lt"/>
              <a:buAutoNum type="arabicParenR"/>
            </a:pPr>
            <a:r>
              <a:rPr lang="ru-RU" sz="2000" dirty="0">
                <a:solidFill>
                  <a:srgbClr val="D4D4D4"/>
                </a:solidFill>
                <a:effectLst/>
              </a:rPr>
              <a:t>выйти на остановку;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ru-RU" sz="2000" dirty="0">
                <a:solidFill>
                  <a:srgbClr val="D4D4D4"/>
                </a:solidFill>
                <a:effectLst/>
              </a:rPr>
              <a:t>подождать нужный автобус;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ru-RU" sz="2000" dirty="0">
                <a:solidFill>
                  <a:srgbClr val="D4D4D4"/>
                </a:solidFill>
                <a:effectLst/>
              </a:rPr>
              <a:t>сесть на нужный автобус;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ru-RU" sz="2000" dirty="0">
                <a:solidFill>
                  <a:srgbClr val="D4D4D4"/>
                </a:solidFill>
                <a:effectLst/>
              </a:rPr>
              <a:t>оплатить проезд;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ru-RU" sz="2000" dirty="0">
                <a:solidFill>
                  <a:srgbClr val="D4D4D4"/>
                </a:solidFill>
                <a:effectLst/>
              </a:rPr>
              <a:t>выйти на остановке;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ru-RU" sz="2000" dirty="0">
                <a:solidFill>
                  <a:srgbClr val="D4D4D4"/>
                </a:solidFill>
                <a:effectLst/>
              </a:rPr>
              <a:t>дойти до дома.</a:t>
            </a:r>
            <a:endParaRPr lang="en-US" sz="2000" dirty="0">
              <a:solidFill>
                <a:srgbClr val="D4D4D4"/>
              </a:solidFill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B00850-00F2-48DA-B817-A99BF8BEBBCA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9055153" y="1258816"/>
            <a:ext cx="1868040" cy="513936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184685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359149"/>
            <a:ext cx="9905998" cy="1478570"/>
          </a:xfrm>
        </p:spPr>
        <p:txBody>
          <a:bodyPr/>
          <a:lstStyle/>
          <a:p>
            <a:r>
              <a:rPr lang="ru-RU" dirty="0"/>
              <a:t>Виды алгоритмов: </a:t>
            </a:r>
            <a:r>
              <a:rPr lang="uk-UA" dirty="0" err="1"/>
              <a:t>Разветвляющийся</a:t>
            </a:r>
            <a:r>
              <a:rPr lang="uk-UA" dirty="0"/>
              <a:t> 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37719"/>
            <a:ext cx="6351341" cy="4392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solidFill>
                  <a:srgbClr val="D4D4D4"/>
                </a:solidFill>
                <a:effectLst/>
              </a:rPr>
              <a:t>Разветвляющийся алгоритм – это алгоритм, в котором </a:t>
            </a:r>
            <a:r>
              <a:rPr lang="ru-RU" dirty="0">
                <a:solidFill>
                  <a:schemeClr val="accent1"/>
                </a:solidFill>
                <a:effectLst/>
              </a:rPr>
              <a:t>в зависимости от условия</a:t>
            </a:r>
            <a:r>
              <a:rPr lang="ru-RU" dirty="0">
                <a:solidFill>
                  <a:srgbClr val="D4D4D4"/>
                </a:solidFill>
                <a:effectLst/>
              </a:rPr>
              <a:t> </a:t>
            </a:r>
            <a:r>
              <a:rPr lang="ru-RU" dirty="0">
                <a:solidFill>
                  <a:schemeClr val="accent1"/>
                </a:solidFill>
                <a:effectLst/>
              </a:rPr>
              <a:t>выполняется</a:t>
            </a:r>
            <a:r>
              <a:rPr lang="ru-RU" dirty="0">
                <a:solidFill>
                  <a:srgbClr val="D4D4D4"/>
                </a:solidFill>
                <a:effectLst/>
              </a:rPr>
              <a:t> </a:t>
            </a:r>
            <a:r>
              <a:rPr lang="ru-RU" dirty="0">
                <a:solidFill>
                  <a:schemeClr val="accent1"/>
                </a:solidFill>
                <a:effectLst/>
              </a:rPr>
              <a:t>либо одна, либо другая последовательность</a:t>
            </a:r>
            <a:r>
              <a:rPr lang="ru-RU" dirty="0">
                <a:solidFill>
                  <a:srgbClr val="D4D4D4"/>
                </a:solidFill>
                <a:effectLst/>
              </a:rPr>
              <a:t> действий.</a:t>
            </a:r>
          </a:p>
          <a:p>
            <a:pPr marL="0" indent="0" algn="just">
              <a:buNone/>
            </a:pPr>
            <a:r>
              <a:rPr lang="ru-RU" dirty="0">
                <a:solidFill>
                  <a:srgbClr val="D4D4D4"/>
                </a:solidFill>
                <a:effectLst/>
              </a:rPr>
              <a:t>Самый простой пример реализации разветвляющегося алгоритма – </a:t>
            </a:r>
            <a:r>
              <a:rPr lang="ru-RU" dirty="0">
                <a:solidFill>
                  <a:schemeClr val="accent4"/>
                </a:solidFill>
                <a:effectLst/>
              </a:rPr>
              <a:t>если на улице идет дождь, то необходимо взять зонт, иначе не брать зонт с собой</a:t>
            </a:r>
            <a:r>
              <a:rPr lang="ru-RU" dirty="0">
                <a:solidFill>
                  <a:srgbClr val="D4D4D4"/>
                </a:solidFill>
                <a:effectLst/>
              </a:rPr>
              <a:t>.</a:t>
            </a:r>
            <a:endParaRPr lang="en-US" sz="2000" dirty="0">
              <a:solidFill>
                <a:srgbClr val="D4D4D4"/>
              </a:solidFill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10C2B4-0675-4844-86CA-90AA9852EBBF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8087557" y="1704512"/>
            <a:ext cx="3359121" cy="4954767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246828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359149"/>
            <a:ext cx="9905998" cy="1478570"/>
          </a:xfrm>
        </p:spPr>
        <p:txBody>
          <a:bodyPr/>
          <a:lstStyle/>
          <a:p>
            <a:r>
              <a:rPr lang="ru-RU" dirty="0"/>
              <a:t>Виды алгоритмов: </a:t>
            </a:r>
            <a:r>
              <a:rPr lang="ru-UA" dirty="0"/>
              <a:t>Циклический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37719"/>
            <a:ext cx="6635427" cy="4392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solidFill>
                  <a:srgbClr val="D4D4D4"/>
                </a:solidFill>
                <a:effectLst/>
              </a:rPr>
              <a:t>Циклический алгоритм – это алгоритм, </a:t>
            </a:r>
            <a:r>
              <a:rPr lang="ru-RU" dirty="0">
                <a:solidFill>
                  <a:schemeClr val="accent1"/>
                </a:solidFill>
                <a:effectLst/>
              </a:rPr>
              <a:t>команды</a:t>
            </a:r>
            <a:r>
              <a:rPr lang="ru-RU" dirty="0">
                <a:solidFill>
                  <a:srgbClr val="D4D4D4"/>
                </a:solidFill>
                <a:effectLst/>
              </a:rPr>
              <a:t> которого </a:t>
            </a:r>
            <a:r>
              <a:rPr lang="ru-RU" dirty="0">
                <a:solidFill>
                  <a:schemeClr val="accent1"/>
                </a:solidFill>
                <a:effectLst/>
              </a:rPr>
              <a:t>повторяются некое количество раз </a:t>
            </a:r>
            <a:r>
              <a:rPr lang="ru-RU" dirty="0">
                <a:solidFill>
                  <a:srgbClr val="D4D4D4"/>
                </a:solidFill>
                <a:effectLst/>
              </a:rPr>
              <a:t>подряд.</a:t>
            </a:r>
          </a:p>
          <a:p>
            <a:pPr marL="0" indent="0" algn="just">
              <a:buNone/>
            </a:pPr>
            <a:r>
              <a:rPr lang="ru-RU" dirty="0">
                <a:solidFill>
                  <a:srgbClr val="D4D4D4"/>
                </a:solidFill>
                <a:effectLst/>
              </a:rPr>
              <a:t>Самый простой пример реализации циклического алгоритма – при чтении книги будут </a:t>
            </a:r>
            <a:r>
              <a:rPr lang="ru-RU" dirty="0">
                <a:solidFill>
                  <a:schemeClr val="accent4"/>
                </a:solidFill>
                <a:effectLst/>
              </a:rPr>
              <a:t>повторяться одни и те же действия</a:t>
            </a:r>
            <a:r>
              <a:rPr lang="ru-RU" dirty="0">
                <a:solidFill>
                  <a:srgbClr val="D4D4D4"/>
                </a:solidFill>
                <a:effectLst/>
              </a:rPr>
              <a:t>: </a:t>
            </a:r>
            <a:r>
              <a:rPr lang="ru-RU" dirty="0">
                <a:solidFill>
                  <a:schemeClr val="accent4"/>
                </a:solidFill>
                <a:effectLst/>
              </a:rPr>
              <a:t>прочитать страницу, перелистнуть </a:t>
            </a:r>
            <a:r>
              <a:rPr lang="ru-RU" dirty="0">
                <a:solidFill>
                  <a:srgbClr val="D4D4D4"/>
                </a:solidFill>
                <a:effectLst/>
              </a:rPr>
              <a:t>и т.д.</a:t>
            </a:r>
            <a:endParaRPr lang="en-US" sz="2000" dirty="0">
              <a:solidFill>
                <a:srgbClr val="D4D4D4"/>
              </a:solidFill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CC8DE5-CBDF-40D4-B931-989E6F023077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8379192" y="1357763"/>
            <a:ext cx="2951640" cy="535212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909072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PlaceHolder 1"/>
          <p:cNvSpPr>
            <a:spLocks noGrp="1"/>
          </p:cNvSpPr>
          <p:nvPr>
            <p:ph type="title"/>
          </p:nvPr>
        </p:nvSpPr>
        <p:spPr>
          <a:xfrm>
            <a:off x="1141560" y="368640"/>
            <a:ext cx="9904320" cy="1476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4400" b="0" strike="noStrike" spc="-1" dirty="0">
                <a:solidFill>
                  <a:srgbClr val="FFFFFF"/>
                </a:solidFill>
                <a:latin typeface="Arial"/>
              </a:rPr>
              <a:t>ЦИКЛ WHILE</a:t>
            </a:r>
          </a:p>
        </p:txBody>
      </p:sp>
      <p:sp>
        <p:nvSpPr>
          <p:cNvPr id="1259" name="PlaceHolder 2"/>
          <p:cNvSpPr>
            <a:spLocks noGrp="1"/>
          </p:cNvSpPr>
          <p:nvPr>
            <p:ph/>
          </p:nvPr>
        </p:nvSpPr>
        <p:spPr>
          <a:xfrm>
            <a:off x="1141560" y="1845360"/>
            <a:ext cx="5182920" cy="4779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t">
            <a:normAutofit/>
          </a:bodyPr>
          <a:lstStyle/>
          <a:p>
            <a:pPr>
              <a:spcBef>
                <a:spcPts val="1001"/>
              </a:spcBef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Цикл </a:t>
            </a:r>
            <a:r>
              <a:rPr lang="ru-RU" sz="2400" b="0" strike="noStrike" spc="-1" dirty="0" err="1">
                <a:solidFill>
                  <a:schemeClr val="accent3"/>
                </a:solidFill>
                <a:latin typeface="Tw Cen MT"/>
              </a:rPr>
              <a:t>while</a:t>
            </a: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 будет </a:t>
            </a:r>
            <a:r>
              <a:rPr lang="ru-RU" sz="2400" b="0" strike="noStrike" spc="-1" dirty="0">
                <a:solidFill>
                  <a:schemeClr val="accent1"/>
                </a:solidFill>
                <a:latin typeface="Tw Cen MT"/>
              </a:rPr>
              <a:t>повторятся непрерывно и бесконечно</a:t>
            </a: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, пока выражение внутри скобок </a:t>
            </a:r>
            <a:r>
              <a:rPr lang="ru-RU" sz="2400" b="0" strike="noStrike" spc="-1" dirty="0">
                <a:solidFill>
                  <a:schemeClr val="accent1"/>
                </a:solidFill>
                <a:latin typeface="Tw Cen MT"/>
              </a:rPr>
              <a:t>является истиной</a:t>
            </a: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.</a:t>
            </a:r>
            <a:endParaRPr lang="ru-RU" sz="2400" b="0" strike="noStrike" spc="-1" dirty="0">
              <a:solidFill>
                <a:schemeClr val="accent1"/>
              </a:solidFill>
              <a:latin typeface="Arial"/>
            </a:endParaRPr>
          </a:p>
          <a:p>
            <a:pPr>
              <a:spcBef>
                <a:spcPts val="1001"/>
              </a:spcBef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Условием должно приравниваться к </a:t>
            </a:r>
            <a:r>
              <a:rPr lang="ru-RU" sz="2400" b="0" strike="noStrike" spc="-1" dirty="0" err="1">
                <a:solidFill>
                  <a:schemeClr val="accent3"/>
                </a:solidFill>
                <a:latin typeface="Tw Cen MT"/>
              </a:rPr>
              <a:t>true</a:t>
            </a: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 или </a:t>
            </a:r>
            <a:r>
              <a:rPr lang="ru-RU" sz="2400" b="0" strike="noStrike" spc="-1" dirty="0" err="1">
                <a:solidFill>
                  <a:schemeClr val="accent3"/>
                </a:solidFill>
                <a:latin typeface="Tw Cen MT"/>
              </a:rPr>
              <a:t>false</a:t>
            </a: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.</a:t>
            </a:r>
            <a:endParaRPr lang="ru-RU" spc="-1" dirty="0">
              <a:solidFill>
                <a:schemeClr val="accent3"/>
              </a:solidFill>
              <a:latin typeface="Arial"/>
            </a:endParaRPr>
          </a:p>
          <a:p>
            <a:pPr>
              <a:spcBef>
                <a:spcPts val="1001"/>
              </a:spcBef>
            </a:pPr>
            <a:r>
              <a:rPr lang="ru-RU" spc="-1" dirty="0">
                <a:solidFill>
                  <a:srgbClr val="FFFFFF"/>
                </a:solidFill>
                <a:latin typeface="Arial"/>
              </a:rPr>
              <a:t>Бывает с </a:t>
            </a:r>
            <a:r>
              <a:rPr lang="ru-RU" spc="-1" dirty="0">
                <a:solidFill>
                  <a:schemeClr val="accent2"/>
                </a:solidFill>
                <a:latin typeface="Arial"/>
              </a:rPr>
              <a:t>предусловием</a:t>
            </a:r>
            <a:r>
              <a:rPr lang="ru-RU" spc="-1" dirty="0">
                <a:solidFill>
                  <a:srgbClr val="FFFFFF"/>
                </a:solidFill>
                <a:latin typeface="Arial"/>
              </a:rPr>
              <a:t> и </a:t>
            </a:r>
            <a:r>
              <a:rPr lang="ru-RU" spc="-1" dirty="0">
                <a:solidFill>
                  <a:schemeClr val="accent2"/>
                </a:solidFill>
                <a:latin typeface="Arial"/>
              </a:rPr>
              <a:t>постусловием</a:t>
            </a: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.</a:t>
            </a:r>
            <a:endParaRPr lang="ru-RU" spc="-1" dirty="0">
              <a:solidFill>
                <a:schemeClr val="accent2"/>
              </a:solidFill>
              <a:latin typeface="Arial"/>
            </a:endParaRPr>
          </a:p>
          <a:p>
            <a:pPr>
              <a:spcBef>
                <a:spcPts val="1001"/>
              </a:spcBef>
            </a:pPr>
            <a:endParaRPr lang="ru-RU" sz="24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E7220D95-62F1-4AB4-A5B6-2E2C88C8078A}"/>
              </a:ext>
            </a:extLst>
          </p:cNvPr>
          <p:cNvSpPr txBox="1">
            <a:spLocks/>
          </p:cNvSpPr>
          <p:nvPr/>
        </p:nvSpPr>
        <p:spPr>
          <a:xfrm>
            <a:off x="7073323" y="1709640"/>
            <a:ext cx="5182920" cy="4779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"Done!"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PlaceHolder 1"/>
          <p:cNvSpPr>
            <a:spLocks noGrp="1"/>
          </p:cNvSpPr>
          <p:nvPr>
            <p:ph type="title"/>
          </p:nvPr>
        </p:nvSpPr>
        <p:spPr>
          <a:xfrm>
            <a:off x="1141560" y="368640"/>
            <a:ext cx="9904320" cy="1476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4400" b="0" strike="noStrike" spc="-1" dirty="0">
                <a:solidFill>
                  <a:srgbClr val="FFFFFF"/>
                </a:solidFill>
                <a:latin typeface="Arial"/>
              </a:rPr>
              <a:t>Пред- и Постусловие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178C59-71C2-4CB8-9C5A-965B070DF2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136" y="2154730"/>
            <a:ext cx="1718827" cy="42465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53B6D3-D816-4A50-9456-2755CE7C4D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059" y="2132751"/>
            <a:ext cx="1821224" cy="4268493"/>
          </a:xfrm>
          <a:prstGeom prst="rect">
            <a:avLst/>
          </a:prstGeom>
        </p:spPr>
      </p:pic>
      <p:sp>
        <p:nvSpPr>
          <p:cNvPr id="9" name="PlaceHolder 2">
            <a:extLst>
              <a:ext uri="{FF2B5EF4-FFF2-40B4-BE49-F238E27FC236}">
                <a16:creationId xmlns:a16="http://schemas.microsoft.com/office/drawing/2014/main" id="{3AC8674B-032B-4B91-89FC-7A48BEA27FAB}"/>
              </a:ext>
            </a:extLst>
          </p:cNvPr>
          <p:cNvSpPr txBox="1">
            <a:spLocks/>
          </p:cNvSpPr>
          <p:nvPr/>
        </p:nvSpPr>
        <p:spPr>
          <a:xfrm>
            <a:off x="1141560" y="1845360"/>
            <a:ext cx="4495760" cy="4779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1001"/>
              </a:spcBef>
              <a:buFont typeface="Arial" panose="020B0604020202020204" pitchFamily="34" charset="0"/>
              <a:buNone/>
            </a:pPr>
            <a:r>
              <a:rPr lang="ru-RU" sz="2000" spc="-1" dirty="0">
                <a:solidFill>
                  <a:srgbClr val="FFFFFF"/>
                </a:solidFill>
                <a:latin typeface="Arial"/>
              </a:rPr>
              <a:t>Бывают конструкции циклов </a:t>
            </a:r>
            <a:r>
              <a:rPr lang="en-US" sz="2000" spc="-1" dirty="0">
                <a:solidFill>
                  <a:schemeClr val="accent3"/>
                </a:solidFill>
                <a:latin typeface="Arial"/>
              </a:rPr>
              <a:t>while</a:t>
            </a:r>
            <a:r>
              <a:rPr lang="en-US" sz="2000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ru-RU" sz="2000" spc="-1" dirty="0">
                <a:solidFill>
                  <a:srgbClr val="FFFFFF"/>
                </a:solidFill>
                <a:latin typeface="Arial"/>
              </a:rPr>
              <a:t>как с </a:t>
            </a:r>
            <a:r>
              <a:rPr lang="ru-RU" sz="2000" spc="-1" dirty="0">
                <a:solidFill>
                  <a:schemeClr val="accent1"/>
                </a:solidFill>
                <a:latin typeface="Arial"/>
              </a:rPr>
              <a:t>пост-</a:t>
            </a:r>
            <a:r>
              <a:rPr lang="ru-RU" sz="2000" spc="-1" dirty="0">
                <a:latin typeface="Arial"/>
              </a:rPr>
              <a:t>, так и с</a:t>
            </a:r>
            <a:r>
              <a:rPr lang="ru-RU" sz="2000" spc="-1" dirty="0">
                <a:solidFill>
                  <a:schemeClr val="accent1"/>
                </a:solidFill>
                <a:latin typeface="Arial"/>
              </a:rPr>
              <a:t> предусловием</a:t>
            </a:r>
            <a:r>
              <a:rPr lang="ru-RU" sz="2000" spc="-1" dirty="0">
                <a:solidFill>
                  <a:srgbClr val="FFFFFF"/>
                </a:solidFill>
                <a:latin typeface="Arial"/>
              </a:rPr>
              <a:t>.</a:t>
            </a:r>
          </a:p>
          <a:p>
            <a:pPr marL="0" indent="0" algn="just">
              <a:spcBef>
                <a:spcPts val="1001"/>
              </a:spcBef>
              <a:buFont typeface="Arial" panose="020B0604020202020204" pitchFamily="34" charset="0"/>
              <a:buNone/>
            </a:pPr>
            <a:endParaRPr lang="ru-RU" sz="2000" spc="-1" dirty="0">
              <a:solidFill>
                <a:srgbClr val="FFFFFF"/>
              </a:solidFill>
              <a:latin typeface="Arial"/>
            </a:endParaRPr>
          </a:p>
          <a:p>
            <a:pPr marL="0" indent="0" algn="just">
              <a:spcBef>
                <a:spcPts val="1001"/>
              </a:spcBef>
              <a:buFont typeface="Arial" panose="020B0604020202020204" pitchFamily="34" charset="0"/>
              <a:buNone/>
            </a:pPr>
            <a:r>
              <a:rPr lang="ru-RU" sz="2000" spc="-1" dirty="0">
                <a:solidFill>
                  <a:schemeClr val="accent1"/>
                </a:solidFill>
                <a:latin typeface="Arial"/>
              </a:rPr>
              <a:t>Не все </a:t>
            </a:r>
            <a:r>
              <a:rPr lang="ru-RU" sz="2000" spc="-1" dirty="0">
                <a:solidFill>
                  <a:srgbClr val="FFFFFF"/>
                </a:solidFill>
                <a:latin typeface="Arial"/>
              </a:rPr>
              <a:t>языки программирования </a:t>
            </a:r>
            <a:r>
              <a:rPr lang="ru-RU" sz="2000" spc="-1" dirty="0">
                <a:solidFill>
                  <a:schemeClr val="accent1"/>
                </a:solidFill>
                <a:latin typeface="Arial"/>
              </a:rPr>
              <a:t>поддерживают</a:t>
            </a:r>
            <a:r>
              <a:rPr lang="ru-RU" sz="2000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ru-RU" sz="2000" spc="-1" dirty="0">
                <a:solidFill>
                  <a:schemeClr val="accent1"/>
                </a:solidFill>
                <a:latin typeface="Arial"/>
              </a:rPr>
              <a:t>постусловие</a:t>
            </a:r>
            <a:r>
              <a:rPr lang="ru-RU" sz="2000" spc="-1" dirty="0">
                <a:solidFill>
                  <a:srgbClr val="FFFFFF"/>
                </a:solidFill>
                <a:latin typeface="Arial"/>
              </a:rPr>
              <a:t> (с++ поддерживает).</a:t>
            </a:r>
          </a:p>
          <a:p>
            <a:pPr marL="0" indent="0" algn="just">
              <a:spcBef>
                <a:spcPts val="1001"/>
              </a:spcBef>
              <a:buFont typeface="Arial" panose="020B0604020202020204" pitchFamily="34" charset="0"/>
              <a:buNone/>
            </a:pPr>
            <a:endParaRPr lang="ru-RU" sz="2000" spc="-1" dirty="0">
              <a:solidFill>
                <a:srgbClr val="FFFFFF"/>
              </a:solidFill>
              <a:latin typeface="Arial"/>
            </a:endParaRPr>
          </a:p>
          <a:p>
            <a:pPr marL="0" indent="0" algn="just">
              <a:spcBef>
                <a:spcPts val="1001"/>
              </a:spcBef>
              <a:buFont typeface="Arial" panose="020B0604020202020204" pitchFamily="34" charset="0"/>
              <a:buNone/>
            </a:pPr>
            <a:r>
              <a:rPr lang="ru-RU" sz="2000" spc="-1" dirty="0">
                <a:solidFill>
                  <a:schemeClr val="accent1"/>
                </a:solidFill>
                <a:latin typeface="Arial"/>
              </a:rPr>
              <a:t>Все</a:t>
            </a:r>
            <a:r>
              <a:rPr lang="ru-RU" sz="2000" spc="-1" dirty="0">
                <a:solidFill>
                  <a:srgbClr val="FFFFFF"/>
                </a:solidFill>
                <a:latin typeface="Arial"/>
              </a:rPr>
              <a:t> языки программирования </a:t>
            </a:r>
            <a:r>
              <a:rPr lang="ru-RU" sz="2000" spc="-1" dirty="0">
                <a:solidFill>
                  <a:schemeClr val="accent1"/>
                </a:solidFill>
                <a:latin typeface="Arial"/>
              </a:rPr>
              <a:t>поддерживают предусловие</a:t>
            </a:r>
            <a:r>
              <a:rPr lang="ru-RU" sz="2000" spc="-1" dirty="0">
                <a:solidFill>
                  <a:srgbClr val="FFFFFF"/>
                </a:solidFill>
                <a:latin typeface="Arial"/>
              </a:rPr>
              <a:t>.</a:t>
            </a:r>
          </a:p>
          <a:p>
            <a:pPr marL="0" indent="0" algn="just">
              <a:spcBef>
                <a:spcPts val="1001"/>
              </a:spcBef>
              <a:buFont typeface="Arial" panose="020B0604020202020204" pitchFamily="34" charset="0"/>
              <a:buNone/>
            </a:pPr>
            <a:endParaRPr lang="ru-RU" sz="2000" spc="-1" dirty="0">
              <a:solidFill>
                <a:srgbClr val="FFFFFF"/>
              </a:solidFill>
              <a:latin typeface="Arial"/>
            </a:endParaRPr>
          </a:p>
          <a:p>
            <a:pPr marL="0" indent="0" algn="just">
              <a:spcBef>
                <a:spcPts val="1001"/>
              </a:spcBef>
              <a:buFont typeface="Arial" panose="020B0604020202020204" pitchFamily="34" charset="0"/>
              <a:buNone/>
            </a:pPr>
            <a:endParaRPr lang="ru-RU" sz="2000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PlaceHolder 2">
            <a:extLst>
              <a:ext uri="{FF2B5EF4-FFF2-40B4-BE49-F238E27FC236}">
                <a16:creationId xmlns:a16="http://schemas.microsoft.com/office/drawing/2014/main" id="{CFD1884D-C0C2-4D0F-9FDC-BFFF5A0CD7D7}"/>
              </a:ext>
            </a:extLst>
          </p:cNvPr>
          <p:cNvSpPr txBox="1">
            <a:spLocks/>
          </p:cNvSpPr>
          <p:nvPr/>
        </p:nvSpPr>
        <p:spPr>
          <a:xfrm>
            <a:off x="8711186" y="1845360"/>
            <a:ext cx="1990777" cy="456579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1001"/>
              </a:spcBef>
              <a:buFont typeface="Arial" panose="020B0604020202020204" pitchFamily="34" charset="0"/>
              <a:buNone/>
            </a:pPr>
            <a:r>
              <a:rPr lang="ru-RU" sz="1600" spc="-1" dirty="0">
                <a:solidFill>
                  <a:srgbClr val="FFFFFF"/>
                </a:solidFill>
                <a:latin typeface="Arial"/>
              </a:rPr>
              <a:t>постусловие</a:t>
            </a:r>
          </a:p>
        </p:txBody>
      </p:sp>
      <p:sp>
        <p:nvSpPr>
          <p:cNvPr id="13" name="PlaceHolder 2">
            <a:extLst>
              <a:ext uri="{FF2B5EF4-FFF2-40B4-BE49-F238E27FC236}">
                <a16:creationId xmlns:a16="http://schemas.microsoft.com/office/drawing/2014/main" id="{365EF54F-1A4B-4F79-8F4D-4AD7047F0455}"/>
              </a:ext>
            </a:extLst>
          </p:cNvPr>
          <p:cNvSpPr txBox="1">
            <a:spLocks/>
          </p:cNvSpPr>
          <p:nvPr/>
        </p:nvSpPr>
        <p:spPr>
          <a:xfrm>
            <a:off x="6498506" y="1845360"/>
            <a:ext cx="1990777" cy="456579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1001"/>
              </a:spcBef>
              <a:buFont typeface="Arial" panose="020B0604020202020204" pitchFamily="34" charset="0"/>
              <a:buNone/>
            </a:pPr>
            <a:r>
              <a:rPr lang="ru-RU" sz="1600" spc="-1" dirty="0">
                <a:solidFill>
                  <a:srgbClr val="FFFFFF"/>
                </a:solidFill>
                <a:latin typeface="Arial"/>
              </a:rPr>
              <a:t>предусловие</a:t>
            </a:r>
          </a:p>
        </p:txBody>
      </p:sp>
    </p:spTree>
    <p:extLst>
      <p:ext uri="{BB962C8B-B14F-4D97-AF65-F5344CB8AC3E}">
        <p14:creationId xmlns:p14="http://schemas.microsoft.com/office/powerpoint/2010/main" val="3794679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PlaceHolder 1"/>
          <p:cNvSpPr>
            <a:spLocks noGrp="1"/>
          </p:cNvSpPr>
          <p:nvPr>
            <p:ph type="title"/>
          </p:nvPr>
        </p:nvSpPr>
        <p:spPr>
          <a:xfrm>
            <a:off x="1141560" y="368640"/>
            <a:ext cx="9904320" cy="1476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4400" b="0" strike="noStrike" spc="-1" dirty="0" err="1">
                <a:solidFill>
                  <a:srgbClr val="FFFFFF"/>
                </a:solidFill>
                <a:latin typeface="Arial"/>
              </a:rPr>
              <a:t>Предусвловие</a:t>
            </a:r>
            <a:r>
              <a:rPr lang="ru-RU" sz="44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4400" b="0" strike="noStrike" spc="-1" dirty="0">
                <a:solidFill>
                  <a:srgbClr val="FFFFFF"/>
                </a:solidFill>
                <a:latin typeface="Arial"/>
              </a:rPr>
              <a:t>WHILE</a:t>
            </a:r>
            <a:endParaRPr lang="ru-RU" sz="44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59" name="PlaceHolder 2"/>
          <p:cNvSpPr>
            <a:spLocks noGrp="1"/>
          </p:cNvSpPr>
          <p:nvPr>
            <p:ph/>
          </p:nvPr>
        </p:nvSpPr>
        <p:spPr>
          <a:xfrm>
            <a:off x="1141560" y="1845360"/>
            <a:ext cx="5182920" cy="4779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t">
            <a:normAutofit/>
          </a:bodyPr>
          <a:lstStyle/>
          <a:p>
            <a:pPr marL="0" indent="0" algn="just">
              <a:spcBef>
                <a:spcPts val="1001"/>
              </a:spcBef>
              <a:buNone/>
            </a:pPr>
            <a:r>
              <a:rPr lang="ru-RU" spc="-1" dirty="0">
                <a:solidFill>
                  <a:srgbClr val="FFFFFF"/>
                </a:solidFill>
                <a:latin typeface="Arial"/>
              </a:rPr>
              <a:t>Конструкция </a:t>
            </a:r>
            <a:r>
              <a:rPr lang="en-US" spc="-1" dirty="0">
                <a:solidFill>
                  <a:schemeClr val="accent3"/>
                </a:solidFill>
                <a:latin typeface="Arial"/>
              </a:rPr>
              <a:t>while</a:t>
            </a:r>
            <a:r>
              <a:rPr lang="en-US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ru-RU" spc="-1" dirty="0">
                <a:solidFill>
                  <a:srgbClr val="FFFFFF"/>
                </a:solidFill>
                <a:latin typeface="Arial"/>
              </a:rPr>
              <a:t>с </a:t>
            </a:r>
            <a:r>
              <a:rPr lang="ru-RU" spc="-1" dirty="0">
                <a:solidFill>
                  <a:schemeClr val="accent2"/>
                </a:solidFill>
                <a:latin typeface="Arial"/>
              </a:rPr>
              <a:t>предусловием</a:t>
            </a:r>
            <a:r>
              <a:rPr lang="ru-RU" spc="-1" dirty="0">
                <a:solidFill>
                  <a:srgbClr val="FFFFFF"/>
                </a:solidFill>
                <a:latin typeface="Arial"/>
              </a:rPr>
              <a:t> выполняет тело </a:t>
            </a:r>
            <a:r>
              <a:rPr lang="ru-RU" spc="-1" dirty="0">
                <a:solidFill>
                  <a:schemeClr val="accent1"/>
                </a:solidFill>
                <a:latin typeface="Arial"/>
              </a:rPr>
              <a:t>после проверки</a:t>
            </a:r>
            <a:r>
              <a:rPr lang="ru-RU" spc="-1" dirty="0">
                <a:solidFill>
                  <a:srgbClr val="FFFFFF"/>
                </a:solidFill>
                <a:latin typeface="Arial"/>
              </a:rPr>
              <a:t> условия</a:t>
            </a:r>
          </a:p>
          <a:p>
            <a:pPr marL="0" indent="0">
              <a:spcBef>
                <a:spcPts val="1001"/>
              </a:spcBef>
              <a:buNone/>
            </a:pPr>
            <a:endParaRPr lang="ru-RU" spc="-1" dirty="0">
              <a:solidFill>
                <a:srgbClr val="FFFFFF"/>
              </a:solidFill>
              <a:latin typeface="Arial"/>
            </a:endParaRPr>
          </a:p>
          <a:p>
            <a:pPr marL="0" indent="0">
              <a:spcBef>
                <a:spcPts val="1001"/>
              </a:spcBef>
              <a:buNone/>
            </a:pPr>
            <a:r>
              <a:rPr lang="ru-RU" spc="-1" dirty="0">
                <a:solidFill>
                  <a:srgbClr val="FFFFFF"/>
                </a:solidFill>
                <a:latin typeface="Arial"/>
              </a:rPr>
              <a:t>Синтаксис:</a:t>
            </a:r>
          </a:p>
          <a:p>
            <a:pPr marL="0" indent="0">
              <a:spcBef>
                <a:spcPts val="1001"/>
              </a:spcBef>
              <a:buNone/>
            </a:pPr>
            <a:r>
              <a:rPr lang="en-US" spc="-1" dirty="0">
                <a:solidFill>
                  <a:schemeClr val="accent2"/>
                </a:solidFill>
                <a:latin typeface="Arial"/>
              </a:rPr>
              <a:t>while</a:t>
            </a:r>
            <a:r>
              <a:rPr lang="ru-RU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pc="-1" dirty="0">
                <a:solidFill>
                  <a:srgbClr val="FFFFFF"/>
                </a:solidFill>
                <a:latin typeface="Arial"/>
              </a:rPr>
              <a:t>(</a:t>
            </a:r>
            <a:r>
              <a:rPr lang="ru-RU" spc="-1" dirty="0">
                <a:solidFill>
                  <a:schemeClr val="accent4"/>
                </a:solidFill>
                <a:latin typeface="Arial"/>
              </a:rPr>
              <a:t>условие</a:t>
            </a:r>
            <a:r>
              <a:rPr lang="ru-RU" spc="-1" dirty="0">
                <a:solidFill>
                  <a:srgbClr val="FFFFFF"/>
                </a:solidFill>
                <a:latin typeface="Arial"/>
              </a:rPr>
              <a:t>)</a:t>
            </a:r>
            <a:r>
              <a:rPr lang="en-US" spc="-1" dirty="0">
                <a:solidFill>
                  <a:srgbClr val="FFFFFF"/>
                </a:solidFill>
                <a:latin typeface="Arial"/>
              </a:rPr>
              <a:t> {</a:t>
            </a:r>
            <a:endParaRPr lang="ru-RU" spc="-1" dirty="0">
              <a:solidFill>
                <a:srgbClr val="FFFFFF"/>
              </a:solidFill>
              <a:latin typeface="Arial"/>
            </a:endParaRPr>
          </a:p>
          <a:p>
            <a:pPr marL="0" indent="0">
              <a:spcBef>
                <a:spcPts val="1001"/>
              </a:spcBef>
              <a:buNone/>
            </a:pPr>
            <a:r>
              <a:rPr lang="ru-RU" spc="-1" dirty="0">
                <a:solidFill>
                  <a:srgbClr val="FFFFFF"/>
                </a:solidFill>
                <a:latin typeface="Arial"/>
              </a:rPr>
              <a:t>    </a:t>
            </a:r>
            <a:r>
              <a:rPr lang="ru-RU" spc="-1" dirty="0">
                <a:solidFill>
                  <a:schemeClr val="accent3"/>
                </a:solidFill>
                <a:latin typeface="Arial"/>
              </a:rPr>
              <a:t>тело цикла</a:t>
            </a:r>
            <a:r>
              <a:rPr lang="ru-RU" spc="-1" dirty="0">
                <a:solidFill>
                  <a:srgbClr val="FFFFFF"/>
                </a:solidFill>
                <a:latin typeface="Arial"/>
              </a:rPr>
              <a:t>;</a:t>
            </a:r>
            <a:endParaRPr lang="en-US" spc="-1" dirty="0">
              <a:solidFill>
                <a:srgbClr val="FFFFFF"/>
              </a:solidFill>
              <a:latin typeface="Arial"/>
            </a:endParaRPr>
          </a:p>
          <a:p>
            <a:pPr marL="0" indent="0">
              <a:spcBef>
                <a:spcPts val="1001"/>
              </a:spcBef>
              <a:buNone/>
            </a:pPr>
            <a:r>
              <a:rPr lang="en-US" spc="-1" dirty="0">
                <a:solidFill>
                  <a:srgbClr val="FFFFFF"/>
                </a:solidFill>
                <a:latin typeface="Arial"/>
              </a:rPr>
              <a:t>}</a:t>
            </a:r>
            <a:endParaRPr lang="ru-RU" spc="-1" dirty="0">
              <a:solidFill>
                <a:schemeClr val="accent2"/>
              </a:solidFill>
              <a:latin typeface="Arial"/>
            </a:endParaRPr>
          </a:p>
          <a:p>
            <a:pPr>
              <a:spcBef>
                <a:spcPts val="1001"/>
              </a:spcBef>
            </a:pPr>
            <a:endParaRPr lang="ru-RU" sz="24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E7220D95-62F1-4AB4-A5B6-2E2C88C8078A}"/>
              </a:ext>
            </a:extLst>
          </p:cNvPr>
          <p:cNvSpPr txBox="1">
            <a:spLocks/>
          </p:cNvSpPr>
          <p:nvPr/>
        </p:nvSpPr>
        <p:spPr>
          <a:xfrm>
            <a:off x="7073323" y="1709640"/>
            <a:ext cx="5182920" cy="4779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"Done!"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2163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PlaceHolder 1"/>
          <p:cNvSpPr>
            <a:spLocks noGrp="1"/>
          </p:cNvSpPr>
          <p:nvPr>
            <p:ph type="title"/>
          </p:nvPr>
        </p:nvSpPr>
        <p:spPr>
          <a:xfrm>
            <a:off x="1141560" y="368640"/>
            <a:ext cx="9904320" cy="1476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4400" b="0" strike="noStrike" spc="-1" dirty="0">
                <a:solidFill>
                  <a:srgbClr val="FFFFFF"/>
                </a:solidFill>
                <a:latin typeface="Arial"/>
              </a:rPr>
              <a:t>ПОСТУСВЛОВИЕ </a:t>
            </a:r>
            <a:r>
              <a:rPr lang="en-US" sz="4400" b="0" strike="noStrike" spc="-1" dirty="0">
                <a:solidFill>
                  <a:srgbClr val="FFFFFF"/>
                </a:solidFill>
                <a:latin typeface="Arial"/>
              </a:rPr>
              <a:t>WHILE</a:t>
            </a:r>
            <a:endParaRPr lang="ru-RU" sz="44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59" name="PlaceHolder 2"/>
          <p:cNvSpPr>
            <a:spLocks noGrp="1"/>
          </p:cNvSpPr>
          <p:nvPr>
            <p:ph/>
          </p:nvPr>
        </p:nvSpPr>
        <p:spPr>
          <a:xfrm>
            <a:off x="1141560" y="1845360"/>
            <a:ext cx="5182920" cy="4466663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t">
            <a:normAutofit fontScale="92500" lnSpcReduction="10000"/>
          </a:bodyPr>
          <a:lstStyle/>
          <a:p>
            <a:pPr marL="0" indent="0" algn="just">
              <a:spcBef>
                <a:spcPts val="1001"/>
              </a:spcBef>
              <a:buNone/>
            </a:pPr>
            <a:r>
              <a:rPr lang="ru-RU" sz="2000" spc="-1" dirty="0">
                <a:solidFill>
                  <a:srgbClr val="FFFFFF"/>
                </a:solidFill>
                <a:latin typeface="Arial"/>
              </a:rPr>
              <a:t>Конструкция </a:t>
            </a:r>
            <a:r>
              <a:rPr lang="en-US" sz="2000" spc="-1" dirty="0">
                <a:solidFill>
                  <a:schemeClr val="accent3"/>
                </a:solidFill>
                <a:latin typeface="Arial"/>
              </a:rPr>
              <a:t>while</a:t>
            </a:r>
            <a:r>
              <a:rPr lang="en-US" sz="2000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ru-RU" sz="2000" spc="-1" dirty="0">
                <a:solidFill>
                  <a:srgbClr val="FFFFFF"/>
                </a:solidFill>
                <a:latin typeface="Arial"/>
              </a:rPr>
              <a:t>с </a:t>
            </a:r>
            <a:r>
              <a:rPr lang="ru-RU" sz="2000" spc="-1" dirty="0">
                <a:solidFill>
                  <a:schemeClr val="accent2"/>
                </a:solidFill>
                <a:latin typeface="Arial"/>
              </a:rPr>
              <a:t>постусловием</a:t>
            </a:r>
            <a:r>
              <a:rPr lang="ru-RU" sz="2000" spc="-1" dirty="0">
                <a:solidFill>
                  <a:srgbClr val="FFFFFF"/>
                </a:solidFill>
                <a:latin typeface="Arial"/>
              </a:rPr>
              <a:t> выполняет тело </a:t>
            </a:r>
            <a:r>
              <a:rPr lang="ru-RU" sz="2000" spc="-1" dirty="0">
                <a:solidFill>
                  <a:schemeClr val="accent1"/>
                </a:solidFill>
                <a:latin typeface="Arial"/>
              </a:rPr>
              <a:t>до проверки</a:t>
            </a:r>
            <a:r>
              <a:rPr lang="ru-RU" sz="2000" spc="-1" dirty="0">
                <a:solidFill>
                  <a:srgbClr val="FFFFFF"/>
                </a:solidFill>
                <a:latin typeface="Arial"/>
              </a:rPr>
              <a:t> условия.</a:t>
            </a:r>
          </a:p>
          <a:p>
            <a:pPr marL="0" indent="0" algn="just">
              <a:spcBef>
                <a:spcPts val="1001"/>
              </a:spcBef>
              <a:buNone/>
            </a:pPr>
            <a:r>
              <a:rPr lang="ru-RU" sz="2000" spc="-1" dirty="0">
                <a:solidFill>
                  <a:srgbClr val="FFFFFF"/>
                </a:solidFill>
                <a:latin typeface="Arial"/>
              </a:rPr>
              <a:t>Может быть </a:t>
            </a:r>
            <a:r>
              <a:rPr lang="ru-RU" sz="2000" spc="-1" dirty="0">
                <a:solidFill>
                  <a:schemeClr val="accent1"/>
                </a:solidFill>
                <a:latin typeface="Arial"/>
              </a:rPr>
              <a:t>полезно</a:t>
            </a:r>
            <a:r>
              <a:rPr lang="ru-RU" sz="2000" spc="-1" dirty="0">
                <a:solidFill>
                  <a:srgbClr val="FFFFFF"/>
                </a:solidFill>
                <a:latin typeface="Arial"/>
              </a:rPr>
              <a:t>, если необходимо </a:t>
            </a:r>
            <a:r>
              <a:rPr lang="ru-RU" sz="2000" spc="-1" dirty="0">
                <a:solidFill>
                  <a:schemeClr val="accent1"/>
                </a:solidFill>
                <a:latin typeface="Arial"/>
              </a:rPr>
              <a:t>выполнить цикл хотя бы один раз</a:t>
            </a:r>
            <a:r>
              <a:rPr lang="ru-RU" sz="2000" spc="-1" dirty="0">
                <a:solidFill>
                  <a:srgbClr val="FFFFFF"/>
                </a:solidFill>
                <a:latin typeface="Arial"/>
              </a:rPr>
              <a:t>.</a:t>
            </a:r>
          </a:p>
          <a:p>
            <a:pPr marL="0" indent="0" algn="just">
              <a:spcBef>
                <a:spcPts val="1001"/>
              </a:spcBef>
              <a:buNone/>
            </a:pPr>
            <a:r>
              <a:rPr lang="ru-RU" sz="2000" spc="-1" dirty="0">
                <a:solidFill>
                  <a:srgbClr val="FFFFFF"/>
                </a:solidFill>
                <a:latin typeface="Arial"/>
              </a:rPr>
              <a:t>Позволяет обработать информацию </a:t>
            </a:r>
            <a:r>
              <a:rPr lang="ru-RU" sz="2000" spc="-1" dirty="0">
                <a:solidFill>
                  <a:schemeClr val="accent1"/>
                </a:solidFill>
                <a:latin typeface="Arial"/>
              </a:rPr>
              <a:t>до проверки условия</a:t>
            </a:r>
            <a:r>
              <a:rPr lang="ru-RU" sz="2000" spc="-1" dirty="0">
                <a:solidFill>
                  <a:srgbClr val="FFFFFF"/>
                </a:solidFill>
                <a:latin typeface="Arial"/>
              </a:rPr>
              <a:t>.</a:t>
            </a:r>
          </a:p>
          <a:p>
            <a:pPr marL="0" indent="0">
              <a:spcBef>
                <a:spcPts val="1001"/>
              </a:spcBef>
              <a:buNone/>
            </a:pPr>
            <a:endParaRPr lang="ru-RU" sz="2000" spc="-1" dirty="0">
              <a:solidFill>
                <a:srgbClr val="FFFFFF"/>
              </a:solidFill>
              <a:latin typeface="Arial"/>
            </a:endParaRPr>
          </a:p>
          <a:p>
            <a:pPr marL="0" indent="0">
              <a:spcBef>
                <a:spcPts val="1001"/>
              </a:spcBef>
              <a:buNone/>
            </a:pPr>
            <a:r>
              <a:rPr lang="ru-RU" sz="2000" spc="-1" dirty="0">
                <a:solidFill>
                  <a:srgbClr val="FFFFFF"/>
                </a:solidFill>
                <a:latin typeface="Arial"/>
              </a:rPr>
              <a:t>Синтаксис:</a:t>
            </a:r>
          </a:p>
          <a:p>
            <a:pPr marL="0" indent="0">
              <a:spcBef>
                <a:spcPts val="1001"/>
              </a:spcBef>
              <a:buNone/>
            </a:pPr>
            <a:r>
              <a:rPr lang="en-US" sz="2000" spc="-1" dirty="0">
                <a:solidFill>
                  <a:schemeClr val="accent2"/>
                </a:solidFill>
                <a:latin typeface="Arial"/>
              </a:rPr>
              <a:t>do</a:t>
            </a:r>
            <a:r>
              <a:rPr lang="en-US" sz="2000" spc="-1" dirty="0">
                <a:solidFill>
                  <a:srgbClr val="FFFFFF"/>
                </a:solidFill>
                <a:latin typeface="Arial"/>
              </a:rPr>
              <a:t> {</a:t>
            </a:r>
            <a:endParaRPr lang="ru-RU" sz="2000" spc="-1" dirty="0">
              <a:solidFill>
                <a:srgbClr val="FFFFFF"/>
              </a:solidFill>
              <a:latin typeface="Arial"/>
            </a:endParaRPr>
          </a:p>
          <a:p>
            <a:pPr marL="0" indent="0">
              <a:spcBef>
                <a:spcPts val="1001"/>
              </a:spcBef>
              <a:buNone/>
            </a:pPr>
            <a:r>
              <a:rPr lang="ru-RU" sz="2000" spc="-1" dirty="0">
                <a:solidFill>
                  <a:srgbClr val="FFFFFF"/>
                </a:solidFill>
                <a:latin typeface="Arial"/>
              </a:rPr>
              <a:t>    </a:t>
            </a:r>
            <a:r>
              <a:rPr lang="ru-RU" sz="2000" spc="-1" dirty="0">
                <a:solidFill>
                  <a:schemeClr val="accent3"/>
                </a:solidFill>
                <a:latin typeface="Arial"/>
              </a:rPr>
              <a:t>тело цикла</a:t>
            </a:r>
            <a:r>
              <a:rPr lang="ru-RU" sz="2000" spc="-1" dirty="0">
                <a:solidFill>
                  <a:srgbClr val="FFFFFF"/>
                </a:solidFill>
                <a:latin typeface="Arial"/>
              </a:rPr>
              <a:t>;</a:t>
            </a:r>
            <a:endParaRPr lang="en-US" sz="2000" spc="-1" dirty="0">
              <a:solidFill>
                <a:srgbClr val="FFFFFF"/>
              </a:solidFill>
              <a:latin typeface="Arial"/>
            </a:endParaRPr>
          </a:p>
          <a:p>
            <a:pPr marL="0" indent="0">
              <a:spcBef>
                <a:spcPts val="1001"/>
              </a:spcBef>
              <a:buNone/>
            </a:pPr>
            <a:r>
              <a:rPr lang="en-US" sz="2000" spc="-1" dirty="0">
                <a:solidFill>
                  <a:srgbClr val="FFFFFF"/>
                </a:solidFill>
                <a:latin typeface="Arial"/>
              </a:rPr>
              <a:t>} </a:t>
            </a:r>
            <a:r>
              <a:rPr lang="en-US" sz="2000" spc="-1" dirty="0">
                <a:solidFill>
                  <a:schemeClr val="accent2"/>
                </a:solidFill>
                <a:latin typeface="Arial"/>
              </a:rPr>
              <a:t>while</a:t>
            </a:r>
            <a:r>
              <a:rPr lang="ru-RU" sz="2000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000" spc="-1" dirty="0">
                <a:solidFill>
                  <a:srgbClr val="FFFFFF"/>
                </a:solidFill>
                <a:latin typeface="Arial"/>
              </a:rPr>
              <a:t>(</a:t>
            </a:r>
            <a:r>
              <a:rPr lang="ru-RU" sz="2000" spc="-1" dirty="0">
                <a:solidFill>
                  <a:schemeClr val="accent4"/>
                </a:solidFill>
                <a:latin typeface="Arial"/>
              </a:rPr>
              <a:t>условие</a:t>
            </a:r>
            <a:r>
              <a:rPr lang="ru-RU" sz="2000" spc="-1" dirty="0">
                <a:solidFill>
                  <a:srgbClr val="FFFFFF"/>
                </a:solidFill>
                <a:latin typeface="Arial"/>
              </a:rPr>
              <a:t>)</a:t>
            </a:r>
            <a:r>
              <a:rPr lang="en-US" sz="2000" spc="-1" dirty="0">
                <a:solidFill>
                  <a:srgbClr val="FFFFFF"/>
                </a:solidFill>
                <a:latin typeface="Arial"/>
              </a:rPr>
              <a:t> ;</a:t>
            </a:r>
            <a:endParaRPr lang="ru-RU" sz="2000" spc="-1" dirty="0">
              <a:solidFill>
                <a:schemeClr val="accent2"/>
              </a:solidFill>
              <a:latin typeface="Arial"/>
            </a:endParaRPr>
          </a:p>
        </p:txBody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E7220D95-62F1-4AB4-A5B6-2E2C88C8078A}"/>
              </a:ext>
            </a:extLst>
          </p:cNvPr>
          <p:cNvSpPr txBox="1">
            <a:spLocks/>
          </p:cNvSpPr>
          <p:nvPr/>
        </p:nvSpPr>
        <p:spPr>
          <a:xfrm>
            <a:off x="7073323" y="1709640"/>
            <a:ext cx="5182920" cy="4779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"Done!"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2082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PlaceHolder 1"/>
          <p:cNvSpPr>
            <a:spLocks noGrp="1"/>
          </p:cNvSpPr>
          <p:nvPr>
            <p:ph type="title"/>
          </p:nvPr>
        </p:nvSpPr>
        <p:spPr>
          <a:xfrm>
            <a:off x="1141560" y="368640"/>
            <a:ext cx="9904320" cy="1476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4400" b="0" strike="noStrike" spc="-1" dirty="0">
                <a:solidFill>
                  <a:srgbClr val="FFFFFF"/>
                </a:solidFill>
                <a:latin typeface="Arial"/>
              </a:rPr>
              <a:t>Конструкция </a:t>
            </a:r>
            <a:r>
              <a:rPr lang="en-US" sz="4400" b="0" strike="noStrike" spc="-1" dirty="0">
                <a:solidFill>
                  <a:srgbClr val="FFFFFF"/>
                </a:solidFill>
                <a:latin typeface="Arial"/>
              </a:rPr>
              <a:t>For</a:t>
            </a:r>
            <a:endParaRPr lang="ru-RU" sz="44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59" name="PlaceHolder 2"/>
          <p:cNvSpPr>
            <a:spLocks noGrp="1"/>
          </p:cNvSpPr>
          <p:nvPr>
            <p:ph/>
          </p:nvPr>
        </p:nvSpPr>
        <p:spPr>
          <a:xfrm>
            <a:off x="1141560" y="1845360"/>
            <a:ext cx="5392406" cy="4466663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t">
            <a:normAutofit fontScale="92500" lnSpcReduction="20000"/>
          </a:bodyPr>
          <a:lstStyle/>
          <a:p>
            <a:pPr marL="0" indent="0" algn="just">
              <a:spcBef>
                <a:spcPts val="1001"/>
              </a:spcBef>
              <a:buNone/>
            </a:pPr>
            <a:r>
              <a:rPr lang="ru-RU" sz="1800" spc="-1" dirty="0">
                <a:latin typeface="Arial"/>
              </a:rPr>
              <a:t>Если мы, </a:t>
            </a:r>
            <a:r>
              <a:rPr lang="ru-RU" sz="1800" spc="-1" dirty="0">
                <a:solidFill>
                  <a:schemeClr val="accent1"/>
                </a:solidFill>
                <a:latin typeface="Arial"/>
              </a:rPr>
              <a:t>знаем точное количество итераций </a:t>
            </a:r>
            <a:r>
              <a:rPr lang="ru-RU" sz="1800" spc="-1" dirty="0">
                <a:latin typeface="Arial"/>
              </a:rPr>
              <a:t>то можем использовать цикл </a:t>
            </a:r>
            <a:r>
              <a:rPr lang="ru-RU" sz="1800" spc="-1" dirty="0" err="1">
                <a:solidFill>
                  <a:schemeClr val="accent3"/>
                </a:solidFill>
                <a:latin typeface="Arial"/>
              </a:rPr>
              <a:t>for</a:t>
            </a:r>
            <a:r>
              <a:rPr lang="en-US" sz="1800" spc="-1" dirty="0">
                <a:latin typeface="Arial"/>
              </a:rPr>
              <a:t>.</a:t>
            </a:r>
            <a:r>
              <a:rPr lang="ru-RU" sz="1800" spc="-1" dirty="0">
                <a:latin typeface="Arial"/>
              </a:rPr>
              <a:t> Такая конструкция уже имеет встроенный счетчик.</a:t>
            </a:r>
            <a:endParaRPr lang="en-US" sz="1800" spc="-1" dirty="0">
              <a:latin typeface="Arial"/>
            </a:endParaRPr>
          </a:p>
          <a:p>
            <a:pPr marL="0" indent="0" algn="just">
              <a:spcBef>
                <a:spcPts val="1001"/>
              </a:spcBef>
              <a:buNone/>
            </a:pPr>
            <a:endParaRPr lang="en-US" sz="1800" spc="-1" dirty="0">
              <a:latin typeface="Arial"/>
            </a:endParaRPr>
          </a:p>
          <a:p>
            <a:pPr marL="0" indent="0" algn="just">
              <a:spcBef>
                <a:spcPts val="1001"/>
              </a:spcBef>
              <a:buNone/>
            </a:pPr>
            <a:r>
              <a:rPr lang="ru-RU" sz="1800" spc="-1" dirty="0">
                <a:latin typeface="Arial"/>
              </a:rPr>
              <a:t>Синтаксис:</a:t>
            </a:r>
          </a:p>
          <a:p>
            <a:pPr marL="0" indent="0">
              <a:lnSpc>
                <a:spcPct val="120000"/>
              </a:lnSpc>
              <a:spcBef>
                <a:spcPts val="1001"/>
              </a:spcBef>
              <a:buNone/>
            </a:pPr>
            <a:r>
              <a:rPr lang="ru-RU" sz="1800" spc="-1" dirty="0" err="1">
                <a:solidFill>
                  <a:schemeClr val="accent2"/>
                </a:solidFill>
                <a:latin typeface="Arial"/>
              </a:rPr>
              <a:t>for</a:t>
            </a:r>
            <a:r>
              <a:rPr lang="ru-RU" sz="1800" spc="-1" dirty="0">
                <a:latin typeface="Arial"/>
              </a:rPr>
              <a:t> (</a:t>
            </a:r>
          </a:p>
          <a:p>
            <a:pPr marL="0" indent="0">
              <a:lnSpc>
                <a:spcPct val="120000"/>
              </a:lnSpc>
              <a:spcBef>
                <a:spcPts val="1001"/>
              </a:spcBef>
              <a:buNone/>
            </a:pPr>
            <a:r>
              <a:rPr lang="ru-RU" sz="2000" b="0" strike="noStrike" spc="-1" dirty="0">
                <a:solidFill>
                  <a:srgbClr val="C9211E"/>
                </a:solidFill>
                <a:latin typeface="Tw Cen MT"/>
                <a:ea typeface="Microsoft YaHei"/>
              </a:rPr>
              <a:t>    </a:t>
            </a:r>
            <a:r>
              <a:rPr lang="ru-RU" sz="2000" strike="noStrike" spc="-1" dirty="0">
                <a:solidFill>
                  <a:schemeClr val="accent4"/>
                </a:solidFill>
                <a:latin typeface="Tw Cen MT"/>
                <a:ea typeface="Microsoft YaHei"/>
              </a:rPr>
              <a:t>инициализация счетчика</a:t>
            </a:r>
            <a:r>
              <a:rPr lang="ru-RU" sz="2000" strike="noStrike" spc="-1" dirty="0">
                <a:solidFill>
                  <a:srgbClr val="FFFFFF"/>
                </a:solidFill>
                <a:latin typeface="Tw Cen MT"/>
                <a:ea typeface="Microsoft YaHei"/>
              </a:rPr>
              <a:t>;</a:t>
            </a:r>
            <a:endParaRPr lang="ru-RU" sz="2000" strike="noStrike" spc="-1" dirty="0">
              <a:solidFill>
                <a:schemeClr val="accent4"/>
              </a:solidFill>
              <a:latin typeface="Arial"/>
            </a:endParaRPr>
          </a:p>
          <a:p>
            <a:pPr marL="0" indent="0">
              <a:lnSpc>
                <a:spcPct val="120000"/>
              </a:lnSpc>
              <a:spcBef>
                <a:spcPts val="1001"/>
              </a:spcBef>
              <a:buNone/>
            </a:pPr>
            <a:r>
              <a:rPr lang="ru-RU" sz="2000" strike="noStrike" spc="-1" dirty="0">
                <a:solidFill>
                  <a:schemeClr val="accent4"/>
                </a:solidFill>
                <a:latin typeface="Tw Cen MT"/>
                <a:ea typeface="Microsoft YaHei"/>
              </a:rPr>
              <a:t>    </a:t>
            </a:r>
            <a:r>
              <a:rPr lang="ru-RU" sz="2000" strike="noStrike" spc="-1">
                <a:solidFill>
                  <a:schemeClr val="accent4"/>
                </a:solidFill>
                <a:latin typeface="Tw Cen MT"/>
                <a:ea typeface="Microsoft YaHei"/>
              </a:rPr>
              <a:t>условие счетчика</a:t>
            </a:r>
            <a:r>
              <a:rPr lang="ru-RU" sz="2000" strike="noStrike" spc="-1">
                <a:solidFill>
                  <a:srgbClr val="FFFFFF"/>
                </a:solidFill>
                <a:latin typeface="Tw Cen MT"/>
                <a:ea typeface="Microsoft YaHei"/>
              </a:rPr>
              <a:t>;</a:t>
            </a:r>
            <a:endParaRPr lang="ru-RU" sz="2000" strike="noStrike" spc="-1" dirty="0">
              <a:solidFill>
                <a:schemeClr val="accent4"/>
              </a:solidFill>
              <a:latin typeface="Arial"/>
            </a:endParaRPr>
          </a:p>
          <a:p>
            <a:pPr marL="0" indent="0">
              <a:lnSpc>
                <a:spcPct val="120000"/>
              </a:lnSpc>
              <a:spcBef>
                <a:spcPts val="1001"/>
              </a:spcBef>
              <a:buNone/>
            </a:pPr>
            <a:r>
              <a:rPr lang="ru-RU" sz="2000" strike="noStrike" spc="-1" dirty="0">
                <a:solidFill>
                  <a:schemeClr val="accent4"/>
                </a:solidFill>
                <a:latin typeface="Tw Cen MT"/>
                <a:ea typeface="Microsoft YaHei"/>
              </a:rPr>
              <a:t>    инкремент счетчика</a:t>
            </a:r>
            <a:endParaRPr lang="ru-RU" sz="2000" strike="noStrike" spc="-1" dirty="0">
              <a:solidFill>
                <a:schemeClr val="accent4"/>
              </a:solidFill>
              <a:latin typeface="Arial"/>
            </a:endParaRPr>
          </a:p>
          <a:p>
            <a:pPr marL="0" indent="0" algn="just">
              <a:spcBef>
                <a:spcPts val="1001"/>
              </a:spcBef>
              <a:buNone/>
            </a:pPr>
            <a:r>
              <a:rPr lang="ru-RU" sz="1800" spc="-1" dirty="0">
                <a:latin typeface="Arial"/>
              </a:rPr>
              <a:t>) {</a:t>
            </a:r>
          </a:p>
          <a:p>
            <a:pPr marL="0" indent="0" algn="just">
              <a:spcBef>
                <a:spcPts val="1001"/>
              </a:spcBef>
              <a:buNone/>
            </a:pPr>
            <a:r>
              <a:rPr lang="ru-RU" sz="1800" spc="-1" dirty="0">
                <a:latin typeface="Arial"/>
              </a:rPr>
              <a:t>    </a:t>
            </a:r>
            <a:r>
              <a:rPr lang="ru-RU" sz="1800" spc="-1" dirty="0">
                <a:solidFill>
                  <a:schemeClr val="accent3"/>
                </a:solidFill>
                <a:latin typeface="Arial"/>
              </a:rPr>
              <a:t>тело цикла</a:t>
            </a:r>
            <a:r>
              <a:rPr lang="ru-RU" sz="1800" spc="-1" dirty="0">
                <a:latin typeface="Arial"/>
              </a:rPr>
              <a:t>;</a:t>
            </a:r>
          </a:p>
          <a:p>
            <a:pPr marL="0" indent="0" algn="just">
              <a:spcBef>
                <a:spcPts val="1001"/>
              </a:spcBef>
              <a:buNone/>
            </a:pPr>
            <a:r>
              <a:rPr lang="ru-RU" sz="1800" spc="-1" dirty="0">
                <a:latin typeface="Arial"/>
              </a:rPr>
              <a:t>}</a:t>
            </a:r>
            <a:endParaRPr lang="en-US" sz="1800" spc="-1" dirty="0">
              <a:latin typeface="Arial"/>
            </a:endParaRPr>
          </a:p>
        </p:txBody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E7220D95-62F1-4AB4-A5B6-2E2C88C8078A}"/>
              </a:ext>
            </a:extLst>
          </p:cNvPr>
          <p:cNvSpPr txBox="1">
            <a:spLocks/>
          </p:cNvSpPr>
          <p:nvPr/>
        </p:nvSpPr>
        <p:spPr>
          <a:xfrm>
            <a:off x="7253056" y="1709640"/>
            <a:ext cx="5651256" cy="4779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t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 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"Done!"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40002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1956</TotalTime>
  <Words>854</Words>
  <Application>Microsoft Office PowerPoint</Application>
  <PresentationFormat>Widescreen</PresentationFormat>
  <Paragraphs>130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Consolas</vt:lpstr>
      <vt:lpstr>Tw Cen MT</vt:lpstr>
      <vt:lpstr>Circuit</vt:lpstr>
      <vt:lpstr>Циклы</vt:lpstr>
      <vt:lpstr>Виды алгоритмов: Линейный</vt:lpstr>
      <vt:lpstr>Виды алгоритмов: Разветвляющийся </vt:lpstr>
      <vt:lpstr>Виды алгоритмов: Циклический</vt:lpstr>
      <vt:lpstr>ЦИКЛ WHILE</vt:lpstr>
      <vt:lpstr>Пред- и Постусловие</vt:lpstr>
      <vt:lpstr>Предусвловие WHILE</vt:lpstr>
      <vt:lpstr>ПОСТУСВЛОВИЕ WHILE</vt:lpstr>
      <vt:lpstr>Конструкция For</vt:lpstr>
      <vt:lpstr>Вложенные циклы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Пониятие компьютера и ОС</dc:title>
  <dc:creator>Den</dc:creator>
  <cp:lastModifiedBy>Denis</cp:lastModifiedBy>
  <cp:revision>34</cp:revision>
  <dcterms:created xsi:type="dcterms:W3CDTF">2021-08-20T15:58:16Z</dcterms:created>
  <dcterms:modified xsi:type="dcterms:W3CDTF">2022-03-27T20:24:55Z</dcterms:modified>
</cp:coreProperties>
</file>