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1" r:id="rId4"/>
    <p:sldId id="275" r:id="rId5"/>
    <p:sldId id="279" r:id="rId6"/>
    <p:sldId id="280" r:id="rId7"/>
    <p:sldId id="281" r:id="rId8"/>
    <p:sldId id="282" r:id="rId9"/>
    <p:sldId id="276" r:id="rId10"/>
    <p:sldId id="28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Решение в блок-схеме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quantity;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previous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next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(quantity &gt;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next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65835-D4BF-451D-AB6F-3B7FDEA34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34" y="779306"/>
            <a:ext cx="3905877" cy="54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Понятие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33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Свойства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300" b="1" dirty="0"/>
              <a:t>Дискретность</a:t>
            </a:r>
            <a:r>
              <a:rPr lang="ru-UA" sz="2300" dirty="0"/>
              <a:t> – алгоритм</a:t>
            </a:r>
            <a:r>
              <a:rPr lang="ru-RU" sz="2300" dirty="0"/>
              <a:t> должен представлять процесс решения задачи как </a:t>
            </a:r>
            <a:r>
              <a:rPr lang="ru-RU" sz="2300" dirty="0">
                <a:solidFill>
                  <a:schemeClr val="accent1"/>
                </a:solidFill>
              </a:rPr>
              <a:t>упорядоченное выполнение</a:t>
            </a:r>
            <a:r>
              <a:rPr lang="ru-RU" sz="2300" dirty="0"/>
              <a:t> некоторых </a:t>
            </a:r>
            <a:r>
              <a:rPr lang="ru-RU" sz="2300" dirty="0">
                <a:solidFill>
                  <a:schemeClr val="accent1"/>
                </a:solidFill>
              </a:rPr>
              <a:t>простых шагов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Детерминированность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каждый </a:t>
            </a:r>
            <a:r>
              <a:rPr lang="ru-UA" sz="2300" dirty="0"/>
              <a:t>следующий </a:t>
            </a:r>
            <a:r>
              <a:rPr lang="ru-UA" sz="2300" dirty="0">
                <a:solidFill>
                  <a:schemeClr val="accent1"/>
                </a:solidFill>
              </a:rPr>
              <a:t>шаг</a:t>
            </a:r>
            <a:r>
              <a:rPr lang="ru-UA" sz="2300" dirty="0"/>
              <a:t> работы </a:t>
            </a:r>
            <a:r>
              <a:rPr lang="ru-UA" sz="2300" dirty="0">
                <a:solidFill>
                  <a:schemeClr val="accent4"/>
                </a:solidFill>
              </a:rPr>
              <a:t>строго определен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Конечность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</a:t>
            </a:r>
            <a:r>
              <a:rPr lang="ru-RU" sz="2300" dirty="0">
                <a:solidFill>
                  <a:schemeClr val="accent1"/>
                </a:solidFill>
              </a:rPr>
              <a:t>включать</a:t>
            </a:r>
            <a:r>
              <a:rPr lang="ru-RU" sz="2300" dirty="0"/>
              <a:t> только те </a:t>
            </a:r>
            <a:r>
              <a:rPr lang="ru-RU" sz="2300" dirty="0">
                <a:solidFill>
                  <a:schemeClr val="accent1"/>
                </a:solidFill>
              </a:rPr>
              <a:t>команды</a:t>
            </a:r>
            <a:r>
              <a:rPr lang="ru-RU" sz="2300" dirty="0"/>
              <a:t>, которые </a:t>
            </a:r>
            <a:r>
              <a:rPr lang="ru-RU" sz="2300" dirty="0">
                <a:solidFill>
                  <a:schemeClr val="accent4"/>
                </a:solidFill>
              </a:rPr>
              <a:t>доступны </a:t>
            </a:r>
            <a:r>
              <a:rPr lang="ru-RU" sz="2300" dirty="0"/>
              <a:t>исполнителю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Массовость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быть </a:t>
            </a:r>
            <a:r>
              <a:rPr lang="ru-RU" sz="2300" dirty="0">
                <a:solidFill>
                  <a:schemeClr val="accent1"/>
                </a:solidFill>
              </a:rPr>
              <a:t>применим к разным наборам </a:t>
            </a:r>
            <a:r>
              <a:rPr lang="ru-RU" sz="2300" dirty="0"/>
              <a:t>начальных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данных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Результативность</a:t>
            </a:r>
            <a:r>
              <a:rPr lang="ru-UA" sz="2300" dirty="0"/>
              <a:t> –</a:t>
            </a:r>
            <a:r>
              <a:rPr lang="ru-RU" sz="2300" dirty="0"/>
              <a:t> завершение алгоритма </a:t>
            </a:r>
            <a:r>
              <a:rPr lang="ru-RU" sz="2300" dirty="0">
                <a:solidFill>
                  <a:schemeClr val="accent1"/>
                </a:solidFill>
              </a:rPr>
              <a:t>определёнными резуль</a:t>
            </a:r>
            <a:r>
              <a:rPr lang="ru-RU" sz="2300" dirty="0">
                <a:solidFill>
                  <a:schemeClr val="accent3"/>
                </a:solidFill>
              </a:rPr>
              <a:t>татам</a:t>
            </a:r>
            <a:r>
              <a:rPr lang="ru-RU" sz="2300" dirty="0">
                <a:solidFill>
                  <a:schemeClr val="accent1"/>
                </a:solidFill>
              </a:rPr>
              <a:t>и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6D221-9435-4172-AF19-432756D6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89" y="2649953"/>
            <a:ext cx="2786850" cy="27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Формализация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2"/>
                </a:solidFill>
              </a:rPr>
              <a:t>Существует несколько способов записи алгоритмов</a:t>
            </a:r>
            <a:r>
              <a:rPr lang="ru-UA" sz="2500" b="1" dirty="0">
                <a:solidFill>
                  <a:schemeClr val="accent2"/>
                </a:solidFill>
              </a:rPr>
              <a:t>:</a:t>
            </a:r>
          </a:p>
          <a:p>
            <a:pPr algn="just"/>
            <a:r>
              <a:rPr lang="ru-UA" sz="2300" b="1" dirty="0"/>
              <a:t>Словесная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/>
              <a:t>запись на </a:t>
            </a:r>
            <a:r>
              <a:rPr lang="ru-RU" sz="2300" dirty="0">
                <a:solidFill>
                  <a:schemeClr val="accent1"/>
                </a:solidFill>
              </a:rPr>
              <a:t>естественном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Псевдокоды</a:t>
            </a:r>
            <a:r>
              <a:rPr lang="ru-UA" sz="2300" dirty="0"/>
              <a:t> – </a:t>
            </a:r>
            <a:r>
              <a:rPr lang="ru-RU" sz="2300" dirty="0"/>
              <a:t>описания алгоритмов на </a:t>
            </a:r>
            <a:r>
              <a:rPr lang="ru-RU" sz="2300" dirty="0">
                <a:solidFill>
                  <a:schemeClr val="accent1"/>
                </a:solidFill>
              </a:rPr>
              <a:t>условном алгоритмическом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Г</a:t>
            </a:r>
            <a:r>
              <a:rPr lang="ru-RU" sz="2300" b="1" dirty="0" err="1"/>
              <a:t>рафическая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изображения из </a:t>
            </a:r>
            <a:r>
              <a:rPr lang="ru-RU" sz="2300" dirty="0"/>
              <a:t>графических </a:t>
            </a:r>
            <a:r>
              <a:rPr lang="ru-RU" sz="2300" dirty="0">
                <a:solidFill>
                  <a:schemeClr val="accent1"/>
                </a:solidFill>
              </a:rPr>
              <a:t>символов</a:t>
            </a:r>
            <a:r>
              <a:rPr lang="ru-UA" sz="2300" dirty="0"/>
              <a:t>, напр. </a:t>
            </a:r>
            <a:r>
              <a:rPr lang="ru-RU" sz="2300" dirty="0"/>
              <a:t>блок-схема;</a:t>
            </a:r>
            <a:endParaRPr lang="ru-UA" sz="2300" dirty="0"/>
          </a:p>
          <a:p>
            <a:pPr algn="just"/>
            <a:r>
              <a:rPr lang="ru-UA" sz="2300" b="1" dirty="0"/>
              <a:t>П</a:t>
            </a:r>
            <a:r>
              <a:rPr lang="ru-RU" sz="2300" b="1" dirty="0" err="1"/>
              <a:t>рограммная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тексты</a:t>
            </a:r>
            <a:r>
              <a:rPr lang="ru-RU" sz="2300" dirty="0"/>
              <a:t> на </a:t>
            </a:r>
            <a:r>
              <a:rPr lang="ru-RU" sz="2300" dirty="0">
                <a:solidFill>
                  <a:schemeClr val="accent1"/>
                </a:solidFill>
              </a:rPr>
              <a:t>языках программирования </a:t>
            </a:r>
            <a:r>
              <a:rPr lang="ru-RU" sz="2300" dirty="0"/>
              <a:t>– код программы.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7857B-F5A1-4E17-A992-B6896BBF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18" y="2676602"/>
            <a:ext cx="2733551" cy="2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Блок-схема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37719"/>
            <a:ext cx="5357040" cy="439220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тип схем</a:t>
            </a:r>
            <a:r>
              <a:rPr lang="ru-UA" dirty="0"/>
              <a:t>, </a:t>
            </a:r>
            <a:r>
              <a:rPr lang="ru-RU" dirty="0"/>
              <a:t>описывающих алгоритмы, в которых шаги изображаются в виде блоков</a:t>
            </a:r>
            <a:r>
              <a:rPr lang="ru-UA" dirty="0"/>
              <a:t>.</a:t>
            </a:r>
          </a:p>
          <a:p>
            <a:pPr algn="just"/>
            <a:r>
              <a:rPr lang="ru-RU" dirty="0"/>
              <a:t>это графическая реализация алгоритма.</a:t>
            </a:r>
            <a:endParaRPr lang="ru-UA" dirty="0"/>
          </a:p>
          <a:p>
            <a:pPr algn="just"/>
            <a:r>
              <a:rPr lang="ru-RU" dirty="0"/>
              <a:t>состоит из функциональных блоков разной формы, связанных между собой стрелками</a:t>
            </a:r>
            <a:r>
              <a:rPr lang="ru-UA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Любая команда алгоритма записывается в блок-схеме в виде </a:t>
            </a:r>
            <a:r>
              <a:rPr lang="ru-RU" sz="2300" dirty="0">
                <a:solidFill>
                  <a:schemeClr val="accent1"/>
                </a:solidFill>
              </a:rPr>
              <a:t>графического элемента – блока, и дополняется словесным описанием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Блоки в блок-схемах </a:t>
            </a:r>
            <a:r>
              <a:rPr lang="ru-RU" sz="2300" dirty="0">
                <a:solidFill>
                  <a:schemeClr val="accent1"/>
                </a:solidFill>
              </a:rPr>
              <a:t>соединяются линиями</a:t>
            </a:r>
            <a:r>
              <a:rPr lang="ru-RU" sz="2300" dirty="0"/>
              <a:t> потока информации. 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09E19-6551-48D8-B898-A0810D060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15" y="2783134"/>
            <a:ext cx="2889028" cy="288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Ограничитель</a:t>
            </a:r>
            <a:r>
              <a:rPr lang="ru-UA" sz="2300" dirty="0"/>
              <a:t> </a:t>
            </a:r>
            <a:r>
              <a:rPr lang="ru-RU" sz="2300" dirty="0"/>
              <a:t>отображает </a:t>
            </a:r>
            <a:r>
              <a:rPr lang="ru-UA" sz="2300" dirty="0">
                <a:solidFill>
                  <a:schemeClr val="accent1"/>
                </a:solidFill>
              </a:rPr>
              <a:t>начало</a:t>
            </a:r>
            <a:r>
              <a:rPr lang="ru-RU" sz="2300" dirty="0"/>
              <a:t> и </a:t>
            </a:r>
            <a:r>
              <a:rPr lang="ru-UA" sz="2300" dirty="0">
                <a:solidFill>
                  <a:schemeClr val="accent3"/>
                </a:solidFill>
              </a:rPr>
              <a:t>конец</a:t>
            </a:r>
            <a:r>
              <a:rPr lang="ru-RU" sz="2300" dirty="0"/>
              <a:t> в</a:t>
            </a:r>
            <a:r>
              <a:rPr lang="ru-UA" sz="2300" dirty="0" err="1"/>
              <a:t>ыполнения</a:t>
            </a:r>
            <a:r>
              <a:rPr lang="ru-UA" sz="2300" dirty="0"/>
              <a:t> алгоритма.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4"/>
                </a:solidFill>
              </a:rPr>
              <a:t>Предопределённый процесс</a:t>
            </a:r>
            <a:r>
              <a:rPr lang="ru-RU" sz="2300" dirty="0"/>
              <a:t> отображает </a:t>
            </a:r>
            <a:r>
              <a:rPr lang="ru-UA" sz="2300" dirty="0"/>
              <a:t>обработку</a:t>
            </a:r>
            <a:r>
              <a:rPr lang="ru-RU" sz="2300" dirty="0"/>
              <a:t> данных любого вида (выполнение определённой операции или группы операций, приводящее к изменению</a:t>
            </a:r>
            <a:r>
              <a:rPr lang="ru-UA" sz="2300" dirty="0"/>
              <a:t> какого-то внутреннего</a:t>
            </a:r>
            <a:r>
              <a:rPr lang="ru-RU" sz="2300" dirty="0"/>
              <a:t> значения</a:t>
            </a:r>
            <a:r>
              <a:rPr lang="ru-UA" sz="2300" dirty="0"/>
              <a:t>.</a:t>
            </a:r>
          </a:p>
          <a:p>
            <a:pPr algn="just"/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41030-6413-4556-9AF8-3A9F1530A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80" y="1108188"/>
            <a:ext cx="2708182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виды</a:t>
            </a:r>
            <a:r>
              <a:rPr lang="uk-UA" dirty="0"/>
              <a:t> </a:t>
            </a:r>
            <a:r>
              <a:rPr lang="uk-UA" dirty="0" err="1"/>
              <a:t>блоков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3"/>
            <a:ext cx="612020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4"/>
                </a:solidFill>
              </a:rPr>
              <a:t>В</a:t>
            </a:r>
            <a:r>
              <a:rPr lang="uk-UA" sz="2300" dirty="0">
                <a:solidFill>
                  <a:schemeClr val="accent4"/>
                </a:solidFill>
              </a:rPr>
              <a:t>вод</a:t>
            </a:r>
            <a:r>
              <a:rPr lang="ru-UA" sz="2300" dirty="0">
                <a:solidFill>
                  <a:schemeClr val="accent4"/>
                </a:solidFill>
              </a:rPr>
              <a:t> </a:t>
            </a:r>
            <a:r>
              <a:rPr lang="ru-UA" sz="2300" dirty="0"/>
              <a:t>– символ отображает ввод </a:t>
            </a:r>
            <a:r>
              <a:rPr lang="ru-RU" sz="2300" dirty="0"/>
              <a:t>данных </a:t>
            </a:r>
            <a:r>
              <a:rPr lang="ru-UA" sz="2300" dirty="0"/>
              <a:t>в систему</a:t>
            </a:r>
            <a:r>
              <a:rPr lang="ru-RU" sz="2300" dirty="0"/>
              <a:t>, </a:t>
            </a:r>
            <a:r>
              <a:rPr lang="ru-UA" sz="2300" dirty="0"/>
              <a:t>ее обработка в </a:t>
            </a:r>
            <a:r>
              <a:rPr lang="ru-RU" sz="2300" dirty="0"/>
              <a:t>пригодную для обработки</a:t>
            </a:r>
            <a:endParaRPr lang="ru-UA" sz="2300" dirty="0"/>
          </a:p>
          <a:p>
            <a:pPr marL="0" indent="0" algn="just">
              <a:buNone/>
            </a:pPr>
            <a:r>
              <a:rPr lang="ru-UA" sz="2300" dirty="0">
                <a:solidFill>
                  <a:schemeClr val="accent3"/>
                </a:solidFill>
              </a:rPr>
              <a:t>Вывод</a:t>
            </a:r>
            <a:r>
              <a:rPr lang="ru-UA" sz="2300" dirty="0"/>
              <a:t> – отображение результатов обработки.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1"/>
                </a:solidFill>
              </a:rPr>
              <a:t>Вопрос</a:t>
            </a:r>
            <a:r>
              <a:rPr lang="ru-UA" sz="2300" dirty="0"/>
              <a:t> – си</a:t>
            </a:r>
            <a:r>
              <a:rPr lang="ru-RU" sz="2300" dirty="0" err="1"/>
              <a:t>мвол</a:t>
            </a:r>
            <a:r>
              <a:rPr lang="ru-RU" sz="2300" dirty="0"/>
              <a:t> отображает имеющую один вход и ряд альтернативных выходов</a:t>
            </a:r>
            <a:r>
              <a:rPr lang="ru-UA" sz="2300" dirty="0"/>
              <a:t>.</a:t>
            </a:r>
          </a:p>
          <a:p>
            <a:pPr algn="just"/>
            <a:endParaRPr lang="ru-UA" sz="2300" dirty="0"/>
          </a:p>
          <a:p>
            <a:pPr algn="just"/>
            <a:endParaRPr lang="ru-UA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D19AE-7EDC-476D-BE16-D371BB1A4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21" y="856695"/>
            <a:ext cx="4384611" cy="5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0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Задача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22705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Ряд Фибоначчи.</a:t>
            </a:r>
          </a:p>
          <a:p>
            <a:pPr marL="0" indent="0" algn="just">
              <a:buNone/>
            </a:pPr>
            <a:r>
              <a:rPr lang="ru-UA" sz="2300" dirty="0"/>
              <a:t>Вывести на экран указанное количество чисел из ряда Фибоначчи.</a:t>
            </a:r>
          </a:p>
          <a:p>
            <a:pPr marL="0" indent="0" algn="just">
              <a:buNone/>
            </a:pPr>
            <a:r>
              <a:rPr lang="ru-UA" sz="2300" dirty="0"/>
              <a:t>Пример вывода для первых 10 чисел:</a:t>
            </a:r>
          </a:p>
          <a:p>
            <a:pPr marL="0" indent="0" algn="just">
              <a:buNone/>
            </a:pPr>
            <a:r>
              <a:rPr lang="ru-UA" sz="2300" dirty="0">
                <a:solidFill>
                  <a:schemeClr val="accent4"/>
                </a:solidFill>
                <a:latin typeface="Consolas" panose="020B0609020204030204" pitchFamily="49" charset="0"/>
              </a:rPr>
              <a:t>1, 1, 2, 3, 5, 8, 13, 21, 34, 55</a:t>
            </a:r>
          </a:p>
          <a:p>
            <a:pPr marL="0" indent="0" algn="just">
              <a:buNone/>
            </a:pPr>
            <a:r>
              <a:rPr lang="ru-UA" sz="2300" dirty="0"/>
              <a:t>Каждое </a:t>
            </a:r>
            <a:r>
              <a:rPr lang="ru-UA" sz="2300" dirty="0">
                <a:solidFill>
                  <a:schemeClr val="accent1"/>
                </a:solidFill>
              </a:rPr>
              <a:t>следующее число</a:t>
            </a:r>
            <a:r>
              <a:rPr lang="ru-UA" sz="2300" dirty="0"/>
              <a:t> – это </a:t>
            </a:r>
            <a:r>
              <a:rPr lang="ru-UA" sz="2300" dirty="0">
                <a:solidFill>
                  <a:schemeClr val="accent1"/>
                </a:solidFill>
              </a:rPr>
              <a:t>сумма двух предыдущих</a:t>
            </a:r>
            <a:r>
              <a:rPr lang="ru-UA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AB12F-7ECB-4801-92DE-9080FDF9B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2" y="2605565"/>
            <a:ext cx="2875625" cy="2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2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838</TotalTime>
  <Words>493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Понятие и виды алгоритмов</vt:lpstr>
      <vt:lpstr>Понятие</vt:lpstr>
      <vt:lpstr>Свойства</vt:lpstr>
      <vt:lpstr>Формализация</vt:lpstr>
      <vt:lpstr>Блок-схема</vt:lpstr>
      <vt:lpstr>Основные виды блоков</vt:lpstr>
      <vt:lpstr>Основные виды блоков</vt:lpstr>
      <vt:lpstr>Основные виды блоков</vt:lpstr>
      <vt:lpstr>Задача</vt:lpstr>
      <vt:lpstr>Решение в блок-схеме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19</cp:revision>
  <dcterms:created xsi:type="dcterms:W3CDTF">2021-08-20T15:58:16Z</dcterms:created>
  <dcterms:modified xsi:type="dcterms:W3CDTF">2022-02-07T03:33:23Z</dcterms:modified>
</cp:coreProperties>
</file>