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Код программы </a:t>
            </a:r>
            <a:r>
              <a:rPr lang="en-GB" dirty="0"/>
              <a:t>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5534"/>
            <a:ext cx="5383673" cy="445439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divisor, dividend, quotient;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dividend;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divisor;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(divisor ==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solution!"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quotient = dividend / divisor;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"Quotient = 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quotient &lt;&lt;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Код программы</a:t>
            </a:r>
            <a:r>
              <a:rPr lang="en-US" dirty="0"/>
              <a:t> 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dividend =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divisor =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divisor ==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solution!"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quotient = dividend / divisor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"Quotient = 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(quotient))</a:t>
            </a: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Виды алгоритмов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719"/>
            <a:ext cx="6457871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UA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Различают </a:t>
            </a:r>
            <a:r>
              <a:rPr lang="ru-UA" dirty="0">
                <a:solidFill>
                  <a:schemeClr val="accent2"/>
                </a:solidFill>
                <a:effectLst/>
              </a:rPr>
              <a:t>четыре</a:t>
            </a:r>
            <a:r>
              <a:rPr lang="ru-RU" dirty="0">
                <a:solidFill>
                  <a:srgbClr val="D4D4D4"/>
                </a:solidFill>
                <a:effectLst/>
              </a:rPr>
              <a:t> основных вида алгоритмов:</a:t>
            </a:r>
            <a:endParaRPr lang="ru-UA" dirty="0">
              <a:solidFill>
                <a:srgbClr val="D4D4D4"/>
              </a:solidFill>
              <a:effectLst/>
            </a:endParaRPr>
          </a:p>
          <a:p>
            <a:r>
              <a:rPr lang="ru-UA" sz="2000" dirty="0">
                <a:solidFill>
                  <a:srgbClr val="D4D4D4"/>
                </a:solidFill>
                <a:effectLst/>
              </a:rPr>
              <a:t>Линейный;</a:t>
            </a:r>
          </a:p>
          <a:p>
            <a:r>
              <a:rPr lang="ru-UA" sz="2000" dirty="0">
                <a:solidFill>
                  <a:srgbClr val="D4D4D4"/>
                </a:solidFill>
              </a:rPr>
              <a:t>Р</a:t>
            </a:r>
            <a:r>
              <a:rPr lang="uk-UA" sz="2000" dirty="0" err="1">
                <a:solidFill>
                  <a:srgbClr val="D4D4D4"/>
                </a:solidFill>
                <a:effectLst/>
              </a:rPr>
              <a:t>азветвляющийся</a:t>
            </a:r>
            <a:r>
              <a:rPr lang="uk-UA" sz="2000" dirty="0">
                <a:solidFill>
                  <a:srgbClr val="D4D4D4"/>
                </a:solidFill>
                <a:effectLst/>
              </a:rPr>
              <a:t> алгоритм</a:t>
            </a:r>
            <a:r>
              <a:rPr lang="ru-UA" sz="200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ru-UA" sz="2000" dirty="0">
                <a:solidFill>
                  <a:srgbClr val="D4D4D4"/>
                </a:solidFill>
              </a:rPr>
              <a:t>Ц</a:t>
            </a:r>
            <a:r>
              <a:rPr lang="uk-UA" sz="2000" dirty="0" err="1">
                <a:solidFill>
                  <a:srgbClr val="D4D4D4"/>
                </a:solidFill>
                <a:effectLst/>
              </a:rPr>
              <a:t>иклический</a:t>
            </a:r>
            <a:r>
              <a:rPr lang="uk-UA" sz="2000" dirty="0">
                <a:solidFill>
                  <a:srgbClr val="D4D4D4"/>
                </a:solidFill>
                <a:effectLst/>
              </a:rPr>
              <a:t> алгоритм</a:t>
            </a:r>
            <a:r>
              <a:rPr lang="ru-UA" sz="200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ru-UA" sz="2000" dirty="0" err="1">
                <a:solidFill>
                  <a:srgbClr val="D4D4D4"/>
                </a:solidFill>
              </a:rPr>
              <a:t>Смешаный</a:t>
            </a:r>
            <a:endParaRPr lang="ru-UA" sz="2000" dirty="0">
              <a:solidFill>
                <a:srgbClr val="D4D4D4"/>
              </a:solidFill>
            </a:endParaRPr>
          </a:p>
          <a:p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88F50-143C-49F7-B7E9-9D5C52312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43" y="2382301"/>
            <a:ext cx="3303043" cy="33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Линейный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7487683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Линейный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действия выполняются однократно</a:t>
            </a:r>
            <a:r>
              <a:rPr lang="ru-RU" dirty="0">
                <a:solidFill>
                  <a:srgbClr val="D4D4D4"/>
                </a:solidFill>
                <a:effectLst/>
              </a:rPr>
              <a:t> и строго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последовательно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линейного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путь домой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Словесный способ записи данного алгоритма: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подождать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сесть на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оплатить проезд;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остановке;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дойти до дома.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00850-00F2-48DA-B817-A99BF8BEBB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55153" y="1258816"/>
            <a:ext cx="1868040" cy="5139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8468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uk-UA" dirty="0" err="1"/>
              <a:t>Разветвляющийся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351341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Разветвляющийся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в зависимости от условия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выполняется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либо одна, либо другая последовательность</a:t>
            </a:r>
            <a:r>
              <a:rPr lang="ru-RU" dirty="0">
                <a:solidFill>
                  <a:srgbClr val="D4D4D4"/>
                </a:solidFill>
                <a:effectLst/>
              </a:rPr>
              <a:t> действий.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разветвляющегося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если на улице идет дождь, то необходимо взять зонт, иначе не брать зонт с собой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C2B4-0675-4844-86CA-90AA9852EB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776839" y="1000440"/>
            <a:ext cx="3669840" cy="56588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607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Циклический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63542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Циклический алгоритм – это алгоритм, </a:t>
            </a:r>
            <a:r>
              <a:rPr lang="ru-RU" dirty="0">
                <a:solidFill>
                  <a:schemeClr val="accent1"/>
                </a:solidFill>
                <a:effectLst/>
              </a:rPr>
              <a:t>команды</a:t>
            </a:r>
            <a:r>
              <a:rPr lang="ru-RU" dirty="0">
                <a:solidFill>
                  <a:srgbClr val="D4D4D4"/>
                </a:solidFill>
                <a:effectLst/>
              </a:rPr>
              <a:t> которого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повторяются некое количество раз </a:t>
            </a:r>
            <a:r>
              <a:rPr lang="ru-RU" dirty="0">
                <a:solidFill>
                  <a:srgbClr val="D4D4D4"/>
                </a:solidFill>
                <a:effectLst/>
              </a:rPr>
              <a:t>подряд.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циклического алгоритма – при чтении книги будут </a:t>
            </a:r>
            <a:r>
              <a:rPr lang="ru-RU" dirty="0">
                <a:solidFill>
                  <a:schemeClr val="accent4"/>
                </a:solidFill>
                <a:effectLst/>
              </a:rPr>
              <a:t>повторяться одни и те же действия</a:t>
            </a:r>
            <a:r>
              <a:rPr lang="ru-RU" dirty="0">
                <a:solidFill>
                  <a:srgbClr val="D4D4D4"/>
                </a:solidFill>
                <a:effectLst/>
              </a:rPr>
              <a:t>: </a:t>
            </a:r>
            <a:r>
              <a:rPr lang="ru-RU" dirty="0">
                <a:solidFill>
                  <a:schemeClr val="accent4"/>
                </a:solidFill>
                <a:effectLst/>
              </a:rPr>
              <a:t>прочитать страницу, перелистнуть </a:t>
            </a:r>
            <a:r>
              <a:rPr lang="ru-RU" dirty="0">
                <a:solidFill>
                  <a:srgbClr val="D4D4D4"/>
                </a:solidFill>
                <a:effectLst/>
              </a:rPr>
              <a:t>и т.д.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C8DE5-CBDF-40D4-B931-989E6F02307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379192" y="1357763"/>
            <a:ext cx="2951640" cy="5352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907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Смешанный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03174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000" dirty="0">
                <a:solidFill>
                  <a:srgbClr val="D4D4D4"/>
                </a:solidFill>
              </a:rPr>
              <a:t>Вмещают в себе </a:t>
            </a:r>
            <a:r>
              <a:rPr lang="ru-UA" sz="2000" dirty="0">
                <a:solidFill>
                  <a:schemeClr val="accent1"/>
                </a:solidFill>
              </a:rPr>
              <a:t>все</a:t>
            </a:r>
            <a:r>
              <a:rPr lang="ru-UA" sz="2000" dirty="0">
                <a:solidFill>
                  <a:srgbClr val="D4D4D4"/>
                </a:solidFill>
              </a:rPr>
              <a:t> ранее перечисленные </a:t>
            </a:r>
            <a:r>
              <a:rPr lang="ru-UA" sz="2000" dirty="0">
                <a:solidFill>
                  <a:schemeClr val="accent1"/>
                </a:solidFill>
              </a:rPr>
              <a:t>виды</a:t>
            </a:r>
            <a:r>
              <a:rPr lang="ru-UA" sz="2000" dirty="0">
                <a:solidFill>
                  <a:srgbClr val="D4D4D4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ru-UA" sz="2000" dirty="0">
                <a:solidFill>
                  <a:srgbClr val="D4D4D4"/>
                </a:solidFill>
                <a:effectLst/>
              </a:rPr>
              <a:t>Линейные</a:t>
            </a:r>
          </a:p>
          <a:p>
            <a:pPr algn="just">
              <a:buFontTx/>
              <a:buChar char="-"/>
            </a:pPr>
            <a:r>
              <a:rPr lang="uk-UA" sz="2000" dirty="0" err="1">
                <a:solidFill>
                  <a:srgbClr val="D4D4D4"/>
                </a:solidFill>
              </a:rPr>
              <a:t>Разветвляющийся</a:t>
            </a:r>
            <a:r>
              <a:rPr lang="uk-UA" sz="2000" dirty="0">
                <a:solidFill>
                  <a:srgbClr val="D4D4D4"/>
                </a:solidFill>
              </a:rPr>
              <a:t> </a:t>
            </a:r>
            <a:endParaRPr lang="ru-UA" sz="2000" dirty="0">
              <a:solidFill>
                <a:srgbClr val="D4D4D4"/>
              </a:solidFill>
            </a:endParaRPr>
          </a:p>
          <a:p>
            <a:pPr algn="just">
              <a:buFontTx/>
              <a:buChar char="-"/>
            </a:pPr>
            <a:r>
              <a:rPr lang="ru-UA" sz="2000" dirty="0">
                <a:solidFill>
                  <a:srgbClr val="D4D4D4"/>
                </a:solidFill>
                <a:effectLst/>
              </a:rPr>
              <a:t>Циклические</a:t>
            </a:r>
          </a:p>
          <a:p>
            <a:pPr marL="0" indent="0" algn="just">
              <a:buNone/>
            </a:pPr>
            <a:endParaRPr lang="ru-UA" sz="2000" dirty="0">
              <a:solidFill>
                <a:srgbClr val="D4D4D4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86937-9DC8-4BD6-A994-88D1CDB6CF5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09012" y="1377487"/>
            <a:ext cx="3038400" cy="4852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0259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Понятие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33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Свойства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b="1" dirty="0"/>
              <a:t>Дискретность</a:t>
            </a:r>
            <a:r>
              <a:rPr lang="ru-UA" sz="2300" dirty="0"/>
              <a:t> – алгоритм</a:t>
            </a:r>
            <a:r>
              <a:rPr lang="ru-RU" sz="2300" dirty="0"/>
              <a:t> должен представлять процесс решения задачи как </a:t>
            </a:r>
            <a:r>
              <a:rPr lang="ru-RU" sz="2300" dirty="0">
                <a:solidFill>
                  <a:schemeClr val="accent1"/>
                </a:solidFill>
              </a:rPr>
              <a:t>упорядоченное выполнение</a:t>
            </a:r>
            <a:r>
              <a:rPr lang="ru-RU" sz="2300" dirty="0"/>
              <a:t> некоторых </a:t>
            </a:r>
            <a:r>
              <a:rPr lang="ru-RU" sz="2300" dirty="0">
                <a:solidFill>
                  <a:schemeClr val="accent1"/>
                </a:solidFill>
              </a:rPr>
              <a:t>простых шагов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Детерминированность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каждый </a:t>
            </a:r>
            <a:r>
              <a:rPr lang="ru-UA" sz="2300" dirty="0"/>
              <a:t>следующий </a:t>
            </a:r>
            <a:r>
              <a:rPr lang="ru-UA" sz="2300" dirty="0">
                <a:solidFill>
                  <a:schemeClr val="accent1"/>
                </a:solidFill>
              </a:rPr>
              <a:t>шаг</a:t>
            </a:r>
            <a:r>
              <a:rPr lang="ru-UA" sz="2300" dirty="0"/>
              <a:t> работы </a:t>
            </a:r>
            <a:r>
              <a:rPr lang="ru-UA" sz="2300" dirty="0">
                <a:solidFill>
                  <a:schemeClr val="accent4"/>
                </a:solidFill>
              </a:rPr>
              <a:t>строго определен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Конечность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</a:t>
            </a:r>
            <a:r>
              <a:rPr lang="ru-RU" sz="2300" dirty="0">
                <a:solidFill>
                  <a:schemeClr val="accent1"/>
                </a:solidFill>
              </a:rPr>
              <a:t>включать</a:t>
            </a:r>
            <a:r>
              <a:rPr lang="ru-RU" sz="2300" dirty="0"/>
              <a:t> только те </a:t>
            </a:r>
            <a:r>
              <a:rPr lang="ru-RU" sz="2300" dirty="0">
                <a:solidFill>
                  <a:schemeClr val="accent1"/>
                </a:solidFill>
              </a:rPr>
              <a:t>команды</a:t>
            </a:r>
            <a:r>
              <a:rPr lang="ru-RU" sz="2300" dirty="0"/>
              <a:t>, которые </a:t>
            </a:r>
            <a:r>
              <a:rPr lang="ru-RU" sz="2300" dirty="0">
                <a:solidFill>
                  <a:schemeClr val="accent4"/>
                </a:solidFill>
              </a:rPr>
              <a:t>доступны </a:t>
            </a:r>
            <a:r>
              <a:rPr lang="ru-RU" sz="2300" dirty="0"/>
              <a:t>исполнителю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Массовость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быть </a:t>
            </a:r>
            <a:r>
              <a:rPr lang="ru-RU" sz="2300" dirty="0">
                <a:solidFill>
                  <a:schemeClr val="accent1"/>
                </a:solidFill>
              </a:rPr>
              <a:t>применим к разным наборам </a:t>
            </a:r>
            <a:r>
              <a:rPr lang="ru-RU" sz="2300" dirty="0"/>
              <a:t>начальных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данных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Результативность</a:t>
            </a:r>
            <a:r>
              <a:rPr lang="ru-UA" sz="2300" dirty="0"/>
              <a:t> –</a:t>
            </a:r>
            <a:r>
              <a:rPr lang="ru-RU" sz="2300" dirty="0"/>
              <a:t> завершение алгоритма </a:t>
            </a:r>
            <a:r>
              <a:rPr lang="ru-RU" sz="2300" dirty="0">
                <a:solidFill>
                  <a:schemeClr val="accent1"/>
                </a:solidFill>
              </a:rPr>
              <a:t>определёнными результатами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6D221-9435-4172-AF19-432756D6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89" y="2649953"/>
            <a:ext cx="2786850" cy="27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Пример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478804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UA" sz="2800" b="1" dirty="0">
                <a:solidFill>
                  <a:schemeClr val="accent2"/>
                </a:solidFill>
              </a:rPr>
              <a:t>Задача – вскипятить воду</a:t>
            </a:r>
            <a:endParaRPr lang="ru-UA" sz="2300" b="1" dirty="0">
              <a:solidFill>
                <a:schemeClr val="accent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Налить в чайник воду.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Зажечь спичку.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Открыть кран газовой горелки.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Поднести спичку к горелке.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Поставить чайник на плиту.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Ждать, пока вода закипит.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Выключить газ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0F34D-FA57-4B8F-BAB4-9B90CDF2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24" y="2214948"/>
            <a:ext cx="365686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Формализация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Существует несколько способов записи алгоритмов</a:t>
            </a:r>
            <a:r>
              <a:rPr lang="ru-UA" sz="2500" b="1" dirty="0">
                <a:solidFill>
                  <a:schemeClr val="accent2"/>
                </a:solidFill>
              </a:rPr>
              <a:t>:</a:t>
            </a:r>
          </a:p>
          <a:p>
            <a:pPr algn="just"/>
            <a:r>
              <a:rPr lang="ru-UA" sz="2300" b="1" dirty="0"/>
              <a:t>Словесная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/>
              <a:t>запись на </a:t>
            </a:r>
            <a:r>
              <a:rPr lang="ru-RU" sz="2300" dirty="0">
                <a:solidFill>
                  <a:schemeClr val="accent1"/>
                </a:solidFill>
              </a:rPr>
              <a:t>естественном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Псевдокоды</a:t>
            </a:r>
            <a:r>
              <a:rPr lang="ru-UA" sz="2300" dirty="0"/>
              <a:t> – </a:t>
            </a:r>
            <a:r>
              <a:rPr lang="ru-RU" sz="2300" dirty="0"/>
              <a:t>описания алгоритмов на </a:t>
            </a:r>
            <a:r>
              <a:rPr lang="ru-RU" sz="2300" dirty="0">
                <a:solidFill>
                  <a:schemeClr val="accent1"/>
                </a:solidFill>
              </a:rPr>
              <a:t>условном алгоритмическом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Г</a:t>
            </a:r>
            <a:r>
              <a:rPr lang="ru-RU" sz="2300" b="1" dirty="0" err="1"/>
              <a:t>рафическая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изображения из </a:t>
            </a:r>
            <a:r>
              <a:rPr lang="ru-RU" sz="2300" dirty="0"/>
              <a:t>графических </a:t>
            </a:r>
            <a:r>
              <a:rPr lang="ru-RU" sz="2300" dirty="0">
                <a:solidFill>
                  <a:schemeClr val="accent1"/>
                </a:solidFill>
              </a:rPr>
              <a:t>символов</a:t>
            </a:r>
            <a:r>
              <a:rPr lang="ru-UA" sz="2300" dirty="0"/>
              <a:t>, напр. </a:t>
            </a:r>
            <a:r>
              <a:rPr lang="ru-RU" sz="2300" dirty="0"/>
              <a:t>блок-схема;</a:t>
            </a:r>
            <a:endParaRPr lang="ru-UA" sz="2300" dirty="0"/>
          </a:p>
          <a:p>
            <a:pPr algn="just"/>
            <a:r>
              <a:rPr lang="ru-UA" sz="2300" b="1" dirty="0"/>
              <a:t>П</a:t>
            </a:r>
            <a:r>
              <a:rPr lang="ru-RU" sz="2300" b="1" dirty="0" err="1"/>
              <a:t>рограммная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тексты</a:t>
            </a:r>
            <a:r>
              <a:rPr lang="ru-RU" sz="2300" dirty="0"/>
              <a:t> на </a:t>
            </a:r>
            <a:r>
              <a:rPr lang="ru-RU" sz="2300" dirty="0">
                <a:solidFill>
                  <a:schemeClr val="accent1"/>
                </a:solidFill>
              </a:rPr>
              <a:t>языках программирования </a:t>
            </a:r>
            <a:r>
              <a:rPr lang="ru-RU" sz="2300" dirty="0"/>
              <a:t>– код программы.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857B-F5A1-4E17-A992-B6896BBF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18" y="2676602"/>
            <a:ext cx="2733551" cy="2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Задача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1066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Требуется найти частное двух чисел.</a:t>
            </a:r>
            <a:endParaRPr lang="ru-UA" sz="2500" b="1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r>
              <a:rPr lang="ru-RU" sz="2300" b="1" dirty="0"/>
              <a:t>Частное чисел</a:t>
            </a:r>
            <a:r>
              <a:rPr lang="ru-RU" sz="2300" dirty="0"/>
              <a:t> </a:t>
            </a:r>
            <a:r>
              <a:rPr lang="ru-UA" sz="2300" dirty="0"/>
              <a:t>–</a:t>
            </a:r>
            <a:r>
              <a:rPr lang="ru-RU" sz="2300" dirty="0"/>
              <a:t> это результат деления одного числа на другое. Таким образом, частное чисел </a:t>
            </a:r>
            <a:r>
              <a:rPr lang="en-GB" sz="2300" dirty="0">
                <a:solidFill>
                  <a:schemeClr val="accent4"/>
                </a:solidFill>
              </a:rPr>
              <a:t>a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и </a:t>
            </a:r>
            <a:r>
              <a:rPr lang="en-GB" sz="2300" dirty="0">
                <a:solidFill>
                  <a:schemeClr val="accent4"/>
                </a:solidFill>
              </a:rPr>
              <a:t>b</a:t>
            </a:r>
            <a:r>
              <a:rPr lang="ru-RU" sz="2300" dirty="0"/>
              <a:t> будет число </a:t>
            </a:r>
            <a:r>
              <a:rPr lang="en-GB" sz="2300" dirty="0">
                <a:solidFill>
                  <a:schemeClr val="accent4"/>
                </a:solidFill>
              </a:rPr>
              <a:t>c</a:t>
            </a:r>
            <a:r>
              <a:rPr lang="ru-RU" sz="2300" dirty="0"/>
              <a:t>, которое равно  </a:t>
            </a:r>
            <a:r>
              <a:rPr lang="en-GB" sz="2300" dirty="0">
                <a:solidFill>
                  <a:schemeClr val="accent4"/>
                </a:solidFill>
              </a:rPr>
              <a:t>c = a/b</a:t>
            </a:r>
            <a:r>
              <a:rPr lang="ru-RU" sz="2300" dirty="0"/>
              <a:t>. </a:t>
            </a:r>
            <a:endParaRPr lang="en-GB" sz="2300" dirty="0"/>
          </a:p>
          <a:p>
            <a:pPr marL="0" indent="0" algn="just">
              <a:buNone/>
            </a:pPr>
            <a:r>
              <a:rPr lang="ru-RU" sz="2300" dirty="0"/>
              <a:t>При этом число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4"/>
                </a:solidFill>
              </a:rPr>
              <a:t>a</a:t>
            </a:r>
            <a:r>
              <a:rPr lang="ru-RU" sz="2300" dirty="0"/>
              <a:t>  будет </a:t>
            </a:r>
            <a:r>
              <a:rPr lang="ru-RU" sz="2300" dirty="0">
                <a:solidFill>
                  <a:schemeClr val="accent1"/>
                </a:solidFill>
              </a:rPr>
              <a:t>делимым</a:t>
            </a:r>
            <a:r>
              <a:rPr lang="ru-RU" sz="2300" dirty="0"/>
              <a:t>, а число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4"/>
                </a:solidFill>
              </a:rPr>
              <a:t>b</a:t>
            </a:r>
            <a:r>
              <a:rPr lang="ru-RU" sz="2300" dirty="0">
                <a:solidFill>
                  <a:schemeClr val="accent4"/>
                </a:solidFill>
              </a:rPr>
              <a:t>  </a:t>
            </a:r>
            <a:r>
              <a:rPr lang="ru-RU" sz="2300" dirty="0"/>
              <a:t>- </a:t>
            </a:r>
            <a:r>
              <a:rPr lang="ru-RU" sz="2300" dirty="0">
                <a:solidFill>
                  <a:schemeClr val="accent1"/>
                </a:solidFill>
              </a:rPr>
              <a:t>делителем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AB12F-7ECB-4801-92DE-9080FDF9B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2605565"/>
            <a:ext cx="2875625" cy="2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Словесное решение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719"/>
            <a:ext cx="6457872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UA" sz="2500" b="1" dirty="0">
                <a:solidFill>
                  <a:schemeClr val="accent2"/>
                </a:solidFill>
              </a:rPr>
              <a:t>Решение в таком случае записывается на человеческом (русском) языке:</a:t>
            </a:r>
          </a:p>
          <a:p>
            <a:pPr marL="0" indent="0" algn="just">
              <a:buNone/>
            </a:pPr>
            <a:r>
              <a:rPr lang="ru-UA" sz="2300" dirty="0"/>
              <a:t>1) </a:t>
            </a:r>
            <a:r>
              <a:rPr lang="ru-RU" sz="2300" dirty="0"/>
              <a:t>задать два числа, являющиеся делимым и делителем;</a:t>
            </a:r>
          </a:p>
          <a:p>
            <a:pPr marL="0" indent="0" algn="just">
              <a:buNone/>
            </a:pPr>
            <a:r>
              <a:rPr lang="ru-UA" sz="2300" dirty="0"/>
              <a:t>2) </a:t>
            </a:r>
            <a:r>
              <a:rPr lang="ru-RU" sz="2300" dirty="0"/>
              <a:t>проверить, равняется ли делитель нулю;</a:t>
            </a:r>
          </a:p>
          <a:p>
            <a:pPr marL="0" indent="0" algn="just">
              <a:buNone/>
            </a:pPr>
            <a:r>
              <a:rPr lang="ru-UA" sz="2300" dirty="0"/>
              <a:t>3) </a:t>
            </a:r>
            <a:r>
              <a:rPr lang="ru-RU" sz="2300" dirty="0"/>
              <a:t>если делитель не равен нулю, то найти частное, записать его в ответ;</a:t>
            </a:r>
          </a:p>
          <a:p>
            <a:pPr marL="0" indent="0" algn="just">
              <a:buNone/>
            </a:pPr>
            <a:r>
              <a:rPr lang="ru-UA" sz="2300" dirty="0"/>
              <a:t>4) </a:t>
            </a:r>
            <a:r>
              <a:rPr lang="ru-RU" sz="2300" dirty="0"/>
              <a:t>если делитель равен нулю, то в ответ записать "нет решения".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84626-FEA6-4566-B581-8D1B362E7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Псевдокод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719"/>
            <a:ext cx="6515532" cy="4392208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sz="4200" dirty="0">
                <a:cs typeface="Courier New" panose="02070309020205020404" pitchFamily="49" charset="0"/>
              </a:rPr>
              <a:t>Псевдокод </a:t>
            </a:r>
            <a:r>
              <a:rPr lang="ru-UA" sz="4200" dirty="0">
                <a:cs typeface="Courier New" panose="02070309020205020404" pitchFamily="49" charset="0"/>
              </a:rPr>
              <a:t>–</a:t>
            </a:r>
            <a:r>
              <a:rPr lang="ru-RU" sz="4200" dirty="0">
                <a:cs typeface="Courier New" panose="02070309020205020404" pitchFamily="49" charset="0"/>
              </a:rPr>
              <a:t> компактный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язык описания алгоритмов</a:t>
            </a:r>
            <a:r>
              <a:rPr lang="ru-RU" sz="4200" dirty="0">
                <a:cs typeface="Courier New" panose="02070309020205020404" pitchFamily="49" charset="0"/>
              </a:rPr>
              <a:t>, использующий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ключевые слова языков программирования</a:t>
            </a:r>
            <a:r>
              <a:rPr lang="ru-RU" sz="4200" dirty="0">
                <a:cs typeface="Courier New" panose="02070309020205020404" pitchFamily="49" charset="0"/>
              </a:rPr>
              <a:t>. </a:t>
            </a:r>
            <a:endParaRPr lang="ru-UA" sz="42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4200" dirty="0">
                <a:cs typeface="Courier New" panose="02070309020205020404" pitchFamily="49" charset="0"/>
              </a:rPr>
              <a:t>Предназначен для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представления</a:t>
            </a:r>
            <a:r>
              <a:rPr lang="ru-RU" sz="4200" dirty="0">
                <a:cs typeface="Courier New" panose="02070309020205020404" pitchFamily="49" charset="0"/>
              </a:rPr>
              <a:t> алгоритма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человеку</a:t>
            </a:r>
            <a:r>
              <a:rPr lang="ru-UA" sz="4200" dirty="0">
                <a:cs typeface="Courier New" panose="02070309020205020404" pitchFamily="49" charset="0"/>
              </a:rPr>
              <a:t>.</a:t>
            </a:r>
          </a:p>
          <a:p>
            <a:pPr marL="0" indent="0" algn="just">
              <a:buNone/>
            </a:pPr>
            <a:endParaRPr lang="ru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алг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Нахождение частного двух чисел</a:t>
            </a:r>
            <a:endParaRPr lang="ru-UA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 ("задайте делимое и делитель")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(делимое, делитель)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делитель ≠ 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то частное = делимое / делитель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вывод(частное)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 вывод("нет решения")</a:t>
            </a:r>
            <a:endParaRPr lang="ru-UA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кон </a:t>
            </a:r>
            <a:r>
              <a:rPr lang="ru-RU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алг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Нахождение частного двух чисел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19438-C663-4054-88FE-39B2A416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0" y="2000065"/>
            <a:ext cx="3243308" cy="3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Блок-схема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тип схем</a:t>
            </a:r>
            <a:r>
              <a:rPr lang="ru-UA" dirty="0"/>
              <a:t>, </a:t>
            </a:r>
            <a:r>
              <a:rPr lang="ru-RU" dirty="0"/>
              <a:t>описывающих алгоритмы, в которых шаги изображаются в виде блоков</a:t>
            </a:r>
            <a:r>
              <a:rPr lang="ru-UA" dirty="0"/>
              <a:t>.</a:t>
            </a:r>
          </a:p>
          <a:p>
            <a:pPr algn="just"/>
            <a:r>
              <a:rPr lang="ru-RU" dirty="0"/>
              <a:t>это графическая реализация алгоритма.</a:t>
            </a:r>
            <a:endParaRPr lang="ru-UA" dirty="0"/>
          </a:p>
          <a:p>
            <a:pPr algn="just"/>
            <a:r>
              <a:rPr lang="ru-RU" dirty="0"/>
              <a:t>состоит из функциональных блоков разной формы, связанных между собой стрелками</a:t>
            </a:r>
            <a:r>
              <a:rPr lang="ru-UA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507</TotalTime>
  <Words>784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Tw Cen MT</vt:lpstr>
      <vt:lpstr>Circuit</vt:lpstr>
      <vt:lpstr>Понятие и виды алгоритмов</vt:lpstr>
      <vt:lpstr>Понятие</vt:lpstr>
      <vt:lpstr>Свойства</vt:lpstr>
      <vt:lpstr>Пример</vt:lpstr>
      <vt:lpstr>Формализация</vt:lpstr>
      <vt:lpstr>Задача</vt:lpstr>
      <vt:lpstr>Словесное решение</vt:lpstr>
      <vt:lpstr>Псевдокод</vt:lpstr>
      <vt:lpstr>Блок-схема</vt:lpstr>
      <vt:lpstr>Код программы C++</vt:lpstr>
      <vt:lpstr>Код программы python</vt:lpstr>
      <vt:lpstr>Виды алгоритмов</vt:lpstr>
      <vt:lpstr>Линейный</vt:lpstr>
      <vt:lpstr>Разветвляющийся </vt:lpstr>
      <vt:lpstr>Циклический</vt:lpstr>
      <vt:lpstr>Смешанный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17</cp:revision>
  <dcterms:created xsi:type="dcterms:W3CDTF">2021-08-20T15:58:16Z</dcterms:created>
  <dcterms:modified xsi:type="dcterms:W3CDTF">2022-01-31T08:40:14Z</dcterms:modified>
</cp:coreProperties>
</file>