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7"/>
  </p:notesMasterIdLst>
  <p:sldIdLst>
    <p:sldId id="256" r:id="rId2"/>
    <p:sldId id="257" r:id="rId3"/>
    <p:sldId id="279" r:id="rId4"/>
    <p:sldId id="280" r:id="rId5"/>
    <p:sldId id="287" r:id="rId6"/>
    <p:sldId id="289" r:id="rId7"/>
    <p:sldId id="290" r:id="rId8"/>
    <p:sldId id="288" r:id="rId9"/>
    <p:sldId id="291" r:id="rId10"/>
    <p:sldId id="292" r:id="rId11"/>
    <p:sldId id="293" r:id="rId12"/>
    <p:sldId id="294" r:id="rId13"/>
    <p:sldId id="295" r:id="rId14"/>
    <p:sldId id="29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92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Сложность алгоритмов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№12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поиска перебором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300" dirty="0"/>
              <a:t>При запуске одна операция на присвоение значения индекса (счетчик нам не важен);</a:t>
            </a:r>
          </a:p>
          <a:p>
            <a:pPr marL="0" indent="0">
              <a:buNone/>
            </a:pPr>
            <a:r>
              <a:rPr lang="ru-RU" sz="2300" dirty="0"/>
              <a:t>Цикл может быть вызван </a:t>
            </a:r>
            <a:r>
              <a:rPr lang="en-US" sz="2300" dirty="0"/>
              <a:t>n-</a:t>
            </a:r>
            <a:r>
              <a:rPr lang="ru-RU" sz="2300" dirty="0" err="1"/>
              <a:t>ое</a:t>
            </a:r>
            <a:r>
              <a:rPr lang="ru-RU" sz="2300" dirty="0"/>
              <a:t> количество раз;</a:t>
            </a:r>
          </a:p>
          <a:p>
            <a:pPr marL="0" indent="0">
              <a:buNone/>
            </a:pPr>
            <a:r>
              <a:rPr lang="ru-RU" sz="2300" dirty="0"/>
              <a:t>Внутри цикла одна операция – сравнение, и лишь в одном случае – одна операция.</a:t>
            </a:r>
          </a:p>
          <a:p>
            <a:pPr marL="0" indent="0">
              <a:buNone/>
            </a:pPr>
            <a:r>
              <a:rPr lang="ru-RU" sz="2300" dirty="0"/>
              <a:t>Также в конце – одна операция возврата.</a:t>
            </a:r>
          </a:p>
          <a:p>
            <a:pPr marL="0" indent="0">
              <a:buNone/>
            </a:pPr>
            <a:r>
              <a:rPr lang="ru-RU" sz="2300" dirty="0"/>
              <a:t>Таким образом имеем: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1 + n * 1 + 1 +1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n + 4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F6312-EF66-49BE-8D61-5406657D0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45" y="3485041"/>
            <a:ext cx="2871805" cy="28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6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8F0FE8-BA89-4EC4-A9BB-15342E1E4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44" y="3485041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Двоичного поиска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84000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Функция точно так же начинается с присвоения значения.</a:t>
            </a:r>
          </a:p>
          <a:p>
            <a:pPr marL="0" indent="0">
              <a:buNone/>
            </a:pPr>
            <a:r>
              <a:rPr lang="ru-RU" sz="2300" dirty="0"/>
              <a:t>Цикл </a:t>
            </a:r>
            <a:r>
              <a:rPr lang="en-US" sz="2300" dirty="0"/>
              <a:t>while </a:t>
            </a:r>
            <a:r>
              <a:rPr lang="ru-RU" sz="2300" dirty="0"/>
              <a:t>не так легко рассчитать, но в данном случае с учётом проверки и постоянным делением на два – максимально количество попыток равно: логарифм с основанием 2.</a:t>
            </a:r>
          </a:p>
          <a:p>
            <a:pPr marL="0" indent="0">
              <a:buNone/>
            </a:pPr>
            <a:r>
              <a:rPr lang="ru-RU" sz="2300" dirty="0"/>
              <a:t>Каждый цикл происходит 3 операции.</a:t>
            </a:r>
          </a:p>
          <a:p>
            <a:pPr marL="0" indent="0">
              <a:buNone/>
            </a:pPr>
            <a:r>
              <a:rPr lang="ru-RU" sz="2300" dirty="0"/>
              <a:t>Также в конце происходит возврат значения – одна операция.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</a:t>
            </a:r>
            <a:r>
              <a:rPr lang="ru-RU" sz="2300" dirty="0">
                <a:solidFill>
                  <a:schemeClr val="accent5"/>
                </a:solidFill>
              </a:rPr>
              <a:t>1 + </a:t>
            </a:r>
            <a:r>
              <a:rPr lang="en-US" sz="2300" dirty="0">
                <a:solidFill>
                  <a:schemeClr val="accent5"/>
                </a:solidFill>
              </a:rPr>
              <a:t>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(n * 3) + 1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(3n) + 2 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7416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7656B9-7319-4CA2-9AE4-DDDC585A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17" y="3535250"/>
            <a:ext cx="2938524" cy="2938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Асимптотика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84000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Полный расчет сложности алгоритма может быть очень трудоемким.</a:t>
            </a:r>
          </a:p>
          <a:p>
            <a:pPr marL="0" indent="0">
              <a:buNone/>
            </a:pPr>
            <a:r>
              <a:rPr lang="ru-RU" sz="2300" dirty="0"/>
              <a:t>Поэтому для его расчета применяется так называемое </a:t>
            </a:r>
            <a:r>
              <a:rPr lang="ru-RU" sz="2300" dirty="0">
                <a:solidFill>
                  <a:schemeClr val="accent2"/>
                </a:solidFill>
              </a:rPr>
              <a:t>асимптотическое</a:t>
            </a:r>
            <a:r>
              <a:rPr lang="ru-RU" sz="2300" dirty="0"/>
              <a:t> равенство.</a:t>
            </a:r>
          </a:p>
          <a:p>
            <a:pPr marL="0" indent="0">
              <a:buNone/>
            </a:pPr>
            <a:r>
              <a:rPr lang="ru-RU" sz="2300" dirty="0"/>
              <a:t>Простыми словами – убираются малозначимые значения. 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Когда задача становится очень большой – их значения незначимы.</a:t>
            </a:r>
          </a:p>
          <a:p>
            <a:pPr marL="0" indent="0">
              <a:buNone/>
            </a:pPr>
            <a:r>
              <a:rPr lang="ru-RU" sz="2300" dirty="0"/>
              <a:t>Например: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n + 4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O = n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(3n) + 2 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en-US" sz="2300" dirty="0">
                <a:solidFill>
                  <a:schemeClr val="accent5"/>
                </a:solidFill>
              </a:rPr>
              <a:t>	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(n)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6157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Типы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4795308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Существуют следующие типы сложности: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O(1)</a:t>
            </a:r>
            <a:r>
              <a:rPr lang="ru-RU" sz="2300" dirty="0"/>
              <a:t> – кол-во операций не растет с задачей;</a:t>
            </a:r>
          </a:p>
          <a:p>
            <a:pPr>
              <a:buFontTx/>
              <a:buChar char="-"/>
            </a:pPr>
            <a:r>
              <a:rPr lang="en-GB" sz="2300" dirty="0">
                <a:solidFill>
                  <a:schemeClr val="accent5"/>
                </a:solidFill>
              </a:rPr>
              <a:t>O(log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GB" sz="2300" dirty="0">
                <a:solidFill>
                  <a:schemeClr val="accent5"/>
                </a:solidFill>
              </a:rPr>
              <a:t>n)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замедляется с ростом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O(n) </a:t>
            </a:r>
            <a:r>
              <a:rPr lang="ru-RU" sz="2300" dirty="0"/>
              <a:t>– рост кол-ва пропорционален росту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</a:t>
            </a:r>
            <a:r>
              <a:rPr lang="en-US" sz="2300" baseline="30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), O(2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r>
              <a:rPr lang="en-US" sz="2300" dirty="0">
                <a:solidFill>
                  <a:schemeClr val="accent5"/>
                </a:solidFill>
              </a:rPr>
              <a:t>), O(n!)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ускоряется с простом задачи</a:t>
            </a:r>
          </a:p>
          <a:p>
            <a:pPr>
              <a:buFontTx/>
              <a:buChar char="-"/>
            </a:pP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CC63F-CDEE-4E50-9A55-64FDAE877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2" y="2344698"/>
            <a:ext cx="5706069" cy="37702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25DD1E-A5A6-4AA4-99A8-B05D0EFE3D82}"/>
              </a:ext>
            </a:extLst>
          </p:cNvPr>
          <p:cNvSpPr txBox="1">
            <a:spLocks/>
          </p:cNvSpPr>
          <p:nvPr/>
        </p:nvSpPr>
        <p:spPr>
          <a:xfrm>
            <a:off x="6392102" y="1595339"/>
            <a:ext cx="4795308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300" dirty="0"/>
              <a:t>График роста сложности алгоритмов от роста задачи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9711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алгоритмов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3D6C9E8-7873-4A45-9CC5-93BBCF1F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66852"/>
              </p:ext>
            </p:extLst>
          </p:nvPr>
        </p:nvGraphicFramePr>
        <p:xfrm>
          <a:off x="1141413" y="1677921"/>
          <a:ext cx="9596579" cy="476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6546">
                  <a:extLst>
                    <a:ext uri="{9D8B030D-6E8A-4147-A177-3AD203B41FA5}">
                      <a16:colId xmlns:a16="http://schemas.microsoft.com/office/drawing/2014/main" val="3250223706"/>
                    </a:ext>
                  </a:extLst>
                </a:gridCol>
                <a:gridCol w="3002066">
                  <a:extLst>
                    <a:ext uri="{9D8B030D-6E8A-4147-A177-3AD203B41FA5}">
                      <a16:colId xmlns:a16="http://schemas.microsoft.com/office/drawing/2014/main" val="2380940018"/>
                    </a:ext>
                  </a:extLst>
                </a:gridCol>
                <a:gridCol w="5277967">
                  <a:extLst>
                    <a:ext uri="{9D8B030D-6E8A-4147-A177-3AD203B41FA5}">
                      <a16:colId xmlns:a16="http://schemas.microsoft.com/office/drawing/2014/main" val="3257229838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Сложность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Название алгоритма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Пример задачи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4571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O(1)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Постоянный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Адресация, </a:t>
                      </a:r>
                    </a:p>
                    <a:p>
                      <a:pPr algn="l"/>
                      <a:r>
                        <a:rPr lang="ru-RU" sz="1500" dirty="0"/>
                        <a:t>работа с хеш-таблицами,</a:t>
                      </a:r>
                    </a:p>
                    <a:p>
                      <a:pPr algn="l"/>
                      <a:r>
                        <a:rPr lang="ru-RU" sz="1500" dirty="0"/>
                        <a:t>Работа с очередями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5735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Логарифмический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Бинарный поиск (отсортированный список)</a:t>
                      </a:r>
                    </a:p>
                    <a:p>
                      <a:pPr algn="l"/>
                      <a:r>
                        <a:rPr lang="ru-RU" sz="1500" dirty="0"/>
                        <a:t>Алгоритмы типа разделяй и властвуй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75183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Перебор массива,</a:t>
                      </a:r>
                    </a:p>
                    <a:p>
                      <a:pPr algn="l"/>
                      <a:r>
                        <a:rPr lang="ru-RU" sz="1500" dirty="0"/>
                        <a:t>Адресация связанного списка,</a:t>
                      </a:r>
                    </a:p>
                    <a:p>
                      <a:pPr algn="l"/>
                      <a:r>
                        <a:rPr lang="ru-RU" sz="1500" dirty="0"/>
                        <a:t>Сравнение строк,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38202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 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Линейно-</a:t>
                      </a:r>
                      <a:r>
                        <a:rPr lang="ru-RU" sz="1500" dirty="0" err="1"/>
                        <a:t>арифмический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Сортировки типа </a:t>
                      </a:r>
                      <a:r>
                        <a:rPr lang="en-GB" sz="1500" dirty="0"/>
                        <a:t>Merge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Heap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Quick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7879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Квадратичный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Работа с двумерным массивом,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Сортировки типа </a:t>
                      </a:r>
                      <a:r>
                        <a:rPr lang="fr-FR" sz="1500" dirty="0"/>
                        <a:t>Bubble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/>
                        <a:t>Insertion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 err="1"/>
                        <a:t>Selection</a:t>
                      </a:r>
                      <a:r>
                        <a:rPr lang="fr-FR" sz="1500" dirty="0"/>
                        <a:t> Sort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68469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O(n</a:t>
                      </a:r>
                      <a:r>
                        <a:rPr lang="ru-RU" sz="1500" baseline="30000" dirty="0"/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Кубический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Решение уравнений с 3 переменными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40916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</a:t>
                      </a:r>
                      <a:r>
                        <a:rPr lang="en-US" sz="1500" dirty="0" err="1"/>
                        <a:t>k</a:t>
                      </a:r>
                      <a:r>
                        <a:rPr lang="en-US" sz="1500" baseline="30000" dirty="0" err="1"/>
                        <a:t>n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Экспоненциальный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Нахождение всех подмножеств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7069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O(n!)</a:t>
                      </a:r>
                    </a:p>
                    <a:p>
                      <a:pPr algn="ctr"/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Факториальный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Найти все перестановки заданного набора,</a:t>
                      </a:r>
                    </a:p>
                    <a:p>
                      <a:pPr algn="l"/>
                      <a:r>
                        <a:rPr lang="ru-RU" sz="1500" dirty="0"/>
                        <a:t>Задача коммивояжера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0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53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2F46F-96E0-48A3-803A-7B311AD6D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77336"/>
            <a:ext cx="2803715" cy="2803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Алгоритмы отличаются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Некоторые алгоритмы можно выполнить за </a:t>
            </a:r>
            <a:r>
              <a:rPr lang="ru-RU" sz="2300" dirty="0">
                <a:solidFill>
                  <a:schemeClr val="accent2"/>
                </a:solidFill>
              </a:rPr>
              <a:t>секунды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Некоторые алгоритмы не выполнимы за </a:t>
            </a:r>
            <a:r>
              <a:rPr lang="ru-RU" sz="2300" dirty="0">
                <a:solidFill>
                  <a:schemeClr val="accent2"/>
                </a:solidFill>
              </a:rPr>
              <a:t>все время жизни вселенной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Один алгоритм при выполнении задачи может использовать </a:t>
            </a:r>
            <a:r>
              <a:rPr lang="ru-RU" sz="2300" dirty="0">
                <a:solidFill>
                  <a:schemeClr val="accent4"/>
                </a:solidFill>
              </a:rPr>
              <a:t>всю доступную память</a:t>
            </a:r>
            <a:r>
              <a:rPr lang="ru-RU" sz="2300" dirty="0"/>
              <a:t>, когда другой – при увеличении количества входных данных использует ее </a:t>
            </a:r>
            <a:r>
              <a:rPr lang="ru-RU" sz="2300" dirty="0">
                <a:solidFill>
                  <a:schemeClr val="accent1"/>
                </a:solidFill>
              </a:rPr>
              <a:t>постоянное количество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6" y="1847274"/>
            <a:ext cx="7061551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Сложность алгоритма </a:t>
            </a:r>
            <a:r>
              <a:rPr lang="ru-RU" sz="2300" dirty="0"/>
              <a:t>зависит от </a:t>
            </a:r>
            <a:r>
              <a:rPr lang="ru-RU" sz="2300" dirty="0">
                <a:solidFill>
                  <a:schemeClr val="accent1"/>
                </a:solidFill>
              </a:rPr>
              <a:t>задачи</a:t>
            </a:r>
            <a:r>
              <a:rPr lang="ru-RU" sz="2300" dirty="0"/>
              <a:t> (от ее размера и природы).</a:t>
            </a:r>
          </a:p>
          <a:p>
            <a:pPr marL="0" indent="0" algn="just">
              <a:buNone/>
            </a:pPr>
            <a:r>
              <a:rPr lang="ru-RU" sz="2300" dirty="0"/>
              <a:t>Измеряется </a:t>
            </a:r>
            <a:r>
              <a:rPr lang="ru-RU" sz="2300" dirty="0">
                <a:solidFill>
                  <a:schemeClr val="accent1"/>
                </a:solidFill>
              </a:rPr>
              <a:t>в количестве работы</a:t>
            </a:r>
            <a:r>
              <a:rPr lang="ru-RU" sz="2300" dirty="0"/>
              <a:t> выполненной алгоритмом: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циклов работы процессора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времени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памяти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При расчете сложности </a:t>
            </a:r>
            <a:r>
              <a:rPr lang="ru-RU" sz="2300" dirty="0">
                <a:solidFill>
                  <a:schemeClr val="accent4"/>
                </a:solidFill>
              </a:rPr>
              <a:t>необходимо</a:t>
            </a:r>
            <a:r>
              <a:rPr lang="ru-RU" sz="2300" dirty="0"/>
              <a:t> учитывать </a:t>
            </a:r>
            <a:r>
              <a:rPr lang="ru-RU" sz="2300" dirty="0">
                <a:solidFill>
                  <a:schemeClr val="accent3"/>
                </a:solidFill>
              </a:rPr>
              <a:t>размер задачи</a:t>
            </a:r>
            <a:r>
              <a:rPr lang="ru-RU" sz="23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E493D-8F64-4E63-A5B6-0C68D6A7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51" y="3678600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B9364-A11C-4576-9BE7-E8B722BD0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429000"/>
            <a:ext cx="2810482" cy="2810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 с поиском элемента в массиве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/>
              <a:t>Представим у нас есть </a:t>
            </a:r>
            <a:r>
              <a:rPr lang="ru-RU" sz="2300" dirty="0">
                <a:solidFill>
                  <a:schemeClr val="accent3"/>
                </a:solidFill>
              </a:rPr>
              <a:t>отсортированный массив </a:t>
            </a:r>
            <a:r>
              <a:rPr lang="ru-RU" sz="2300" dirty="0"/>
              <a:t>целых чисел;</a:t>
            </a:r>
            <a:br>
              <a:rPr lang="ru-RU" sz="2300" dirty="0"/>
            </a:br>
            <a:r>
              <a:rPr lang="ru-RU" sz="2300" dirty="0"/>
              <a:t>Необходимо найти </a:t>
            </a:r>
            <a:r>
              <a:rPr lang="ru-RU" sz="2300" dirty="0">
                <a:solidFill>
                  <a:schemeClr val="accent2"/>
                </a:solidFill>
              </a:rPr>
              <a:t>порядковый элемент </a:t>
            </a:r>
            <a:r>
              <a:rPr lang="ru-RU" sz="2300" dirty="0"/>
              <a:t>определенного числа;</a:t>
            </a:r>
          </a:p>
          <a:p>
            <a:pPr marL="0" indent="0">
              <a:buNone/>
            </a:pPr>
            <a:r>
              <a:rPr lang="ru-RU" sz="2300" dirty="0"/>
              <a:t>Для этого можно использовать две программы.</a:t>
            </a:r>
          </a:p>
          <a:p>
            <a:pPr>
              <a:buFontTx/>
              <a:buChar char="-"/>
            </a:pPr>
            <a:r>
              <a:rPr lang="ru-RU" sz="2300" dirty="0"/>
              <a:t>Первая пересмотрит каждый элемент;</a:t>
            </a:r>
          </a:p>
          <a:p>
            <a:pPr>
              <a:buFontTx/>
              <a:buChar char="-"/>
            </a:pPr>
            <a:r>
              <a:rPr lang="ru-RU" sz="2300" dirty="0"/>
              <a:t>Вторая использует трюк «разделяй и властвуй».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071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Просмотр каждого элемента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694" y="1837719"/>
            <a:ext cx="5633854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findValue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 took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operations</a:t>
            </a: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CCE29D-E9FE-40B6-B73B-200A616A1980}"/>
              </a:ext>
            </a:extLst>
          </p:cNvPr>
          <p:cNvSpPr txBox="1">
            <a:spLocks/>
          </p:cNvSpPr>
          <p:nvPr/>
        </p:nvSpPr>
        <p:spPr>
          <a:xfrm>
            <a:off x="1141414" y="1847274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Нахождение элемента производится путем </a:t>
            </a:r>
            <a:r>
              <a:rPr lang="ru-RU" sz="2300" dirty="0">
                <a:solidFill>
                  <a:schemeClr val="accent1"/>
                </a:solidFill>
              </a:rPr>
              <a:t>перебора всех элементов массива</a:t>
            </a:r>
            <a:r>
              <a:rPr lang="ru-RU" sz="2300" dirty="0"/>
              <a:t>.</a:t>
            </a:r>
            <a:endParaRPr lang="en-US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23274-5D83-4CFE-A694-52BAEC1B5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3" y="2789328"/>
            <a:ext cx="6014484" cy="2230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0301EC-F249-4199-94BC-F2C07E921FFF}"/>
              </a:ext>
            </a:extLst>
          </p:cNvPr>
          <p:cNvSpPr txBox="1">
            <a:spLocks/>
          </p:cNvSpPr>
          <p:nvPr/>
        </p:nvSpPr>
        <p:spPr>
          <a:xfrm>
            <a:off x="1141414" y="5020282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Для оценки сложности учитывается </a:t>
            </a:r>
            <a:r>
              <a:rPr lang="ru-RU" sz="2300" dirty="0">
                <a:solidFill>
                  <a:schemeClr val="accent2"/>
                </a:solidFill>
              </a:rPr>
              <a:t>худший сценарий</a:t>
            </a:r>
            <a:r>
              <a:rPr lang="ru-RU" sz="23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Поэтому сложность алгоритма </a:t>
            </a:r>
            <a:r>
              <a:rPr lang="ru-RU" sz="2300" dirty="0">
                <a:solidFill>
                  <a:schemeClr val="accent5"/>
                </a:solidFill>
              </a:rPr>
              <a:t>прямо пропорциональна </a:t>
            </a:r>
            <a:r>
              <a:rPr lang="ru-RU" sz="2300" dirty="0">
                <a:solidFill>
                  <a:schemeClr val="accent3"/>
                </a:solidFill>
              </a:rPr>
              <a:t>сложности задачи </a:t>
            </a:r>
            <a:r>
              <a:rPr lang="ru-RU" sz="2300" dirty="0"/>
              <a:t>(длина массива).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6977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3115-623F-4614-B18E-66CB4B83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8347"/>
            <a:ext cx="5076508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Поиск элемента производится </a:t>
            </a:r>
            <a:r>
              <a:rPr lang="ru-RU" sz="2000" dirty="0">
                <a:solidFill>
                  <a:schemeClr val="accent1"/>
                </a:solidFill>
              </a:rPr>
              <a:t>делением массива на две части</a:t>
            </a:r>
            <a:r>
              <a:rPr lang="ru-RU" sz="2000" dirty="0"/>
              <a:t>, пока не находится искомое число.</a:t>
            </a:r>
          </a:p>
          <a:p>
            <a:pPr marL="0" indent="0" algn="just">
              <a:buNone/>
            </a:pP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714E1F-53AB-4C08-A1AE-9C41627697F3}"/>
              </a:ext>
            </a:extLst>
          </p:cNvPr>
          <p:cNvSpPr txBox="1">
            <a:spLocks/>
          </p:cNvSpPr>
          <p:nvPr/>
        </p:nvSpPr>
        <p:spPr>
          <a:xfrm>
            <a:off x="6810694" y="1968347"/>
            <a:ext cx="5633854" cy="439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findValueBinary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endParaRPr lang="ru-RU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 took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operations</a:t>
            </a:r>
            <a:r>
              <a:rPr lang="en-GB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7EFA81-F8AE-4EF1-83E9-00B6B265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Метод разделяй и властвуй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A66C64-31FD-45CB-8179-A0315083D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170496"/>
            <a:ext cx="4616750" cy="33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3115-623F-4614-B18E-66CB4B83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8347"/>
            <a:ext cx="5224554" cy="426699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000" dirty="0"/>
              <a:t>Особенностью такого алгоритма является то, что </a:t>
            </a:r>
            <a:r>
              <a:rPr lang="ru-RU" sz="2000" dirty="0">
                <a:solidFill>
                  <a:schemeClr val="accent1"/>
                </a:solidFill>
              </a:rPr>
              <a:t>скорость роста </a:t>
            </a:r>
            <a:r>
              <a:rPr lang="ru-RU" sz="2000" dirty="0"/>
              <a:t>его </a:t>
            </a:r>
            <a:r>
              <a:rPr lang="ru-RU" sz="2000" dirty="0">
                <a:solidFill>
                  <a:schemeClr val="accent1"/>
                </a:solidFill>
              </a:rPr>
              <a:t>сложности</a:t>
            </a:r>
            <a:r>
              <a:rPr lang="ru-RU" sz="2000" dirty="0"/>
              <a:t> как будто </a:t>
            </a:r>
            <a:r>
              <a:rPr lang="ru-RU" sz="2000" dirty="0">
                <a:solidFill>
                  <a:schemeClr val="accent1"/>
                </a:solidFill>
              </a:rPr>
              <a:t>замедляется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Например в худшем случае для нахождения элемента в массиве </a:t>
            </a:r>
            <a:r>
              <a:rPr lang="ru-RU" sz="2000" dirty="0">
                <a:solidFill>
                  <a:schemeClr val="accent4"/>
                </a:solidFill>
              </a:rPr>
              <a:t>длинной в 8 эл.</a:t>
            </a:r>
            <a:r>
              <a:rPr lang="ru-RU" sz="2000" dirty="0"/>
              <a:t> нам понадобится </a:t>
            </a:r>
            <a:r>
              <a:rPr lang="ru-RU" sz="2000" dirty="0">
                <a:solidFill>
                  <a:schemeClr val="accent5"/>
                </a:solidFill>
              </a:rPr>
              <a:t>9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ru-RU" sz="2000" dirty="0">
                <a:solidFill>
                  <a:schemeClr val="accent5"/>
                </a:solidFill>
              </a:rPr>
              <a:t>операций</a:t>
            </a:r>
            <a:r>
              <a:rPr lang="ru-RU" sz="2000" dirty="0"/>
              <a:t>, для </a:t>
            </a:r>
            <a:r>
              <a:rPr lang="ru-RU" sz="2000" dirty="0">
                <a:solidFill>
                  <a:schemeClr val="accent4"/>
                </a:solidFill>
              </a:rPr>
              <a:t>16</a:t>
            </a:r>
            <a:r>
              <a:rPr lang="ru-RU" sz="2000" dirty="0"/>
              <a:t> – </a:t>
            </a:r>
            <a:r>
              <a:rPr lang="ru-RU" sz="2000" dirty="0">
                <a:solidFill>
                  <a:schemeClr val="accent5"/>
                </a:solidFill>
              </a:rPr>
              <a:t>12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Более того, если массив будет размером в </a:t>
            </a:r>
            <a:r>
              <a:rPr lang="ru-RU" sz="2000" dirty="0">
                <a:solidFill>
                  <a:schemeClr val="accent4"/>
                </a:solidFill>
              </a:rPr>
              <a:t>1000000</a:t>
            </a:r>
            <a:r>
              <a:rPr lang="ru-RU" sz="2000" dirty="0"/>
              <a:t> теоретически нам необходимо всего лишь в районе </a:t>
            </a:r>
            <a:r>
              <a:rPr lang="ru-RU" sz="2000" dirty="0">
                <a:solidFill>
                  <a:schemeClr val="accent5"/>
                </a:solidFill>
              </a:rPr>
              <a:t>60</a:t>
            </a:r>
            <a:r>
              <a:rPr lang="ru-RU" sz="2000" dirty="0"/>
              <a:t>. </a:t>
            </a:r>
            <a:endParaRPr lang="en-US" sz="2000" dirty="0"/>
          </a:p>
          <a:p>
            <a:pPr marL="0" indent="0" algn="just">
              <a:buNone/>
            </a:pPr>
            <a:r>
              <a:rPr lang="ru-RU" sz="2000" dirty="0"/>
              <a:t>Также данный алгоритм можно выполнить </a:t>
            </a:r>
            <a:r>
              <a:rPr lang="ru-RU" sz="2000" dirty="0">
                <a:solidFill>
                  <a:schemeClr val="accent3"/>
                </a:solidFill>
              </a:rPr>
              <a:t>рекурсивно</a:t>
            </a:r>
            <a:r>
              <a:rPr lang="ru-RU" sz="20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714E1F-53AB-4C08-A1AE-9C41627697F3}"/>
              </a:ext>
            </a:extLst>
          </p:cNvPr>
          <p:cNvSpPr txBox="1">
            <a:spLocks/>
          </p:cNvSpPr>
          <p:nvPr/>
        </p:nvSpPr>
        <p:spPr>
          <a:xfrm>
            <a:off x="6854238" y="1968347"/>
            <a:ext cx="5633854" cy="439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findValueBinaryR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endParaRPr lang="ru-RU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7EFA81-F8AE-4EF1-83E9-00B6B265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Метод разделяй и властвуй</a:t>
            </a:r>
          </a:p>
        </p:txBody>
      </p:sp>
    </p:spTree>
    <p:extLst>
      <p:ext uri="{BB962C8B-B14F-4D97-AF65-F5344CB8AC3E}">
        <p14:creationId xmlns:p14="http://schemas.microsoft.com/office/powerpoint/2010/main" val="356648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Способ оценки сложности алгоритма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Измерять </a:t>
            </a:r>
            <a:r>
              <a:rPr lang="ru-RU" sz="2300" dirty="0">
                <a:solidFill>
                  <a:schemeClr val="accent4"/>
                </a:solidFill>
              </a:rPr>
              <a:t>время</a:t>
            </a:r>
            <a:r>
              <a:rPr lang="ru-RU" sz="2300" dirty="0">
                <a:solidFill>
                  <a:schemeClr val="accent1"/>
                </a:solidFill>
              </a:rPr>
              <a:t> выполнения не всегда целесообразно</a:t>
            </a:r>
            <a:r>
              <a:rPr lang="ru-RU" sz="2300" dirty="0"/>
              <a:t> (разные процессоры, реализация разными ЯП и т.д.).</a:t>
            </a:r>
          </a:p>
          <a:p>
            <a:pPr marL="0" indent="0" algn="just">
              <a:buNone/>
            </a:pPr>
            <a:r>
              <a:rPr lang="ru-RU" sz="2300" dirty="0"/>
              <a:t>Рост, необходимой для выполнения, памяти зачастую не является проблемой.</a:t>
            </a:r>
          </a:p>
          <a:p>
            <a:pPr marL="0" indent="0" algn="just">
              <a:buNone/>
            </a:pPr>
            <a:r>
              <a:rPr lang="ru-RU" sz="2300" dirty="0"/>
              <a:t>Поэтому зачастую измерение сложности сводится к </a:t>
            </a:r>
            <a:r>
              <a:rPr lang="ru-RU" sz="2300" dirty="0">
                <a:solidFill>
                  <a:schemeClr val="accent1"/>
                </a:solidFill>
              </a:rPr>
              <a:t>подсчету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выполняемых операций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в</a:t>
            </a:r>
            <a:r>
              <a:rPr lang="ru-RU" sz="2300" dirty="0"/>
              <a:t> самом </a:t>
            </a:r>
            <a:r>
              <a:rPr lang="ru-RU" sz="2300" dirty="0">
                <a:solidFill>
                  <a:schemeClr val="accent1"/>
                </a:solidFill>
              </a:rPr>
              <a:t>коде программы</a:t>
            </a:r>
            <a:r>
              <a:rPr lang="ru-RU" sz="2300" dirty="0"/>
              <a:t>.</a:t>
            </a:r>
            <a:endParaRPr lang="en-US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117EE1-C3F3-4665-967C-ED4E0F48B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35250"/>
            <a:ext cx="2765555" cy="27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Способ оценки сложности алгоритма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/>
              <a:t>Нам необходимо найти </a:t>
            </a:r>
            <a:r>
              <a:rPr lang="ru-RU" sz="2300" dirty="0">
                <a:solidFill>
                  <a:schemeClr val="accent2"/>
                </a:solidFill>
              </a:rPr>
              <a:t>количество операций </a:t>
            </a:r>
            <a:r>
              <a:rPr lang="en-US" sz="2300" i="1" dirty="0">
                <a:solidFill>
                  <a:schemeClr val="accent5"/>
                </a:solidFill>
              </a:rPr>
              <a:t>O</a:t>
            </a:r>
            <a:r>
              <a:rPr lang="ru-RU" sz="2300" i="1" dirty="0"/>
              <a:t>;</a:t>
            </a:r>
          </a:p>
          <a:p>
            <a:pPr marL="0" indent="0">
              <a:buNone/>
            </a:pPr>
            <a:r>
              <a:rPr lang="ru-RU" sz="2300" dirty="0"/>
              <a:t>Количество операций, как было описано раньше, зависит от </a:t>
            </a:r>
            <a:r>
              <a:rPr lang="ru-RU" sz="2300" dirty="0">
                <a:solidFill>
                  <a:schemeClr val="accent2"/>
                </a:solidFill>
              </a:rPr>
              <a:t>сложности (размера) задачи</a:t>
            </a:r>
            <a:r>
              <a:rPr lang="ru-RU" sz="2300" dirty="0"/>
              <a:t> </a:t>
            </a:r>
            <a:r>
              <a:rPr lang="en-US" sz="2300" i="1" dirty="0">
                <a:solidFill>
                  <a:schemeClr val="accent5"/>
                </a:solidFill>
              </a:rPr>
              <a:t>n</a:t>
            </a:r>
            <a:r>
              <a:rPr lang="ru-RU" sz="2300" i="1" dirty="0"/>
              <a:t>;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Иногда в коде происходят действия, количество которых не зависит от размера выполняемой задачи – </a:t>
            </a:r>
            <a:r>
              <a:rPr lang="ru-RU" sz="2300" dirty="0">
                <a:solidFill>
                  <a:schemeClr val="accent2"/>
                </a:solidFill>
              </a:rPr>
              <a:t>константные значения</a:t>
            </a:r>
            <a:r>
              <a:rPr lang="ru-RU" sz="2300" dirty="0"/>
              <a:t>;</a:t>
            </a:r>
          </a:p>
          <a:p>
            <a:pPr marL="0" indent="0">
              <a:buNone/>
            </a:pPr>
            <a:r>
              <a:rPr lang="ru-RU" sz="2300" dirty="0"/>
              <a:t>Как говорилось ранее, подсчет совершается для </a:t>
            </a:r>
            <a:r>
              <a:rPr lang="ru-RU" sz="2300" dirty="0">
                <a:solidFill>
                  <a:schemeClr val="accent3"/>
                </a:solidFill>
              </a:rPr>
              <a:t>худшего исхода</a:t>
            </a:r>
            <a:r>
              <a:rPr lang="ru-RU" sz="2300" dirty="0"/>
              <a:t> (перебор всех значений, последнее место в массиве).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7F597-5DB1-47B9-9435-65B5D908A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35250"/>
            <a:ext cx="2765555" cy="27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2702</TotalTime>
  <Words>1307</Words>
  <Application>Microsoft Office PowerPoint</Application>
  <PresentationFormat>Widescreen</PresentationFormat>
  <Paragraphs>162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Tw Cen MT</vt:lpstr>
      <vt:lpstr>Circuit</vt:lpstr>
      <vt:lpstr>Сложность алгоритмов</vt:lpstr>
      <vt:lpstr>Алгоритмы отличаются</vt:lpstr>
      <vt:lpstr>Оценка сложности алгоритмов</vt:lpstr>
      <vt:lpstr>Пример с поиском элемента в массиве</vt:lpstr>
      <vt:lpstr>Просмотр каждого элемента</vt:lpstr>
      <vt:lpstr>Метод разделяй и властвуй</vt:lpstr>
      <vt:lpstr>Метод разделяй и властвуй</vt:lpstr>
      <vt:lpstr>Способ оценки сложности алгоритма</vt:lpstr>
      <vt:lpstr>Способ оценки сложности алгоритма</vt:lpstr>
      <vt:lpstr>Оценка сложности поиска перебором</vt:lpstr>
      <vt:lpstr>Оценка сложности Двоичного поиска</vt:lpstr>
      <vt:lpstr>Асимптотика</vt:lpstr>
      <vt:lpstr>Типы алгоритмов</vt:lpstr>
      <vt:lpstr>Примеры алгоритмов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45</cp:revision>
  <dcterms:created xsi:type="dcterms:W3CDTF">2021-08-20T15:58:16Z</dcterms:created>
  <dcterms:modified xsi:type="dcterms:W3CDTF">2022-04-22T00:01:01Z</dcterms:modified>
</cp:coreProperties>
</file>