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3"/>
  </p:notesMasterIdLst>
  <p:sldIdLst>
    <p:sldId id="256" r:id="rId2"/>
    <p:sldId id="257" r:id="rId3"/>
    <p:sldId id="279" r:id="rId4"/>
    <p:sldId id="291" r:id="rId5"/>
    <p:sldId id="294" r:id="rId6"/>
    <p:sldId id="295" r:id="rId7"/>
    <p:sldId id="296" r:id="rId8"/>
    <p:sldId id="280" r:id="rId9"/>
    <p:sldId id="298" r:id="rId10"/>
    <p:sldId id="297" r:id="rId11"/>
    <p:sldId id="287" r:id="rId12"/>
    <p:sldId id="289" r:id="rId13"/>
    <p:sldId id="290" r:id="rId14"/>
    <p:sldId id="299" r:id="rId15"/>
    <p:sldId id="292" r:id="rId16"/>
    <p:sldId id="300" r:id="rId17"/>
    <p:sldId id="301" r:id="rId18"/>
    <p:sldId id="293" r:id="rId19"/>
    <p:sldId id="302" r:id="rId20"/>
    <p:sldId id="304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алгоритмов</a:t>
            </a:r>
            <a:r>
              <a:rPr lang="en-US" dirty="0"/>
              <a:t> </a:t>
            </a:r>
            <a:r>
              <a:rPr lang="ru-RU" dirty="0"/>
              <a:t>при</a:t>
            </a:r>
            <a:r>
              <a:rPr lang="ru-RU" baseline="0" dirty="0"/>
              <a:t> росте размера задачи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ru-RU" baseline="0" dirty="0"/>
              <a:t> сложного эффективного и простого раздутого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 log 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General</c:formatCode>
                <c:ptCount val="1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</c:numCache>
            </c:numRef>
          </c:cat>
          <c:val>
            <c:numRef>
              <c:f>Sheet1!$C$2:$C$151</c:f>
              <c:numCache>
                <c:formatCode>General</c:formatCode>
                <c:ptCount val="150"/>
                <c:pt idx="0">
                  <c:v>0</c:v>
                </c:pt>
                <c:pt idx="1">
                  <c:v>30</c:v>
                </c:pt>
                <c:pt idx="2">
                  <c:v>71.323312532452036</c:v>
                </c:pt>
                <c:pt idx="3">
                  <c:v>120</c:v>
                </c:pt>
                <c:pt idx="4">
                  <c:v>174.14460711655215</c:v>
                </c:pt>
                <c:pt idx="5">
                  <c:v>232.64662506490401</c:v>
                </c:pt>
                <c:pt idx="6">
                  <c:v>294.7722668160485</c:v>
                </c:pt>
                <c:pt idx="7">
                  <c:v>360</c:v>
                </c:pt>
                <c:pt idx="8">
                  <c:v>427.93987519471222</c:v>
                </c:pt>
                <c:pt idx="9">
                  <c:v>498.28921423310447</c:v>
                </c:pt>
                <c:pt idx="10">
                  <c:v>570.80621707515411</c:v>
                </c:pt>
                <c:pt idx="11">
                  <c:v>645.29325012980826</c:v>
                </c:pt>
                <c:pt idx="12">
                  <c:v>721.58574503751299</c:v>
                </c:pt>
                <c:pt idx="13">
                  <c:v>799.54453363209677</c:v>
                </c:pt>
                <c:pt idx="14">
                  <c:v>879.05038401191655</c:v>
                </c:pt>
                <c:pt idx="15">
                  <c:v>960</c:v>
                </c:pt>
                <c:pt idx="16">
                  <c:v>1042.3030245188368</c:v>
                </c:pt>
                <c:pt idx="17">
                  <c:v>1125.8797503894243</c:v>
                </c:pt>
                <c:pt idx="18">
                  <c:v>1210.6593413314217</c:v>
                </c:pt>
                <c:pt idx="19">
                  <c:v>1296.5784284662091</c:v>
                </c:pt>
                <c:pt idx="20">
                  <c:v>1383.5799881753098</c:v>
                </c:pt>
                <c:pt idx="21">
                  <c:v>1471.6124341503082</c:v>
                </c:pt>
                <c:pt idx="22">
                  <c:v>1560.6288748396696</c:v>
                </c:pt>
                <c:pt idx="23">
                  <c:v>1650.5865002596165</c:v>
                </c:pt>
                <c:pt idx="24">
                  <c:v>1741.4460711655217</c:v>
                </c:pt>
                <c:pt idx="25">
                  <c:v>1833.1714900750262</c:v>
                </c:pt>
                <c:pt idx="26">
                  <c:v>1925.7294383762051</c:v>
                </c:pt>
                <c:pt idx="27">
                  <c:v>2019.0890672641935</c:v>
                </c:pt>
                <c:pt idx="28">
                  <c:v>2113.2217328804941</c:v>
                </c:pt>
                <c:pt idx="29">
                  <c:v>2208.1007680238331</c:v>
                </c:pt>
                <c:pt idx="30">
                  <c:v>2303.7012843298971</c:v>
                </c:pt>
                <c:pt idx="31">
                  <c:v>2400</c:v>
                </c:pt>
                <c:pt idx="32">
                  <c:v>2496.9750890824344</c:v>
                </c:pt>
                <c:pt idx="33">
                  <c:v>2594.606049037674</c:v>
                </c:pt>
                <c:pt idx="34">
                  <c:v>2692.8735838961074</c:v>
                </c:pt>
                <c:pt idx="35">
                  <c:v>2791.7595007788486</c:v>
                </c:pt>
                <c:pt idx="36">
                  <c:v>2891.2466179240673</c:v>
                </c:pt>
                <c:pt idx="37">
                  <c:v>2991.3186826628435</c:v>
                </c:pt>
                <c:pt idx="38">
                  <c:v>3091.9602980344152</c:v>
                </c:pt>
                <c:pt idx="39">
                  <c:v>3193.1568569324181</c:v>
                </c:pt>
                <c:pt idx="40">
                  <c:v>3294.8944828401209</c:v>
                </c:pt>
                <c:pt idx="41">
                  <c:v>3397.1599763506197</c:v>
                </c:pt>
                <c:pt idx="42">
                  <c:v>3499.9407667828536</c:v>
                </c:pt>
                <c:pt idx="43">
                  <c:v>3603.2248683006164</c:v>
                </c:pt>
                <c:pt idx="44">
                  <c:v>3707.0008400225306</c:v>
                </c:pt>
                <c:pt idx="45">
                  <c:v>3811.2577496793392</c:v>
                </c:pt>
                <c:pt idx="46">
                  <c:v>3915.9851404327351</c:v>
                </c:pt>
                <c:pt idx="47">
                  <c:v>4021.173000519233</c:v>
                </c:pt>
                <c:pt idx="48">
                  <c:v>4126.8117354246788</c:v>
                </c:pt>
                <c:pt idx="49">
                  <c:v>4232.8921423310439</c:v>
                </c:pt>
                <c:pt idx="50">
                  <c:v>4339.405386608194</c:v>
                </c:pt>
                <c:pt idx="51">
                  <c:v>4446.3429801500524</c:v>
                </c:pt>
                <c:pt idx="52">
                  <c:v>4553.6967613777433</c:v>
                </c:pt>
                <c:pt idx="53">
                  <c:v>4661.4588767524101</c:v>
                </c:pt>
                <c:pt idx="54">
                  <c:v>4769.6217636578449</c:v>
                </c:pt>
                <c:pt idx="55">
                  <c:v>4878.178134528388</c:v>
                </c:pt>
                <c:pt idx="56">
                  <c:v>4987.1209621108546</c:v>
                </c:pt>
                <c:pt idx="57">
                  <c:v>5096.4434657609872</c:v>
                </c:pt>
                <c:pt idx="58">
                  <c:v>5206.1390986852293</c:v>
                </c:pt>
                <c:pt idx="59">
                  <c:v>5316.2015360476662</c:v>
                </c:pt>
                <c:pt idx="60">
                  <c:v>5426.6246638700413</c:v>
                </c:pt>
                <c:pt idx="61">
                  <c:v>5537.4025686597943</c:v>
                </c:pt>
                <c:pt idx="62">
                  <c:v>5648.5295277074219</c:v>
                </c:pt>
                <c:pt idx="63">
                  <c:v>5760</c:v>
                </c:pt>
                <c:pt idx="64">
                  <c:v>5871.8086177027435</c:v>
                </c:pt>
                <c:pt idx="65">
                  <c:v>5983.9501781648687</c:v>
                </c:pt>
                <c:pt idx="66">
                  <c:v>6096.4196364100599</c:v>
                </c:pt>
                <c:pt idx="67">
                  <c:v>6209.212098075348</c:v>
                </c:pt>
                <c:pt idx="68">
                  <c:v>6322.3228127654056</c:v>
                </c:pt>
                <c:pt idx="69">
                  <c:v>6435.7471677922158</c:v>
                </c:pt>
                <c:pt idx="70">
                  <c:v>6549.4806822724868</c:v>
                </c:pt>
                <c:pt idx="71">
                  <c:v>6663.5190015576973</c:v>
                </c:pt>
                <c:pt idx="72">
                  <c:v>6777.8578919736183</c:v>
                </c:pt>
                <c:pt idx="73">
                  <c:v>6892.4932358481346</c:v>
                </c:pt>
                <c:pt idx="74">
                  <c:v>7007.421026807865</c:v>
                </c:pt>
                <c:pt idx="75">
                  <c:v>7122.6373653256887</c:v>
                </c:pt>
                <c:pt idx="76">
                  <c:v>7238.1384545026121</c:v>
                </c:pt>
                <c:pt idx="77">
                  <c:v>7353.9205960688305</c:v>
                </c:pt>
                <c:pt idx="78">
                  <c:v>7469.9801865898662</c:v>
                </c:pt>
                <c:pt idx="79">
                  <c:v>7586.3137138648335</c:v>
                </c:pt>
                <c:pt idx="80">
                  <c:v>7702.9177535048202</c:v>
                </c:pt>
                <c:pt idx="81">
                  <c:v>7819.7889656802445</c:v>
                </c:pt>
                <c:pt idx="82">
                  <c:v>7936.9240920269212</c:v>
                </c:pt>
                <c:pt idx="83">
                  <c:v>8054.3199527012366</c:v>
                </c:pt>
                <c:pt idx="84">
                  <c:v>8171.9734435755699</c:v>
                </c:pt>
                <c:pt idx="85">
                  <c:v>8289.8815335657073</c:v>
                </c:pt>
                <c:pt idx="86">
                  <c:v>8408.04126208259</c:v>
                </c:pt>
                <c:pt idx="87">
                  <c:v>8526.4497366012347</c:v>
                </c:pt>
                <c:pt idx="88">
                  <c:v>8645.1041303401416</c:v>
                </c:pt>
                <c:pt idx="89">
                  <c:v>8764.0016800450612</c:v>
                </c:pt>
                <c:pt idx="90">
                  <c:v>8883.1396838712208</c:v>
                </c:pt>
                <c:pt idx="91">
                  <c:v>9002.5154993586784</c:v>
                </c:pt>
                <c:pt idx="92">
                  <c:v>9122.1265414957052</c:v>
                </c:pt>
                <c:pt idx="93">
                  <c:v>9241.9702808654692</c:v>
                </c:pt>
                <c:pt idx="94">
                  <c:v>9362.0442418716011</c:v>
                </c:pt>
                <c:pt idx="95">
                  <c:v>9482.3460010384661</c:v>
                </c:pt>
                <c:pt idx="96">
                  <c:v>9602.8731853822719</c:v>
                </c:pt>
                <c:pt idx="97">
                  <c:v>9723.6234708493575</c:v>
                </c:pt>
                <c:pt idx="98">
                  <c:v>9844.5945808182205</c:v>
                </c:pt>
                <c:pt idx="99">
                  <c:v>9965.7842846620879</c:v>
                </c:pt>
                <c:pt idx="100">
                  <c:v>10087.190396368971</c:v>
                </c:pt>
                <c:pt idx="101">
                  <c:v>10208.810773216388</c:v>
                </c:pt>
                <c:pt idx="102">
                  <c:v>10330.643314498073</c:v>
                </c:pt>
                <c:pt idx="103">
                  <c:v>10452.685960300103</c:v>
                </c:pt>
                <c:pt idx="104">
                  <c:v>10574.936690324143</c:v>
                </c:pt>
                <c:pt idx="105">
                  <c:v>10697.393522755487</c:v>
                </c:pt>
                <c:pt idx="106">
                  <c:v>10820.05451317384</c:v>
                </c:pt>
                <c:pt idx="107">
                  <c:v>10942.917753504818</c:v>
                </c:pt>
                <c:pt idx="108">
                  <c:v>11065.981371010275</c:v>
                </c:pt>
                <c:pt idx="109">
                  <c:v>11189.243527315688</c:v>
                </c:pt>
                <c:pt idx="110">
                  <c:v>11312.702417472927</c:v>
                </c:pt>
                <c:pt idx="111">
                  <c:v>11436.356269056774</c:v>
                </c:pt>
                <c:pt idx="112">
                  <c:v>11560.203341293745</c:v>
                </c:pt>
                <c:pt idx="113">
                  <c:v>11684.241924221707</c:v>
                </c:pt>
                <c:pt idx="114">
                  <c:v>11808.470337879045</c:v>
                </c:pt>
                <c:pt idx="115">
                  <c:v>11932.886931521974</c:v>
                </c:pt>
                <c:pt idx="116">
                  <c:v>12057.490082868873</c:v>
                </c:pt>
                <c:pt idx="117">
                  <c:v>12182.278197370459</c:v>
                </c:pt>
                <c:pt idx="118">
                  <c:v>12307.249707504679</c:v>
                </c:pt>
                <c:pt idx="119">
                  <c:v>12432.403072095332</c:v>
                </c:pt>
                <c:pt idx="120">
                  <c:v>12557.736775653391</c:v>
                </c:pt>
                <c:pt idx="121">
                  <c:v>12683.249327740083</c:v>
                </c:pt>
                <c:pt idx="122">
                  <c:v>12808.939262350897</c:v>
                </c:pt>
                <c:pt idx="123">
                  <c:v>12934.805137319589</c:v>
                </c:pt>
                <c:pt idx="124">
                  <c:v>13060.845533741414</c:v>
                </c:pt>
                <c:pt idx="125">
                  <c:v>13187.059055414844</c:v>
                </c:pt>
                <c:pt idx="126">
                  <c:v>13313.444328300977</c:v>
                </c:pt>
                <c:pt idx="127">
                  <c:v>13440</c:v>
                </c:pt>
                <c:pt idx="128">
                  <c:v>13566.724739243997</c:v>
                </c:pt>
                <c:pt idx="129">
                  <c:v>13693.617235405487</c:v>
                </c:pt>
                <c:pt idx="130">
                  <c:v>13820.67619802109</c:v>
                </c:pt>
                <c:pt idx="131">
                  <c:v>13947.900356329737</c:v>
                </c:pt>
                <c:pt idx="132">
                  <c:v>14075.288458824873</c:v>
                </c:pt>
                <c:pt idx="133">
                  <c:v>14202.83927282012</c:v>
                </c:pt>
                <c:pt idx="134">
                  <c:v>14330.551584027935</c:v>
                </c:pt>
                <c:pt idx="135">
                  <c:v>14458.424196150696</c:v>
                </c:pt>
                <c:pt idx="136">
                  <c:v>14586.455930483882</c:v>
                </c:pt>
                <c:pt idx="137">
                  <c:v>14714.645625530811</c:v>
                </c:pt>
                <c:pt idx="138">
                  <c:v>14842.992136628513</c:v>
                </c:pt>
                <c:pt idx="139">
                  <c:v>14971.49433558443</c:v>
                </c:pt>
                <c:pt idx="140">
                  <c:v>15100.15111032345</c:v>
                </c:pt>
                <c:pt idx="141">
                  <c:v>15228.961364544974</c:v>
                </c:pt>
                <c:pt idx="142">
                  <c:v>15357.924017389647</c:v>
                </c:pt>
                <c:pt idx="143">
                  <c:v>15487.038003115396</c:v>
                </c:pt>
                <c:pt idx="144">
                  <c:v>15616.302270782482</c:v>
                </c:pt>
                <c:pt idx="145">
                  <c:v>15745.715783947237</c:v>
                </c:pt>
                <c:pt idx="146">
                  <c:v>15875.277520364181</c:v>
                </c:pt>
                <c:pt idx="147">
                  <c:v>16004.986471696267</c:v>
                </c:pt>
                <c:pt idx="148">
                  <c:v>16134.841643232932</c:v>
                </c:pt>
                <c:pt idx="149">
                  <c:v>16264.84205361573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B3-4F00-97A9-A2A05658FB5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General</c:formatCode>
                <c:ptCount val="1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</c:numCache>
            </c:numRef>
          </c:cat>
          <c:val>
            <c:numRef>
              <c:f>Sheet1!$D$2:$D$151</c:f>
              <c:numCache>
                <c:formatCode>General</c:formatCode>
                <c:ptCount val="15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  <c:pt idx="100">
                  <c:v>10201</c:v>
                </c:pt>
                <c:pt idx="101">
                  <c:v>10404</c:v>
                </c:pt>
                <c:pt idx="102">
                  <c:v>10609</c:v>
                </c:pt>
                <c:pt idx="103">
                  <c:v>10816</c:v>
                </c:pt>
                <c:pt idx="104">
                  <c:v>11025</c:v>
                </c:pt>
                <c:pt idx="105">
                  <c:v>11236</c:v>
                </c:pt>
                <c:pt idx="106">
                  <c:v>11449</c:v>
                </c:pt>
                <c:pt idx="107">
                  <c:v>11664</c:v>
                </c:pt>
                <c:pt idx="108">
                  <c:v>11881</c:v>
                </c:pt>
                <c:pt idx="109">
                  <c:v>12100</c:v>
                </c:pt>
                <c:pt idx="110">
                  <c:v>12321</c:v>
                </c:pt>
                <c:pt idx="111">
                  <c:v>12544</c:v>
                </c:pt>
                <c:pt idx="112">
                  <c:v>12769</c:v>
                </c:pt>
                <c:pt idx="113">
                  <c:v>12996</c:v>
                </c:pt>
                <c:pt idx="114">
                  <c:v>13225</c:v>
                </c:pt>
                <c:pt idx="115">
                  <c:v>13456</c:v>
                </c:pt>
                <c:pt idx="116">
                  <c:v>13689</c:v>
                </c:pt>
                <c:pt idx="117">
                  <c:v>13924</c:v>
                </c:pt>
                <c:pt idx="118">
                  <c:v>14161</c:v>
                </c:pt>
                <c:pt idx="119">
                  <c:v>14400</c:v>
                </c:pt>
                <c:pt idx="120">
                  <c:v>14641</c:v>
                </c:pt>
                <c:pt idx="121">
                  <c:v>14884</c:v>
                </c:pt>
                <c:pt idx="122">
                  <c:v>15129</c:v>
                </c:pt>
                <c:pt idx="123">
                  <c:v>15376</c:v>
                </c:pt>
                <c:pt idx="124">
                  <c:v>15625</c:v>
                </c:pt>
                <c:pt idx="125">
                  <c:v>15876</c:v>
                </c:pt>
                <c:pt idx="126">
                  <c:v>16129</c:v>
                </c:pt>
                <c:pt idx="127">
                  <c:v>16384</c:v>
                </c:pt>
                <c:pt idx="128">
                  <c:v>16641</c:v>
                </c:pt>
                <c:pt idx="129">
                  <c:v>16900</c:v>
                </c:pt>
                <c:pt idx="130">
                  <c:v>17161</c:v>
                </c:pt>
                <c:pt idx="131">
                  <c:v>17424</c:v>
                </c:pt>
                <c:pt idx="132">
                  <c:v>17689</c:v>
                </c:pt>
                <c:pt idx="133">
                  <c:v>17956</c:v>
                </c:pt>
                <c:pt idx="134">
                  <c:v>18225</c:v>
                </c:pt>
                <c:pt idx="135">
                  <c:v>18496</c:v>
                </c:pt>
                <c:pt idx="136">
                  <c:v>18769</c:v>
                </c:pt>
                <c:pt idx="137">
                  <c:v>19044</c:v>
                </c:pt>
                <c:pt idx="138">
                  <c:v>19321</c:v>
                </c:pt>
                <c:pt idx="139">
                  <c:v>19600</c:v>
                </c:pt>
                <c:pt idx="140">
                  <c:v>19881</c:v>
                </c:pt>
                <c:pt idx="141">
                  <c:v>20164</c:v>
                </c:pt>
                <c:pt idx="142">
                  <c:v>20449</c:v>
                </c:pt>
                <c:pt idx="143">
                  <c:v>20736</c:v>
                </c:pt>
                <c:pt idx="144">
                  <c:v>21025</c:v>
                </c:pt>
                <c:pt idx="145">
                  <c:v>21316</c:v>
                </c:pt>
                <c:pt idx="146">
                  <c:v>21609</c:v>
                </c:pt>
                <c:pt idx="147">
                  <c:v>21904</c:v>
                </c:pt>
                <c:pt idx="148">
                  <c:v>22201</c:v>
                </c:pt>
                <c:pt idx="149">
                  <c:v>22500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3-4F00-97A9-A2A05658F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6545008"/>
        <c:axId val="976547920"/>
      </c:lineChart>
      <c:catAx>
        <c:axId val="97654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547920"/>
        <c:crosses val="autoZero"/>
        <c:auto val="1"/>
        <c:lblAlgn val="ctr"/>
        <c:lblOffset val="100"/>
        <c:noMultiLvlLbl val="0"/>
      </c:catAx>
      <c:valAx>
        <c:axId val="97654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54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40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58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92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19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235588"/>
            <a:ext cx="8791575" cy="784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Сложность алгоритмов</a:t>
            </a:r>
            <a:br>
              <a:rPr lang="ru-RU" dirty="0"/>
            </a:br>
            <a:r>
              <a:rPr lang="ru-RU" dirty="0"/>
              <a:t>Продолжение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№13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Пузырьковая Сортировка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694" y="1837719"/>
            <a:ext cx="5381306" cy="439220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 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&gt;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 +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 +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 +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   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CCE29D-E9FE-40B6-B73B-200A616A1980}"/>
              </a:ext>
            </a:extLst>
          </p:cNvPr>
          <p:cNvSpPr txBox="1">
            <a:spLocks/>
          </p:cNvSpPr>
          <p:nvPr/>
        </p:nvSpPr>
        <p:spPr>
          <a:xfrm>
            <a:off x="1141414" y="1847274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/>
              <a:t>Смотрим </a:t>
            </a:r>
            <a:r>
              <a:rPr lang="ru-RU" sz="2300" dirty="0">
                <a:solidFill>
                  <a:schemeClr val="accent1"/>
                </a:solidFill>
              </a:rPr>
              <a:t>два ближайших элемента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меняем их местами</a:t>
            </a:r>
            <a:r>
              <a:rPr lang="ru-RU" sz="2300" dirty="0"/>
              <a:t>, если нужно.</a:t>
            </a:r>
            <a:endParaRPr lang="en-US" sz="23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0301EC-F249-4199-94BC-F2C07E921FFF}"/>
              </a:ext>
            </a:extLst>
          </p:cNvPr>
          <p:cNvSpPr txBox="1">
            <a:spLocks/>
          </p:cNvSpPr>
          <p:nvPr/>
        </p:nvSpPr>
        <p:spPr>
          <a:xfrm>
            <a:off x="1141414" y="5020282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23BC0-374A-4D6F-8CBF-8EB0AD9BA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4" y="2663302"/>
            <a:ext cx="5007273" cy="297525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05AFFE7-9D6C-42BE-BA3A-CC2498D9E07B}"/>
              </a:ext>
            </a:extLst>
          </p:cNvPr>
          <p:cNvSpPr txBox="1">
            <a:spLocks/>
          </p:cNvSpPr>
          <p:nvPr/>
        </p:nvSpPr>
        <p:spPr>
          <a:xfrm>
            <a:off x="1141414" y="5501156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/>
              <a:t>Несмотря на то, что код </a:t>
            </a:r>
            <a:r>
              <a:rPr lang="ru-RU" sz="2300" dirty="0">
                <a:solidFill>
                  <a:schemeClr val="accent5"/>
                </a:solidFill>
              </a:rPr>
              <a:t>проще</a:t>
            </a:r>
            <a:r>
              <a:rPr lang="ru-RU" sz="2300" dirty="0"/>
              <a:t>, все равно нужно </a:t>
            </a:r>
            <a:r>
              <a:rPr lang="ru-RU" sz="2300" dirty="0">
                <a:solidFill>
                  <a:schemeClr val="accent1"/>
                </a:solidFill>
              </a:rPr>
              <a:t>8 раз обойти 8 элементов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63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9C438A-ABFB-4F6B-84F1-BBB7FAEA9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64" y="2898560"/>
            <a:ext cx="5479682" cy="1968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694" y="1837719"/>
            <a:ext cx="5381306" cy="439220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minElementIndex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minElementIndex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&lt; 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minElementIndex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minElementIndex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j;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minElementIndex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minElementIndex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CCE29D-E9FE-40B6-B73B-200A616A1980}"/>
              </a:ext>
            </a:extLst>
          </p:cNvPr>
          <p:cNvSpPr txBox="1">
            <a:spLocks/>
          </p:cNvSpPr>
          <p:nvPr/>
        </p:nvSpPr>
        <p:spPr>
          <a:xfrm>
            <a:off x="1141414" y="1847274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/>
              <a:t>Находим </a:t>
            </a:r>
            <a:r>
              <a:rPr lang="ru-RU" sz="2300" dirty="0">
                <a:solidFill>
                  <a:schemeClr val="accent1"/>
                </a:solidFill>
              </a:rPr>
              <a:t>наименьший элемент</a:t>
            </a:r>
            <a:r>
              <a:rPr lang="ru-RU" sz="2300" dirty="0"/>
              <a:t>, меняем его местами </a:t>
            </a:r>
            <a:r>
              <a:rPr lang="ru-RU" sz="2300" dirty="0">
                <a:solidFill>
                  <a:schemeClr val="accent1"/>
                </a:solidFill>
              </a:rPr>
              <a:t>с первым элементом</a:t>
            </a:r>
            <a:r>
              <a:rPr lang="ru-RU" sz="2300" dirty="0"/>
              <a:t>.</a:t>
            </a:r>
            <a:endParaRPr lang="en-US" sz="23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0301EC-F249-4199-94BC-F2C07E921FFF}"/>
              </a:ext>
            </a:extLst>
          </p:cNvPr>
          <p:cNvSpPr txBox="1">
            <a:spLocks/>
          </p:cNvSpPr>
          <p:nvPr/>
        </p:nvSpPr>
        <p:spPr>
          <a:xfrm>
            <a:off x="1141414" y="5020282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/>
              <a:t>Таким образом для </a:t>
            </a:r>
            <a:r>
              <a:rPr lang="ru-RU" sz="2300" dirty="0">
                <a:solidFill>
                  <a:schemeClr val="accent2"/>
                </a:solidFill>
              </a:rPr>
              <a:t>сортировки</a:t>
            </a:r>
            <a:r>
              <a:rPr lang="ru-RU" sz="2300" dirty="0"/>
              <a:t> массива нам необходимо </a:t>
            </a:r>
            <a:r>
              <a:rPr lang="ru-RU" sz="2300" dirty="0">
                <a:solidFill>
                  <a:schemeClr val="accent1"/>
                </a:solidFill>
              </a:rPr>
              <a:t>обойти его 8 раз</a:t>
            </a:r>
            <a:r>
              <a:rPr lang="ru-RU" sz="2300" dirty="0"/>
              <a:t>, при этом придется </a:t>
            </a:r>
            <a:r>
              <a:rPr lang="ru-RU" sz="2300" dirty="0">
                <a:solidFill>
                  <a:schemeClr val="accent1"/>
                </a:solidFill>
              </a:rPr>
              <a:t>перебрать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все элементы массива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977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ADD0DD-E909-4114-A6A3-3BE713050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35250"/>
            <a:ext cx="2765555" cy="27655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3115-623F-4614-B18E-66CB4B83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68346"/>
            <a:ext cx="5978479" cy="40352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Существует более </a:t>
            </a:r>
            <a:r>
              <a:rPr lang="ru-RU" dirty="0">
                <a:solidFill>
                  <a:schemeClr val="accent1"/>
                </a:solidFill>
              </a:rPr>
              <a:t>замысловатый</a:t>
            </a:r>
            <a:r>
              <a:rPr lang="ru-RU" dirty="0">
                <a:solidFill>
                  <a:schemeClr val="accent2"/>
                </a:solidFill>
              </a:rPr>
              <a:t>,</a:t>
            </a:r>
            <a:r>
              <a:rPr lang="ru-RU" dirty="0"/>
              <a:t> но и более </a:t>
            </a:r>
            <a:r>
              <a:rPr lang="ru-RU" dirty="0">
                <a:solidFill>
                  <a:schemeClr val="accent1"/>
                </a:solidFill>
              </a:rPr>
              <a:t>эффективный</a:t>
            </a:r>
            <a:r>
              <a:rPr lang="ru-RU" dirty="0"/>
              <a:t> способ – </a:t>
            </a:r>
            <a:r>
              <a:rPr lang="ru-RU" dirty="0">
                <a:solidFill>
                  <a:schemeClr val="accent2"/>
                </a:solidFill>
              </a:rPr>
              <a:t>сортировка слиянием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Для уменьшения количества операций он использует как метод </a:t>
            </a:r>
            <a:r>
              <a:rPr lang="en-US" dirty="0"/>
              <a:t>“</a:t>
            </a:r>
            <a:r>
              <a:rPr lang="ru-RU" dirty="0">
                <a:solidFill>
                  <a:schemeClr val="accent3"/>
                </a:solidFill>
              </a:rPr>
              <a:t>разделяй и властвуй</a:t>
            </a:r>
            <a:r>
              <a:rPr lang="en-US" dirty="0"/>
              <a:t>”</a:t>
            </a:r>
            <a:r>
              <a:rPr lang="ru-RU" dirty="0"/>
              <a:t>, так и </a:t>
            </a:r>
            <a:r>
              <a:rPr lang="ru-RU" dirty="0">
                <a:solidFill>
                  <a:schemeClr val="accent3"/>
                </a:solidFill>
              </a:rPr>
              <a:t>рекурсию</a:t>
            </a:r>
            <a:r>
              <a:rPr lang="ru-RU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Но как было сказано – он является </a:t>
            </a:r>
            <a:r>
              <a:rPr lang="ru-RU" dirty="0">
                <a:solidFill>
                  <a:schemeClr val="accent1"/>
                </a:solidFill>
              </a:rPr>
              <a:t>сложным</a:t>
            </a:r>
            <a:r>
              <a:rPr lang="ru-RU" dirty="0"/>
              <a:t>, а код алгоритма </a:t>
            </a:r>
            <a:r>
              <a:rPr lang="ru-RU" dirty="0">
                <a:solidFill>
                  <a:schemeClr val="accent1"/>
                </a:solidFill>
              </a:rPr>
              <a:t>не интуитивен</a:t>
            </a:r>
            <a:r>
              <a:rPr lang="ru-RU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7EFA81-F8AE-4EF1-83E9-00B6B265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Сортировка слиянием</a:t>
            </a:r>
          </a:p>
        </p:txBody>
      </p:sp>
    </p:spTree>
    <p:extLst>
      <p:ext uri="{BB962C8B-B14F-4D97-AF65-F5344CB8AC3E}">
        <p14:creationId xmlns:p14="http://schemas.microsoft.com/office/powerpoint/2010/main" val="369027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3115-623F-4614-B18E-66CB4B83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8347"/>
            <a:ext cx="9502914" cy="42669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Первая часть алгоритма состоит из </a:t>
            </a:r>
            <a:r>
              <a:rPr lang="ru-RU" sz="2000" dirty="0">
                <a:solidFill>
                  <a:schemeClr val="accent1"/>
                </a:solidFill>
              </a:rPr>
              <a:t>разбития массива в массивы меньшего размера</a:t>
            </a:r>
            <a:r>
              <a:rPr lang="ru-RU" sz="2000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7EFA81-F8AE-4EF1-83E9-00B6B265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Первая часть – разделяй и властвуй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83DF4-0C84-4E31-8194-F1752A7DD7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59" y="2583762"/>
            <a:ext cx="5574252" cy="34227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091D7-943A-46BF-BEBE-90401C36B110}"/>
              </a:ext>
            </a:extLst>
          </p:cNvPr>
          <p:cNvSpPr txBox="1">
            <a:spLocks/>
          </p:cNvSpPr>
          <p:nvPr/>
        </p:nvSpPr>
        <p:spPr>
          <a:xfrm>
            <a:off x="1141412" y="2539015"/>
            <a:ext cx="4167435" cy="382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Здесь и применим принцип «</a:t>
            </a:r>
            <a:r>
              <a:rPr lang="ru-RU" sz="2000" dirty="0">
                <a:solidFill>
                  <a:schemeClr val="accent3"/>
                </a:solidFill>
              </a:rPr>
              <a:t>разделяй и властвуй</a:t>
            </a:r>
            <a:r>
              <a:rPr lang="ru-RU" sz="2000" dirty="0"/>
              <a:t>».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В </a:t>
            </a:r>
            <a:r>
              <a:rPr lang="ru-RU" sz="2000" dirty="0">
                <a:solidFill>
                  <a:schemeClr val="accent1"/>
                </a:solidFill>
              </a:rPr>
              <a:t>коде это делается не сразу</a:t>
            </a:r>
            <a:r>
              <a:rPr lang="ru-RU" sz="2000" dirty="0"/>
              <a:t>, а по мере поступления проблемы, поэтому нельзя просто заранее поделить массив.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В самом алгоритме </a:t>
            </a:r>
            <a:r>
              <a:rPr lang="ru-RU" sz="2000" dirty="0">
                <a:solidFill>
                  <a:schemeClr val="accent1"/>
                </a:solidFill>
              </a:rPr>
              <a:t>первая и вторая часть выполняются вместе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8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F41F68-5296-4B50-9AEB-8E7FBDB12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1" y="4493402"/>
            <a:ext cx="2440643" cy="1872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9879E-B63A-41C0-8B44-B197B261E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347" y="2539015"/>
            <a:ext cx="5574252" cy="3422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3115-623F-4614-B18E-66CB4B83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8347"/>
            <a:ext cx="9502914" cy="42669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Вторая часть – </a:t>
            </a:r>
            <a:r>
              <a:rPr lang="ru-RU" sz="2000" dirty="0">
                <a:solidFill>
                  <a:schemeClr val="accent1"/>
                </a:solidFill>
              </a:rPr>
              <a:t>операции обратные первой, с сортировкой массивов поменьше</a:t>
            </a:r>
            <a:r>
              <a:rPr lang="ru-RU" sz="2000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7EFA81-F8AE-4EF1-83E9-00B6B265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Вторая часть – сравнение и сортировка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091D7-943A-46BF-BEBE-90401C36B110}"/>
              </a:ext>
            </a:extLst>
          </p:cNvPr>
          <p:cNvSpPr txBox="1">
            <a:spLocks/>
          </p:cNvSpPr>
          <p:nvPr/>
        </p:nvSpPr>
        <p:spPr>
          <a:xfrm>
            <a:off x="1141412" y="2539015"/>
            <a:ext cx="4149679" cy="382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После деление массивов в первой части, </a:t>
            </a:r>
            <a:r>
              <a:rPr lang="ru-RU" sz="2000" dirty="0">
                <a:solidFill>
                  <a:schemeClr val="accent1"/>
                </a:solidFill>
              </a:rPr>
              <a:t>начинается их обратная сборка</a:t>
            </a:r>
            <a:r>
              <a:rPr lang="ru-RU" sz="20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Сборка сопровождается </a:t>
            </a:r>
            <a:r>
              <a:rPr lang="ru-RU" sz="2000" dirty="0">
                <a:solidFill>
                  <a:schemeClr val="accent1"/>
                </a:solidFill>
              </a:rPr>
              <a:t>поэтапным сравнением элементов</a:t>
            </a:r>
            <a:r>
              <a:rPr lang="ru-RU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4362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72680-11B4-4E60-A95D-FFFCB9D3A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485040"/>
            <a:ext cx="2886403" cy="288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Глупой сортировки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При запуске совершается 4 операции: выделение памяти с присвоением стартовых значений.</a:t>
            </a:r>
          </a:p>
          <a:p>
            <a:pPr marL="0" indent="0" algn="just">
              <a:buNone/>
            </a:pPr>
            <a:r>
              <a:rPr lang="ru-RU" sz="2300" dirty="0"/>
              <a:t>В цикле совершается как минимум одно действие – сравнение.</a:t>
            </a:r>
          </a:p>
          <a:p>
            <a:pPr marL="0" indent="0" algn="just">
              <a:buNone/>
            </a:pPr>
            <a:r>
              <a:rPr lang="ru-RU" sz="2300" dirty="0"/>
              <a:t>В случае необходимости перестановки – 3, иначе – 1</a:t>
            </a:r>
            <a:r>
              <a:rPr lang="en-US" sz="2300" dirty="0"/>
              <a:t>;</a:t>
            </a:r>
          </a:p>
          <a:p>
            <a:pPr marL="0" indent="0" algn="just">
              <a:buNone/>
            </a:pPr>
            <a:r>
              <a:rPr lang="ru-RU" sz="2300" dirty="0"/>
              <a:t>В нашем примере было совершено </a:t>
            </a:r>
            <a:r>
              <a:rPr lang="ru-RU" sz="2300" dirty="0">
                <a:solidFill>
                  <a:schemeClr val="accent4"/>
                </a:solidFill>
              </a:rPr>
              <a:t>108</a:t>
            </a:r>
            <a:r>
              <a:rPr lang="ru-RU" sz="2300" dirty="0"/>
              <a:t> операций.</a:t>
            </a:r>
          </a:p>
          <a:p>
            <a:pPr marL="0" indent="0" algn="just">
              <a:buNone/>
            </a:pPr>
            <a:r>
              <a:rPr lang="ru-RU" sz="2300" dirty="0"/>
              <a:t>Но в худшем случае необходимо перебрать перебор 8 раз, поэтому имеем сложность:</a:t>
            </a:r>
          </a:p>
          <a:p>
            <a:pPr marL="0" indent="0" algn="just">
              <a:buNone/>
            </a:pPr>
            <a:r>
              <a:rPr lang="en-US" sz="2300" dirty="0">
                <a:solidFill>
                  <a:schemeClr val="accent5"/>
                </a:solidFill>
              </a:rPr>
              <a:t>O = n</a:t>
            </a:r>
            <a:r>
              <a:rPr lang="en-US" sz="2300" baseline="30000" dirty="0">
                <a:solidFill>
                  <a:schemeClr val="accent5"/>
                </a:solidFill>
              </a:rPr>
              <a:t>3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ru-RU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6916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Сортировки выбором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892877" cy="439220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300" dirty="0"/>
              <a:t>Характерным для данной сортировки является то, что мы постоянно ищем наименьшее число (обходим массив).</a:t>
            </a:r>
          </a:p>
          <a:p>
            <a:pPr marL="0" indent="0" algn="just">
              <a:buNone/>
            </a:pPr>
            <a:r>
              <a:rPr lang="ru-RU" sz="2300" dirty="0"/>
              <a:t>Такой обход повторяется столько раз, сколько элементов в массиве (8)</a:t>
            </a:r>
            <a:r>
              <a:rPr lang="en-US" sz="2300" dirty="0"/>
              <a:t>;</a:t>
            </a:r>
            <a:endParaRPr lang="ru-RU" sz="2300" dirty="0"/>
          </a:p>
          <a:p>
            <a:pPr marL="0" indent="0" algn="just">
              <a:buNone/>
            </a:pPr>
            <a:r>
              <a:rPr lang="ru-RU" sz="2300" dirty="0"/>
              <a:t>В данном примере, учитывая подготовки и операции в циклах, а также операции с перестановкой – их было совершено </a:t>
            </a:r>
            <a:r>
              <a:rPr lang="ru-RU" sz="2300" dirty="0">
                <a:solidFill>
                  <a:schemeClr val="accent4"/>
                </a:solidFill>
              </a:rPr>
              <a:t>66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Имея вложенный цикл имеем квадратичную сложность:</a:t>
            </a:r>
          </a:p>
          <a:p>
            <a:pPr marL="0" indent="0" algn="just">
              <a:buNone/>
            </a:pPr>
            <a:r>
              <a:rPr lang="en-US" sz="2300" dirty="0">
                <a:solidFill>
                  <a:schemeClr val="accent5"/>
                </a:solidFill>
              </a:rPr>
              <a:t>O = n</a:t>
            </a:r>
            <a:r>
              <a:rPr lang="en-US" sz="2300" baseline="30000" dirty="0">
                <a:solidFill>
                  <a:schemeClr val="accent5"/>
                </a:solidFill>
              </a:rPr>
              <a:t>2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8ECA9-CE88-47E0-B408-DCF60C581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45" y="3485041"/>
            <a:ext cx="2871805" cy="28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1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36E2E-45EB-407D-94D1-7D7447911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45" y="3485041"/>
            <a:ext cx="2871805" cy="2871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Пузырьковой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19510" cy="4392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Пузырьковая сортировка в исполнении немного проще, так как мы избавились от некоторого количества переменных.</a:t>
            </a:r>
          </a:p>
          <a:p>
            <a:pPr marL="0" indent="0" algn="just">
              <a:buNone/>
            </a:pPr>
            <a:r>
              <a:rPr lang="ru-RU" sz="2300" dirty="0"/>
              <a:t>Также в первом цикле пропал инкремент – операция которая могла в худшем случае выполнятся 8 раз.</a:t>
            </a:r>
          </a:p>
          <a:p>
            <a:pPr marL="0" indent="0" algn="just">
              <a:buNone/>
            </a:pPr>
            <a:r>
              <a:rPr lang="ru-RU" sz="2300" dirty="0"/>
              <a:t>В данном примере программа совершила </a:t>
            </a:r>
            <a:r>
              <a:rPr lang="ru-RU" sz="2300" dirty="0">
                <a:solidFill>
                  <a:schemeClr val="accent4"/>
                </a:solidFill>
              </a:rPr>
              <a:t>59</a:t>
            </a:r>
            <a:r>
              <a:rPr lang="ru-RU" sz="2300" dirty="0"/>
              <a:t> операций.</a:t>
            </a:r>
          </a:p>
          <a:p>
            <a:pPr marL="0" indent="0" algn="just">
              <a:buNone/>
            </a:pPr>
            <a:r>
              <a:rPr lang="ru-RU" sz="2300" dirty="0"/>
              <a:t>Но, как и сортировка выбором, мы имеем дело с вложенным цикл, а поэтому сложность также квадратичная:</a:t>
            </a:r>
          </a:p>
          <a:p>
            <a:pPr marL="0" indent="0" algn="just">
              <a:buNone/>
            </a:pPr>
            <a:r>
              <a:rPr lang="en-US" sz="2300" dirty="0">
                <a:solidFill>
                  <a:schemeClr val="accent5"/>
                </a:solidFill>
              </a:rPr>
              <a:t>O = n</a:t>
            </a:r>
            <a:r>
              <a:rPr lang="en-US" sz="2300" baseline="30000" dirty="0">
                <a:solidFill>
                  <a:schemeClr val="accent5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638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8F0FE8-BA89-4EC4-A9BB-15342E1E4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44" y="3485041"/>
            <a:ext cx="2871805" cy="2871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Сортировки вставкой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52675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Алгоритм достаточно сложен в своей реализации, поэтому нет смысла считать всё количество совершенных операций.</a:t>
            </a:r>
          </a:p>
          <a:p>
            <a:pPr marL="0" indent="0" algn="just">
              <a:buNone/>
            </a:pPr>
            <a:r>
              <a:rPr lang="ru-RU" sz="2300" dirty="0"/>
              <a:t>Но теоретически, можно предположить, что первая часть </a:t>
            </a:r>
            <a:r>
              <a:rPr lang="en-US" sz="2300" dirty="0"/>
              <a:t>– </a:t>
            </a:r>
            <a:r>
              <a:rPr lang="ru-RU" sz="2300" dirty="0"/>
              <a:t>разделение, как и двоичный поиск – имеет сложность </a:t>
            </a:r>
            <a:r>
              <a:rPr lang="en-US" sz="2300" dirty="0"/>
              <a:t>O = log n.</a:t>
            </a:r>
          </a:p>
          <a:p>
            <a:pPr marL="0" indent="0" algn="just">
              <a:buNone/>
            </a:pPr>
            <a:r>
              <a:rPr lang="ru-RU" sz="2300" dirty="0"/>
              <a:t>Вторая часть состоит из сборки – операции обратной двоичному разделению, а также со сравнения элементов каждого </a:t>
            </a:r>
            <a:r>
              <a:rPr lang="ru-RU" sz="2300" dirty="0" err="1"/>
              <a:t>подмассива</a:t>
            </a:r>
            <a:r>
              <a:rPr lang="en-US" sz="2300" dirty="0"/>
              <a:t> </a:t>
            </a:r>
            <a:r>
              <a:rPr lang="en-US" sz="2300" dirty="0">
                <a:solidFill>
                  <a:schemeClr val="accent5"/>
                </a:solidFill>
              </a:rPr>
              <a:t>O = n log n</a:t>
            </a:r>
            <a:r>
              <a:rPr lang="en-US" sz="2300" dirty="0"/>
              <a:t>;</a:t>
            </a:r>
            <a:endParaRPr lang="ru-RU" sz="2300" dirty="0"/>
          </a:p>
          <a:p>
            <a:pPr marL="0" indent="0" algn="just">
              <a:buNone/>
            </a:pPr>
            <a:r>
              <a:rPr lang="ru-RU" sz="2300" dirty="0"/>
              <a:t>Применив асимптотику, сложность такого алгоритма равна</a:t>
            </a:r>
            <a:r>
              <a:rPr lang="en-US" sz="2300" dirty="0"/>
              <a:t>:</a:t>
            </a:r>
          </a:p>
          <a:p>
            <a:pPr marL="0" indent="0" algn="just">
              <a:buNone/>
            </a:pPr>
            <a:r>
              <a:rPr lang="en-US" sz="2300" dirty="0">
                <a:solidFill>
                  <a:schemeClr val="accent5"/>
                </a:solidFill>
              </a:rPr>
              <a:t>O = n log n</a:t>
            </a:r>
          </a:p>
        </p:txBody>
      </p:sp>
    </p:spTree>
    <p:extLst>
      <p:ext uri="{BB962C8B-B14F-4D97-AF65-F5344CB8AC3E}">
        <p14:creationId xmlns:p14="http://schemas.microsoft.com/office/powerpoint/2010/main" val="177416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6DDC5-EEAE-4152-A683-9D9CDCDA2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327" y="3485040"/>
            <a:ext cx="2871805" cy="2871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Но есть одно 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5267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Посчитав операции, в реализации сортировки слиянием можно прийти к совершенно обратному результату:</a:t>
            </a:r>
          </a:p>
          <a:p>
            <a:pPr marL="0" indent="0" algn="just">
              <a:buNone/>
            </a:pPr>
            <a:r>
              <a:rPr lang="ru-RU" sz="2300" dirty="0"/>
              <a:t>Количество совершенных операций – </a:t>
            </a:r>
            <a:r>
              <a:rPr lang="ru-RU" sz="2300" b="1" dirty="0">
                <a:solidFill>
                  <a:schemeClr val="accent4"/>
                </a:solidFill>
              </a:rPr>
              <a:t>209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Это в два раза хуже, чем в глупой сортировки (</a:t>
            </a:r>
            <a:r>
              <a:rPr lang="ru-RU" sz="2300" dirty="0">
                <a:solidFill>
                  <a:schemeClr val="accent4"/>
                </a:solidFill>
              </a:rPr>
              <a:t>108</a:t>
            </a:r>
            <a:r>
              <a:rPr lang="ru-RU" sz="2300" dirty="0"/>
              <a:t>).</a:t>
            </a:r>
          </a:p>
          <a:p>
            <a:pPr marL="0" indent="0" algn="just">
              <a:buNone/>
            </a:pPr>
            <a:r>
              <a:rPr lang="ru-RU" sz="2300" dirty="0"/>
              <a:t>Проблема </a:t>
            </a:r>
            <a:r>
              <a:rPr lang="ru-RU" sz="2300" dirty="0">
                <a:solidFill>
                  <a:schemeClr val="accent2"/>
                </a:solidFill>
              </a:rPr>
              <a:t>сложных</a:t>
            </a:r>
            <a:r>
              <a:rPr lang="ru-RU" sz="2300" dirty="0"/>
              <a:t>, но </a:t>
            </a:r>
            <a:r>
              <a:rPr lang="ru-RU" sz="2300" dirty="0">
                <a:solidFill>
                  <a:schemeClr val="accent2"/>
                </a:solidFill>
              </a:rPr>
              <a:t>эффективных</a:t>
            </a:r>
            <a:r>
              <a:rPr lang="ru-RU" sz="2300" dirty="0"/>
              <a:t> алгоритмов в том, что они «</a:t>
            </a:r>
            <a:r>
              <a:rPr lang="ru-RU" sz="2300" dirty="0">
                <a:solidFill>
                  <a:schemeClr val="accent3"/>
                </a:solidFill>
              </a:rPr>
              <a:t>разгоняются</a:t>
            </a:r>
            <a:r>
              <a:rPr lang="ru-RU" sz="2300" dirty="0"/>
              <a:t>».</a:t>
            </a:r>
          </a:p>
          <a:p>
            <a:pPr marL="0" indent="0" algn="just">
              <a:buNone/>
            </a:pPr>
            <a:r>
              <a:rPr lang="ru-RU" sz="2300" dirty="0"/>
              <a:t>Они </a:t>
            </a:r>
            <a:r>
              <a:rPr lang="ru-RU" sz="2300" dirty="0">
                <a:solidFill>
                  <a:schemeClr val="accent1"/>
                </a:solidFill>
              </a:rPr>
              <a:t>становятся</a:t>
            </a:r>
            <a:r>
              <a:rPr lang="ru-RU" sz="2300" dirty="0"/>
              <a:t> «</a:t>
            </a:r>
            <a:r>
              <a:rPr lang="ru-RU" sz="2300" dirty="0">
                <a:solidFill>
                  <a:schemeClr val="accent2"/>
                </a:solidFill>
              </a:rPr>
              <a:t>лучше</a:t>
            </a:r>
            <a:r>
              <a:rPr lang="ru-RU" sz="2300" dirty="0"/>
              <a:t>» только когда </a:t>
            </a:r>
            <a:r>
              <a:rPr lang="ru-RU" sz="2300" dirty="0">
                <a:solidFill>
                  <a:schemeClr val="accent1"/>
                </a:solidFill>
              </a:rPr>
              <a:t>проблема является</a:t>
            </a:r>
            <a:r>
              <a:rPr lang="ru-RU" sz="2300" dirty="0"/>
              <a:t> «</a:t>
            </a:r>
            <a:r>
              <a:rPr lang="ru-RU" sz="2300" dirty="0">
                <a:solidFill>
                  <a:schemeClr val="accent2"/>
                </a:solidFill>
              </a:rPr>
              <a:t>большой</a:t>
            </a:r>
            <a:r>
              <a:rPr lang="ru-RU" sz="23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60077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62F46F-96E0-48A3-803A-7B311AD6D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77336"/>
            <a:ext cx="2803715" cy="2803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Алгоритмы отличаются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Некоторые алгоритмы можно выполнить за </a:t>
            </a:r>
            <a:r>
              <a:rPr lang="ru-RU" sz="2300" dirty="0">
                <a:solidFill>
                  <a:schemeClr val="accent2"/>
                </a:solidFill>
              </a:rPr>
              <a:t>секунды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Некоторые алгоритмы не выполнимы за </a:t>
            </a:r>
            <a:r>
              <a:rPr lang="ru-RU" sz="2300" dirty="0">
                <a:solidFill>
                  <a:schemeClr val="accent2"/>
                </a:solidFill>
              </a:rPr>
              <a:t>все время жизни вселенной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Один алгоритм при выполнении задачи может использовать </a:t>
            </a:r>
            <a:r>
              <a:rPr lang="ru-RU" sz="2300" dirty="0">
                <a:solidFill>
                  <a:schemeClr val="accent4"/>
                </a:solidFill>
              </a:rPr>
              <a:t>всю доступную память</a:t>
            </a:r>
            <a:r>
              <a:rPr lang="ru-RU" sz="2300" dirty="0"/>
              <a:t>, когда другой – при увеличении количества входных данных использует ее </a:t>
            </a:r>
            <a:r>
              <a:rPr lang="ru-RU" sz="2300" dirty="0">
                <a:solidFill>
                  <a:schemeClr val="accent1"/>
                </a:solidFill>
              </a:rPr>
              <a:t>постоянное количество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Но есть одно но</a:t>
            </a:r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27E2F756-1469-4E13-A1DB-6FF634A13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325292"/>
              </p:ext>
            </p:extLst>
          </p:nvPr>
        </p:nvGraphicFramePr>
        <p:xfrm>
          <a:off x="1141413" y="1745673"/>
          <a:ext cx="9905998" cy="4753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7124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алгоритмов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6" y="1847274"/>
            <a:ext cx="7061551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Сложность алгоритма </a:t>
            </a:r>
            <a:r>
              <a:rPr lang="ru-RU" sz="2300" dirty="0"/>
              <a:t>зависит от </a:t>
            </a:r>
            <a:r>
              <a:rPr lang="ru-RU" sz="2300" dirty="0">
                <a:solidFill>
                  <a:schemeClr val="accent1"/>
                </a:solidFill>
              </a:rPr>
              <a:t>задачи</a:t>
            </a:r>
            <a:r>
              <a:rPr lang="ru-RU" sz="2300" dirty="0"/>
              <a:t> (от ее размера и природы).</a:t>
            </a:r>
          </a:p>
          <a:p>
            <a:pPr marL="0" indent="0" algn="just">
              <a:buNone/>
            </a:pPr>
            <a:r>
              <a:rPr lang="ru-RU" sz="2300" dirty="0"/>
              <a:t>Измеряется </a:t>
            </a:r>
            <a:r>
              <a:rPr lang="ru-RU" sz="2300" dirty="0">
                <a:solidFill>
                  <a:schemeClr val="accent1"/>
                </a:solidFill>
              </a:rPr>
              <a:t>в количестве работы</a:t>
            </a:r>
            <a:r>
              <a:rPr lang="ru-RU" sz="2300" dirty="0"/>
              <a:t> выполненной алгоритмом: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циклов работы процессора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времени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памяти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При расчете сложности </a:t>
            </a:r>
            <a:r>
              <a:rPr lang="ru-RU" sz="2300" dirty="0">
                <a:solidFill>
                  <a:schemeClr val="accent4"/>
                </a:solidFill>
              </a:rPr>
              <a:t>необходимо</a:t>
            </a:r>
            <a:r>
              <a:rPr lang="ru-RU" sz="2300" dirty="0"/>
              <a:t> учитывать </a:t>
            </a:r>
            <a:r>
              <a:rPr lang="ru-RU" sz="2300" dirty="0">
                <a:solidFill>
                  <a:schemeClr val="accent3"/>
                </a:solidFill>
              </a:rPr>
              <a:t>размер задачи</a:t>
            </a:r>
            <a:r>
              <a:rPr lang="ru-RU" sz="23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0E493D-8F64-4E63-A5B6-0C68D6A74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51" y="3678600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Способ оценки сложности алгоритма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300" dirty="0"/>
              <a:t>Нам необходимо найти </a:t>
            </a:r>
            <a:r>
              <a:rPr lang="ru-RU" sz="2300" dirty="0">
                <a:solidFill>
                  <a:schemeClr val="accent2"/>
                </a:solidFill>
              </a:rPr>
              <a:t>количество операций </a:t>
            </a:r>
            <a:r>
              <a:rPr lang="en-US" sz="2300" i="1" dirty="0">
                <a:solidFill>
                  <a:schemeClr val="accent5"/>
                </a:solidFill>
              </a:rPr>
              <a:t>O</a:t>
            </a:r>
            <a:r>
              <a:rPr lang="ru-RU" sz="2300" i="1" dirty="0"/>
              <a:t>;</a:t>
            </a:r>
          </a:p>
          <a:p>
            <a:pPr marL="0" indent="0">
              <a:buNone/>
            </a:pPr>
            <a:r>
              <a:rPr lang="ru-RU" sz="2300" dirty="0"/>
              <a:t>Количество операций, как было описано раньше, зависит от </a:t>
            </a:r>
            <a:r>
              <a:rPr lang="ru-RU" sz="2300" dirty="0">
                <a:solidFill>
                  <a:schemeClr val="accent2"/>
                </a:solidFill>
              </a:rPr>
              <a:t>сложности (размера) задачи</a:t>
            </a:r>
            <a:r>
              <a:rPr lang="ru-RU" sz="2300" dirty="0"/>
              <a:t> </a:t>
            </a:r>
            <a:r>
              <a:rPr lang="en-US" sz="2300" i="1" dirty="0">
                <a:solidFill>
                  <a:schemeClr val="accent5"/>
                </a:solidFill>
              </a:rPr>
              <a:t>n</a:t>
            </a:r>
            <a:r>
              <a:rPr lang="ru-RU" sz="2300" i="1" dirty="0"/>
              <a:t>;</a:t>
            </a:r>
            <a:endParaRPr lang="en-US" sz="2300" dirty="0"/>
          </a:p>
          <a:p>
            <a:pPr marL="0" indent="0">
              <a:buNone/>
            </a:pPr>
            <a:r>
              <a:rPr lang="ru-RU" sz="2300" dirty="0"/>
              <a:t>Иногда в коде происходят действия, количество которых не зависит от размера выполняемой задачи – </a:t>
            </a:r>
            <a:r>
              <a:rPr lang="ru-RU" sz="2300" dirty="0">
                <a:solidFill>
                  <a:schemeClr val="accent2"/>
                </a:solidFill>
              </a:rPr>
              <a:t>константные значения</a:t>
            </a:r>
            <a:r>
              <a:rPr lang="ru-RU" sz="2300" dirty="0"/>
              <a:t>;</a:t>
            </a:r>
          </a:p>
          <a:p>
            <a:pPr marL="0" indent="0">
              <a:buNone/>
            </a:pPr>
            <a:r>
              <a:rPr lang="ru-RU" sz="2300" dirty="0"/>
              <a:t>Как говорилось ранее, подсчет совершается для </a:t>
            </a:r>
            <a:r>
              <a:rPr lang="ru-RU" sz="2300" dirty="0">
                <a:solidFill>
                  <a:schemeClr val="accent3"/>
                </a:solidFill>
              </a:rPr>
              <a:t>худшего исхода</a:t>
            </a:r>
            <a:r>
              <a:rPr lang="ru-RU" sz="2300" dirty="0"/>
              <a:t> (перебор всех значений, последнее место в массиве).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7F597-5DB1-47B9-9435-65B5D908A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35250"/>
            <a:ext cx="2765555" cy="27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7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7656B9-7319-4CA2-9AE4-DDDC585A6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17" y="3535250"/>
            <a:ext cx="2938524" cy="2938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Асимптотика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884000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Полный расчет сложности алгоритма может быть очень трудоемким.</a:t>
            </a:r>
          </a:p>
          <a:p>
            <a:pPr marL="0" indent="0">
              <a:buNone/>
            </a:pPr>
            <a:r>
              <a:rPr lang="ru-RU" sz="2300" dirty="0"/>
              <a:t>Поэтому для его расчета применяется так называемое </a:t>
            </a:r>
            <a:r>
              <a:rPr lang="ru-RU" sz="2300" dirty="0">
                <a:solidFill>
                  <a:schemeClr val="accent2"/>
                </a:solidFill>
              </a:rPr>
              <a:t>асимптотическое</a:t>
            </a:r>
            <a:r>
              <a:rPr lang="ru-RU" sz="2300" dirty="0"/>
              <a:t> равенство.</a:t>
            </a:r>
          </a:p>
          <a:p>
            <a:pPr marL="0" indent="0">
              <a:buNone/>
            </a:pPr>
            <a:r>
              <a:rPr lang="ru-RU" sz="2300" dirty="0"/>
              <a:t>Простыми словами – убираются малозначимые значения. </a:t>
            </a:r>
            <a:endParaRPr lang="en-US" sz="2300" dirty="0"/>
          </a:p>
          <a:p>
            <a:pPr marL="0" indent="0">
              <a:buNone/>
            </a:pPr>
            <a:r>
              <a:rPr lang="ru-RU" sz="2300" dirty="0"/>
              <a:t>Когда задача становится очень большой – их значения незначимы.</a:t>
            </a:r>
          </a:p>
          <a:p>
            <a:pPr marL="0" indent="0">
              <a:buNone/>
            </a:pPr>
            <a:r>
              <a:rPr lang="ru-RU" sz="2300" dirty="0"/>
              <a:t>Например: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n + 4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US" sz="2300" dirty="0">
                <a:solidFill>
                  <a:schemeClr val="accent5"/>
                </a:solidFill>
              </a:rPr>
              <a:t>		</a:t>
            </a:r>
            <a:r>
              <a:rPr lang="ru-RU" sz="2300" dirty="0">
                <a:solidFill>
                  <a:schemeClr val="accent4"/>
                </a:solidFill>
              </a:rPr>
              <a:t>стремится к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US" sz="2300" dirty="0">
                <a:solidFill>
                  <a:schemeClr val="accent5"/>
                </a:solidFill>
              </a:rPr>
              <a:t>	O = n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(3n) + 2 	</a:t>
            </a:r>
            <a:r>
              <a:rPr lang="ru-RU" sz="2300" dirty="0">
                <a:solidFill>
                  <a:schemeClr val="accent4"/>
                </a:solidFill>
              </a:rPr>
              <a:t>стремится к</a:t>
            </a:r>
            <a:r>
              <a:rPr lang="en-US" sz="2300" dirty="0">
                <a:solidFill>
                  <a:schemeClr val="accent5"/>
                </a:solidFill>
              </a:rPr>
              <a:t>	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(n)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6157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Типы алгоритмов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4795308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Существуют следующие типы сложности: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O(1)</a:t>
            </a:r>
            <a:r>
              <a:rPr lang="ru-RU" sz="2300" dirty="0"/>
              <a:t> – кол-во операций не растет с задачей;</a:t>
            </a:r>
          </a:p>
          <a:p>
            <a:pPr>
              <a:buFontTx/>
              <a:buChar char="-"/>
            </a:pPr>
            <a:r>
              <a:rPr lang="en-GB" sz="2300" dirty="0">
                <a:solidFill>
                  <a:schemeClr val="accent5"/>
                </a:solidFill>
              </a:rPr>
              <a:t>O(log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GB" sz="2300" dirty="0">
                <a:solidFill>
                  <a:schemeClr val="accent5"/>
                </a:solidFill>
              </a:rPr>
              <a:t>n)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ru-RU" sz="2300" dirty="0"/>
              <a:t>– рост кол-ва замедляется с ростом задачи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O(n) </a:t>
            </a:r>
            <a:r>
              <a:rPr lang="ru-RU" sz="2300" dirty="0"/>
              <a:t>– рост кол-ва пропорционален росту задачи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O(n</a:t>
            </a:r>
            <a:r>
              <a:rPr lang="en-US" sz="2300" baseline="30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), O(2</a:t>
            </a:r>
            <a:r>
              <a:rPr lang="en-US" sz="2300" baseline="30000" dirty="0">
                <a:solidFill>
                  <a:schemeClr val="accent5"/>
                </a:solidFill>
              </a:rPr>
              <a:t>n</a:t>
            </a:r>
            <a:r>
              <a:rPr lang="en-US" sz="2300" dirty="0">
                <a:solidFill>
                  <a:schemeClr val="accent5"/>
                </a:solidFill>
              </a:rPr>
              <a:t>), O(n!)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ru-RU" sz="2300" dirty="0"/>
              <a:t>– рост кол-ва ускоряется с простом задачи</a:t>
            </a:r>
          </a:p>
          <a:p>
            <a:pPr>
              <a:buFontTx/>
              <a:buChar char="-"/>
            </a:pP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CC63F-CDEE-4E50-9A55-64FDAE877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22" y="2344698"/>
            <a:ext cx="5706069" cy="37702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25DD1E-A5A6-4AA4-99A8-B05D0EFE3D82}"/>
              </a:ext>
            </a:extLst>
          </p:cNvPr>
          <p:cNvSpPr txBox="1">
            <a:spLocks/>
          </p:cNvSpPr>
          <p:nvPr/>
        </p:nvSpPr>
        <p:spPr>
          <a:xfrm>
            <a:off x="6392102" y="1595339"/>
            <a:ext cx="4795308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300" dirty="0"/>
              <a:t>График роста сложности алгоритмов от роста задачи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9711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Примеры алгоритмов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3D6C9E8-7873-4A45-9CC5-93BBCF1F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866852"/>
              </p:ext>
            </p:extLst>
          </p:nvPr>
        </p:nvGraphicFramePr>
        <p:xfrm>
          <a:off x="1141413" y="1677921"/>
          <a:ext cx="9596579" cy="476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6546">
                  <a:extLst>
                    <a:ext uri="{9D8B030D-6E8A-4147-A177-3AD203B41FA5}">
                      <a16:colId xmlns:a16="http://schemas.microsoft.com/office/drawing/2014/main" val="3250223706"/>
                    </a:ext>
                  </a:extLst>
                </a:gridCol>
                <a:gridCol w="3002066">
                  <a:extLst>
                    <a:ext uri="{9D8B030D-6E8A-4147-A177-3AD203B41FA5}">
                      <a16:colId xmlns:a16="http://schemas.microsoft.com/office/drawing/2014/main" val="2380940018"/>
                    </a:ext>
                  </a:extLst>
                </a:gridCol>
                <a:gridCol w="5277967">
                  <a:extLst>
                    <a:ext uri="{9D8B030D-6E8A-4147-A177-3AD203B41FA5}">
                      <a16:colId xmlns:a16="http://schemas.microsoft.com/office/drawing/2014/main" val="3257229838"/>
                    </a:ext>
                  </a:extLst>
                </a:gridCol>
              </a:tblGrid>
              <a:tr h="38999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Сложность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Название алгоритма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Пример задачи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04571"/>
                  </a:ext>
                </a:extLst>
              </a:tr>
              <a:tr h="741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O(1)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Постоянный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Адресация, </a:t>
                      </a:r>
                    </a:p>
                    <a:p>
                      <a:pPr algn="l"/>
                      <a:r>
                        <a:rPr lang="ru-RU" sz="1500" dirty="0"/>
                        <a:t>работа с хеш-таблицами,</a:t>
                      </a:r>
                    </a:p>
                    <a:p>
                      <a:pPr algn="l"/>
                      <a:r>
                        <a:rPr lang="ru-RU" sz="1500" dirty="0"/>
                        <a:t>Работа с очередями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57355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O(log 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Логарифмический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Бинарный поиск (отсортированный список)</a:t>
                      </a:r>
                    </a:p>
                    <a:p>
                      <a:pPr algn="l"/>
                      <a:r>
                        <a:rPr lang="ru-RU" sz="1500" dirty="0"/>
                        <a:t>Алгоритмы типа разделяй и властвуй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75183"/>
                  </a:ext>
                </a:extLst>
              </a:tr>
              <a:tr h="741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Линейный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Перебор массива,</a:t>
                      </a:r>
                    </a:p>
                    <a:p>
                      <a:pPr algn="l"/>
                      <a:r>
                        <a:rPr lang="ru-RU" sz="1500" dirty="0"/>
                        <a:t>Адресация связанного списка,</a:t>
                      </a:r>
                    </a:p>
                    <a:p>
                      <a:pPr algn="l"/>
                      <a:r>
                        <a:rPr lang="ru-RU" sz="1500" dirty="0"/>
                        <a:t>Сравнение строк,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38202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 log 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Линейно-</a:t>
                      </a:r>
                      <a:r>
                        <a:rPr lang="ru-RU" sz="1500" dirty="0" err="1"/>
                        <a:t>арифмический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Сортировки типа </a:t>
                      </a:r>
                      <a:r>
                        <a:rPr lang="en-GB" sz="1500" dirty="0"/>
                        <a:t>Merge Sort</a:t>
                      </a:r>
                      <a:r>
                        <a:rPr lang="ru-RU" sz="1500" dirty="0"/>
                        <a:t>, </a:t>
                      </a:r>
                      <a:r>
                        <a:rPr lang="en-GB" sz="1500" dirty="0"/>
                        <a:t>Heap Sort</a:t>
                      </a:r>
                      <a:r>
                        <a:rPr lang="ru-RU" sz="1500" dirty="0"/>
                        <a:t>, </a:t>
                      </a:r>
                      <a:r>
                        <a:rPr lang="en-GB" sz="1500" dirty="0"/>
                        <a:t>Quick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78795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</a:t>
                      </a:r>
                      <a:r>
                        <a:rPr lang="en-US" sz="1500" baseline="30000" dirty="0"/>
                        <a:t>2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Квадратичный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Работа с двумерным массивом,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Сортировки типа </a:t>
                      </a:r>
                      <a:r>
                        <a:rPr lang="fr-FR" sz="1500" dirty="0"/>
                        <a:t>Bubble Sort</a:t>
                      </a:r>
                      <a:r>
                        <a:rPr lang="ru-RU" sz="1500" dirty="0"/>
                        <a:t>, </a:t>
                      </a:r>
                      <a:r>
                        <a:rPr lang="fr-FR" sz="1500" dirty="0"/>
                        <a:t>Insertion Sort</a:t>
                      </a:r>
                      <a:r>
                        <a:rPr lang="ru-RU" sz="1500" dirty="0"/>
                        <a:t>, </a:t>
                      </a:r>
                      <a:r>
                        <a:rPr lang="fr-FR" sz="1500" dirty="0" err="1"/>
                        <a:t>Selection</a:t>
                      </a:r>
                      <a:r>
                        <a:rPr lang="fr-FR" sz="1500" dirty="0"/>
                        <a:t> Sort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68469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O(n</a:t>
                      </a:r>
                      <a:r>
                        <a:rPr lang="ru-RU" sz="1500" baseline="30000" dirty="0"/>
                        <a:t>3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Кубический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Решение уравнений с 3 переменными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40916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O(</a:t>
                      </a:r>
                      <a:r>
                        <a:rPr lang="en-US" sz="1500" dirty="0" err="1"/>
                        <a:t>k</a:t>
                      </a:r>
                      <a:r>
                        <a:rPr lang="en-US" sz="1500" baseline="30000" dirty="0" err="1"/>
                        <a:t>n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Экспоненциальный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Нахождение всех подмножеств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7069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O(n!)</a:t>
                      </a:r>
                    </a:p>
                    <a:p>
                      <a:pPr algn="ctr"/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Факториальный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Найти все перестановки заданного набора,</a:t>
                      </a:r>
                    </a:p>
                    <a:p>
                      <a:pPr algn="l"/>
                      <a:r>
                        <a:rPr lang="ru-RU" sz="1500" dirty="0"/>
                        <a:t>Задача коммивояжера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0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53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0761C4-507E-4D6D-90BD-B03F5E455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75" y="3772332"/>
            <a:ext cx="2467150" cy="246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Проблема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887177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Дан </a:t>
            </a:r>
            <a:r>
              <a:rPr lang="ru-RU" sz="2200" dirty="0">
                <a:solidFill>
                  <a:schemeClr val="accent1"/>
                </a:solidFill>
              </a:rPr>
              <a:t>массив </a:t>
            </a:r>
            <a:r>
              <a:rPr lang="ru-RU" sz="2200" dirty="0">
                <a:solidFill>
                  <a:schemeClr val="accent2"/>
                </a:solidFill>
              </a:rPr>
              <a:t>целых</a:t>
            </a:r>
            <a:r>
              <a:rPr lang="ru-RU" sz="2200" dirty="0">
                <a:solidFill>
                  <a:schemeClr val="accent1"/>
                </a:solidFill>
              </a:rPr>
              <a:t> чисел</a:t>
            </a:r>
            <a:r>
              <a:rPr lang="ru-RU" sz="2200" dirty="0"/>
              <a:t>, необходимо разложить элементы таким образом, чтобы </a:t>
            </a:r>
            <a:r>
              <a:rPr lang="ru-RU" sz="2200" dirty="0">
                <a:solidFill>
                  <a:schemeClr val="accent1"/>
                </a:solidFill>
              </a:rPr>
              <a:t>слева были меньше, справа – больше</a:t>
            </a:r>
            <a:r>
              <a:rPr lang="ru-RU" sz="2200" dirty="0"/>
              <a:t>;</a:t>
            </a:r>
          </a:p>
          <a:p>
            <a:pPr marL="0" indent="0" algn="just">
              <a:buNone/>
            </a:pPr>
            <a:r>
              <a:rPr lang="ru-RU" sz="2200" dirty="0"/>
              <a:t>Желательно использовать </a:t>
            </a:r>
            <a:r>
              <a:rPr lang="ru-RU" sz="2200" dirty="0">
                <a:solidFill>
                  <a:schemeClr val="accent2"/>
                </a:solidFill>
              </a:rPr>
              <a:t>меньше памяти</a:t>
            </a:r>
            <a:r>
              <a:rPr lang="ru-RU" sz="2200" dirty="0"/>
              <a:t>;</a:t>
            </a:r>
          </a:p>
          <a:p>
            <a:pPr marL="0" indent="0" algn="just">
              <a:buNone/>
            </a:pPr>
            <a:r>
              <a:rPr lang="ru-RU" sz="2200" dirty="0"/>
              <a:t>Желательно использовать </a:t>
            </a:r>
            <a:r>
              <a:rPr lang="ru-RU" sz="2200" dirty="0">
                <a:solidFill>
                  <a:schemeClr val="accent2"/>
                </a:solidFill>
              </a:rPr>
              <a:t>меньше операций</a:t>
            </a:r>
            <a:r>
              <a:rPr lang="ru-RU" sz="2200" dirty="0"/>
              <a:t>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1F0E8-4113-4AED-BD97-F9A927F6C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1" y="4168381"/>
            <a:ext cx="5043811" cy="22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Глупая сортировка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694" y="1837719"/>
            <a:ext cx="5381306" cy="439220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stupidSort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    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CCE29D-E9FE-40B6-B73B-200A616A1980}"/>
              </a:ext>
            </a:extLst>
          </p:cNvPr>
          <p:cNvSpPr txBox="1">
            <a:spLocks/>
          </p:cNvSpPr>
          <p:nvPr/>
        </p:nvSpPr>
        <p:spPr>
          <a:xfrm>
            <a:off x="1141414" y="1847274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>
                <a:solidFill>
                  <a:schemeClr val="accent1"/>
                </a:solidFill>
              </a:rPr>
              <a:t>Переставляем</a:t>
            </a:r>
            <a:r>
              <a:rPr lang="ru-RU" sz="2300" dirty="0"/>
              <a:t> элементы, </a:t>
            </a:r>
            <a:r>
              <a:rPr lang="ru-RU" sz="2300" dirty="0">
                <a:solidFill>
                  <a:schemeClr val="accent1"/>
                </a:solidFill>
              </a:rPr>
              <a:t>пока не отсортируем весь </a:t>
            </a:r>
            <a:r>
              <a:rPr lang="ru-RU" sz="2300" dirty="0"/>
              <a:t>массив.</a:t>
            </a:r>
            <a:endParaRPr lang="en-US" sz="23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0301EC-F249-4199-94BC-F2C07E921FFF}"/>
              </a:ext>
            </a:extLst>
          </p:cNvPr>
          <p:cNvSpPr txBox="1">
            <a:spLocks/>
          </p:cNvSpPr>
          <p:nvPr/>
        </p:nvSpPr>
        <p:spPr>
          <a:xfrm>
            <a:off x="1232280" y="5508554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/>
              <a:t>Как следует с названия, </a:t>
            </a:r>
            <a:r>
              <a:rPr lang="ru-RU" sz="2300" dirty="0">
                <a:solidFill>
                  <a:schemeClr val="accent1"/>
                </a:solidFill>
              </a:rPr>
              <a:t>не самый лучший способ</a:t>
            </a:r>
            <a:r>
              <a:rPr lang="ru-RU" sz="23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16F98-372C-449E-8244-A58BB9106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14" y="2641123"/>
            <a:ext cx="5057498" cy="302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6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3190</TotalTime>
  <Words>1615</Words>
  <Application>Microsoft Office PowerPoint</Application>
  <PresentationFormat>Widescreen</PresentationFormat>
  <Paragraphs>185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Tw Cen MT</vt:lpstr>
      <vt:lpstr>Circuit</vt:lpstr>
      <vt:lpstr>Сложность алгоритмов Продолжение</vt:lpstr>
      <vt:lpstr>Алгоритмы отличаются</vt:lpstr>
      <vt:lpstr>Оценка сложности алгоритмов</vt:lpstr>
      <vt:lpstr>Способ оценки сложности алгоритма</vt:lpstr>
      <vt:lpstr>Асимптотика</vt:lpstr>
      <vt:lpstr>Типы алгоритмов</vt:lpstr>
      <vt:lpstr>Примеры алгоритмов</vt:lpstr>
      <vt:lpstr>Проблема сортировки</vt:lpstr>
      <vt:lpstr>Глупая сортировка</vt:lpstr>
      <vt:lpstr>Пузырьковая Сортировка</vt:lpstr>
      <vt:lpstr>Сортировка выбором</vt:lpstr>
      <vt:lpstr>Сортировка слиянием</vt:lpstr>
      <vt:lpstr>Первая часть – разделяй и властвуй</vt:lpstr>
      <vt:lpstr>Вторая часть – сравнение и сортировка</vt:lpstr>
      <vt:lpstr>Оценка сложности Глупой сортировки </vt:lpstr>
      <vt:lpstr>Оценка сложности Сортировки выбором </vt:lpstr>
      <vt:lpstr>Оценка сложности Пузырьковой сортировки</vt:lpstr>
      <vt:lpstr>Оценка сложности Сортировки вставкой</vt:lpstr>
      <vt:lpstr>Но есть одно но</vt:lpstr>
      <vt:lpstr>Но есть одно но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49</cp:revision>
  <dcterms:created xsi:type="dcterms:W3CDTF">2021-08-20T15:58:16Z</dcterms:created>
  <dcterms:modified xsi:type="dcterms:W3CDTF">2022-05-02T07:52:24Z</dcterms:modified>
</cp:coreProperties>
</file>