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2"/>
  </p:notesMasterIdLst>
  <p:sldIdLst>
    <p:sldId id="256" r:id="rId2"/>
    <p:sldId id="257" r:id="rId3"/>
    <p:sldId id="279" r:id="rId4"/>
    <p:sldId id="291" r:id="rId5"/>
    <p:sldId id="294" r:id="rId6"/>
    <p:sldId id="295" r:id="rId7"/>
    <p:sldId id="296" r:id="rId8"/>
    <p:sldId id="298" r:id="rId9"/>
    <p:sldId id="308" r:id="rId10"/>
    <p:sldId id="309" r:id="rId11"/>
    <p:sldId id="280" r:id="rId12"/>
    <p:sldId id="305" r:id="rId13"/>
    <p:sldId id="306" r:id="rId14"/>
    <p:sldId id="307" r:id="rId15"/>
    <p:sldId id="310" r:id="rId16"/>
    <p:sldId id="311" r:id="rId17"/>
    <p:sldId id="312" r:id="rId18"/>
    <p:sldId id="314" r:id="rId19"/>
    <p:sldId id="31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Сложность алгоритмов</a:t>
            </a:r>
            <a:br>
              <a:rPr lang="ru-RU" dirty="0"/>
            </a:br>
            <a:r>
              <a:rPr lang="ru-RU" dirty="0"/>
              <a:t>Завершение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№14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6 + n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алгоритм </a:t>
            </a:r>
            <a:r>
              <a:rPr lang="ru-RU" sz="2300" dirty="0">
                <a:solidFill>
                  <a:schemeClr val="accent1"/>
                </a:solidFill>
              </a:rPr>
              <a:t>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7168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7340032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8873554201597605810476922437632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13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1A4F9-043A-4A0C-810B-C347E32C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Даны </a:t>
            </a:r>
            <a:r>
              <a:rPr lang="ru-RU" sz="2200" dirty="0">
                <a:solidFill>
                  <a:schemeClr val="accent2"/>
                </a:solidFill>
              </a:rPr>
              <a:t>три стержня</a:t>
            </a:r>
            <a:r>
              <a:rPr lang="ru-RU" sz="2200" dirty="0"/>
              <a:t>, на один из которых нанизаны определенное количество </a:t>
            </a:r>
            <a:r>
              <a:rPr lang="ru-RU" sz="2200" dirty="0">
                <a:solidFill>
                  <a:schemeClr val="accent2"/>
                </a:solidFill>
              </a:rPr>
              <a:t>колец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кольца отличаются размером и лежат меньшее на большем</a:t>
            </a:r>
            <a:r>
              <a:rPr lang="ru-RU" sz="2200" dirty="0"/>
              <a:t>.</a:t>
            </a:r>
          </a:p>
          <a:p>
            <a:pPr marL="0" indent="0" algn="just">
              <a:buNone/>
            </a:pPr>
            <a:r>
              <a:rPr lang="ru-RU" sz="2200" dirty="0"/>
              <a:t>Задача состоит в том, чтобы перенести пирамиду из восьми колец за наименьшее число ходов на другой стержень</a:t>
            </a:r>
          </a:p>
          <a:p>
            <a:pPr marL="0" indent="0" algn="just">
              <a:buNone/>
            </a:pPr>
            <a:r>
              <a:rPr lang="ru-RU" sz="2200" dirty="0"/>
              <a:t>а один </a:t>
            </a:r>
            <a:r>
              <a:rPr lang="ru-RU" sz="2200" dirty="0">
                <a:solidFill>
                  <a:schemeClr val="accent1"/>
                </a:solidFill>
              </a:rPr>
              <a:t>раз разрешается переносить только одно кольцо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нельзя класть большее кольцо на меньшее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5940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Пример правильного перемещения: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0BCEF5-89BA-4CFF-9F7C-DC4004B1FF16}"/>
              </a:ext>
            </a:extLst>
          </p:cNvPr>
          <p:cNvSpPr txBox="1">
            <a:spLocks/>
          </p:cNvSpPr>
          <p:nvPr/>
        </p:nvSpPr>
        <p:spPr>
          <a:xfrm>
            <a:off x="1141412" y="4235338"/>
            <a:ext cx="7043799" cy="59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200" dirty="0"/>
              <a:t>Пример </a:t>
            </a:r>
            <a:r>
              <a:rPr lang="ru-RU" sz="2200" dirty="0">
                <a:solidFill>
                  <a:schemeClr val="accent4"/>
                </a:solidFill>
              </a:rPr>
              <a:t>неправильного</a:t>
            </a:r>
            <a:r>
              <a:rPr lang="ru-RU" sz="2200" dirty="0"/>
              <a:t> перемещения: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616FA-DA08-4B8F-B928-46D7235F3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1" y="2197602"/>
            <a:ext cx="7232712" cy="2029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E62ED-476A-45F1-917F-5F5E76B7C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2" y="4594225"/>
            <a:ext cx="7232711" cy="2029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297CE-D6A9-4EB9-A9CF-FE48CCEBF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44784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дисков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перемещений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aux_rod</a:t>
            </a:r>
            <a:endParaRPr lang="ru-RU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==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step++;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disk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step, n,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3 – 1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</a:t>
            </a:r>
            <a:r>
              <a:rPr lang="ru-RU" sz="2300" dirty="0">
                <a:solidFill>
                  <a:schemeClr val="accent1"/>
                </a:solidFill>
              </a:rPr>
              <a:t>алгоритм 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4093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4194301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5070602400912917605986812821501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3411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Заключающаяся в поиске </a:t>
            </a:r>
            <a:r>
              <a:rPr lang="ru-RU" sz="2200" dirty="0">
                <a:solidFill>
                  <a:schemeClr val="accent2"/>
                </a:solidFill>
              </a:rPr>
              <a:t>самого выгодного маршрута</a:t>
            </a:r>
            <a:r>
              <a:rPr lang="ru-RU" sz="2200" dirty="0"/>
              <a:t>, проходящего </a:t>
            </a:r>
            <a:r>
              <a:rPr lang="ru-RU" sz="2200" dirty="0">
                <a:solidFill>
                  <a:schemeClr val="accent1"/>
                </a:solidFill>
              </a:rPr>
              <a:t>через</a:t>
            </a:r>
            <a:r>
              <a:rPr lang="en-US" sz="2200" dirty="0"/>
              <a:t> </a:t>
            </a:r>
            <a:r>
              <a:rPr lang="ru-RU" sz="2200" dirty="0">
                <a:solidFill>
                  <a:schemeClr val="accent1"/>
                </a:solidFill>
              </a:rPr>
              <a:t>все указанные города </a:t>
            </a:r>
            <a:r>
              <a:rPr lang="ru-RU" sz="2200" dirty="0"/>
              <a:t>хотя бы по одному разу </a:t>
            </a:r>
            <a:r>
              <a:rPr lang="ru-RU" sz="2200" dirty="0">
                <a:solidFill>
                  <a:schemeClr val="accent1"/>
                </a:solidFill>
              </a:rPr>
              <a:t>с последующим возвратом в исходный город</a:t>
            </a:r>
            <a:r>
              <a:rPr lang="ru-RU" sz="2200" dirty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ru-RU" sz="2200" dirty="0"/>
              <a:t>Города могут быть соединены, их соединения могут иметь определенное значение (например расстояние).</a:t>
            </a:r>
          </a:p>
          <a:p>
            <a:pPr marL="0" indent="0" algn="just">
              <a:buNone/>
            </a:pPr>
            <a:r>
              <a:rPr lang="ru-RU" sz="2200" dirty="0"/>
              <a:t>В условиях задачи указываются </a:t>
            </a:r>
            <a:r>
              <a:rPr lang="ru-RU" sz="2200" dirty="0">
                <a:solidFill>
                  <a:schemeClr val="accent2"/>
                </a:solidFill>
              </a:rPr>
              <a:t>критерий выгодности </a:t>
            </a:r>
            <a:r>
              <a:rPr lang="ru-RU" sz="2200" dirty="0"/>
              <a:t>маршрута (кратчайший, самый дешёвый и т.д.)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C200-C4B0-4BC9-9CC5-C7DD2EF7E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73" y="3604334"/>
            <a:ext cx="2635148" cy="26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563224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Поскольку коммивояжёр в каждом из городов встает перед выбором следующего города из тех, что он ещё не посетил.</a:t>
            </a:r>
          </a:p>
          <a:p>
            <a:pPr marL="0" indent="0" algn="just">
              <a:buNone/>
            </a:pPr>
            <a:r>
              <a:rPr lang="ru-RU" sz="2200" dirty="0"/>
              <a:t>Задача коммивояжёра относится к числу </a:t>
            </a:r>
            <a:r>
              <a:rPr lang="ru-RU" sz="2200" dirty="0" err="1">
                <a:solidFill>
                  <a:schemeClr val="accent5"/>
                </a:solidFill>
              </a:rPr>
              <a:t>трансвычислительных</a:t>
            </a:r>
            <a:r>
              <a:rPr lang="ru-RU" sz="2200" dirty="0"/>
              <a:t>. </a:t>
            </a:r>
          </a:p>
          <a:p>
            <a:pPr marL="0" indent="0" algn="just">
              <a:buNone/>
            </a:pPr>
            <a:r>
              <a:rPr lang="ru-RU" sz="2200" dirty="0"/>
              <a:t>уже при относительно небольшом числе городов (66 и более) </a:t>
            </a:r>
            <a:r>
              <a:rPr lang="ru-RU" sz="2200" dirty="0">
                <a:solidFill>
                  <a:schemeClr val="accent1"/>
                </a:solidFill>
              </a:rPr>
              <a:t>она не может быть решена методом перебора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AB33F-A609-449F-A6BF-071AA4C92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3170781"/>
            <a:ext cx="4659298" cy="33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F500F-E0A9-40CD-B39E-35618D062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4" cy="2886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В каждом из городов встает перед выбором следующего города из тех, что он ещё не посетил, существует (</a:t>
            </a:r>
            <a:r>
              <a:rPr lang="en-US" sz="2000" dirty="0"/>
              <a:t>n – 1)! </a:t>
            </a:r>
            <a:r>
              <a:rPr lang="ru-RU" sz="2000" dirty="0"/>
              <a:t>маршрутов 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chemeClr val="accent5"/>
                </a:solidFill>
              </a:rPr>
              <a:t>O = (n – 1)!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ru-RU" sz="2000" dirty="0">
                <a:solidFill>
                  <a:schemeClr val="accent4"/>
                </a:solidFill>
              </a:rPr>
              <a:t>приближается к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en-US" sz="2000" dirty="0">
                <a:solidFill>
                  <a:schemeClr val="accent5"/>
                </a:solidFill>
              </a:rPr>
              <a:t>O = n!</a:t>
            </a:r>
            <a:endParaRPr lang="en-GB" sz="20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Таким образом алгоритм очень неэффективен:</a:t>
            </a:r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10, O = 362880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en-US" sz="2000" dirty="0"/>
              <a:t>   </a:t>
            </a:r>
            <a:r>
              <a:rPr lang="ru-RU" sz="2000" dirty="0"/>
              <a:t>если </a:t>
            </a:r>
            <a:r>
              <a:rPr lang="en-US" sz="2000" dirty="0"/>
              <a:t>n = 20, O = 121645100408832000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100, </a:t>
            </a:r>
          </a:p>
          <a:p>
            <a:pPr marL="0" indent="0">
              <a:buNone/>
            </a:pPr>
            <a:r>
              <a:rPr lang="en-US" sz="2000" dirty="0"/>
              <a:t>         O = 933262154439441526816992388562667004907159682643816214685929638952175999932299156089414639761565182862536979208272237582511852109168640000000000000000000000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74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Что делать?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В таких случаях нужно использовать </a:t>
            </a:r>
            <a:r>
              <a:rPr lang="ru-RU" sz="2000" dirty="0">
                <a:solidFill>
                  <a:schemeClr val="accent2"/>
                </a:solidFill>
              </a:rPr>
              <a:t>эвристический алгоритм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Это алгоритм решения задачи, </a:t>
            </a:r>
            <a:r>
              <a:rPr lang="ru-RU" sz="2000" dirty="0">
                <a:solidFill>
                  <a:schemeClr val="accent1"/>
                </a:solidFill>
              </a:rPr>
              <a:t>включающий практический метод, не являющийся гарантированно точным или оптимальным</a:t>
            </a:r>
            <a:r>
              <a:rPr lang="ru-RU" sz="2000" dirty="0"/>
              <a:t>, но </a:t>
            </a:r>
            <a:r>
              <a:rPr lang="ru-RU" sz="2000" dirty="0">
                <a:solidFill>
                  <a:schemeClr val="accent2"/>
                </a:solidFill>
              </a:rPr>
              <a:t>достаточный</a:t>
            </a:r>
            <a:r>
              <a:rPr lang="ru-RU" sz="2000" dirty="0"/>
              <a:t> для решения поставленной задачи. </a:t>
            </a:r>
          </a:p>
          <a:p>
            <a:pPr marL="0" indent="0" algn="just">
              <a:buNone/>
            </a:pPr>
            <a:r>
              <a:rPr lang="ru-RU" sz="2000" dirty="0"/>
              <a:t>Он позволяет ускорить решение задачи </a:t>
            </a:r>
            <a:r>
              <a:rPr lang="ru-RU" sz="2000" dirty="0">
                <a:solidFill>
                  <a:schemeClr val="accent1"/>
                </a:solidFill>
              </a:rPr>
              <a:t>в тех случаях, когда точное решение не может быть найдено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4"/>
                </a:solidFill>
              </a:rPr>
              <a:t>Но, он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не гарантирует нахождение лучшего решения;</a:t>
            </a:r>
          </a:p>
          <a:p>
            <a:pPr algn="just"/>
            <a:r>
              <a:rPr lang="ru-RU" sz="2000" dirty="0"/>
              <a:t>не гарантирует нахождение решения, даже если оно заведомо существует;</a:t>
            </a:r>
          </a:p>
          <a:p>
            <a:pPr algn="just"/>
            <a:r>
              <a:rPr lang="ru-RU" sz="2000" dirty="0"/>
              <a:t>может дать неверное решение в некоторых случаях.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96A4-ABE3-47CB-8E8F-F4CABBD40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3" y="3572068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002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Концепцию </a:t>
            </a:r>
            <a:r>
              <a:rPr lang="ru-RU" dirty="0">
                <a:solidFill>
                  <a:schemeClr val="accent5"/>
                </a:solidFill>
              </a:rPr>
              <a:t>O </a:t>
            </a:r>
            <a:r>
              <a:rPr lang="en-US" dirty="0">
                <a:solidFill>
                  <a:schemeClr val="accent5"/>
                </a:solidFill>
              </a:rPr>
              <a:t>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/>
              <a:t>необходимо понимать, чтобы уметь </a:t>
            </a:r>
            <a:r>
              <a:rPr lang="ru-RU" dirty="0">
                <a:solidFill>
                  <a:schemeClr val="accent1"/>
                </a:solidFill>
              </a:rPr>
              <a:t>видеть и исправлять неоптимальный код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Ни один серьёзный </a:t>
            </a:r>
            <a:r>
              <a:rPr lang="ru-RU" dirty="0">
                <a:solidFill>
                  <a:schemeClr val="accent2"/>
                </a:solidFill>
              </a:rPr>
              <a:t>проект</a:t>
            </a:r>
            <a:r>
              <a:rPr lang="ru-RU" dirty="0"/>
              <a:t>, как ни одно серьёзное </a:t>
            </a:r>
            <a:r>
              <a:rPr lang="ru-RU" dirty="0">
                <a:solidFill>
                  <a:schemeClr val="accent2"/>
                </a:solidFill>
              </a:rPr>
              <a:t>собеседование</a:t>
            </a:r>
            <a:r>
              <a:rPr lang="ru-RU" dirty="0"/>
              <a:t>, </a:t>
            </a:r>
            <a:r>
              <a:rPr lang="ru-RU" dirty="0">
                <a:solidFill>
                  <a:schemeClr val="accent1"/>
                </a:solidFill>
              </a:rPr>
              <a:t>не могут обойтись без вопросов о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/>
                </a:solidFill>
              </a:rPr>
              <a:t>Непонимание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ведёт к </a:t>
            </a:r>
            <a:r>
              <a:rPr lang="ru-RU" dirty="0"/>
              <a:t>серьёзной </a:t>
            </a:r>
            <a:r>
              <a:rPr lang="ru-RU" dirty="0">
                <a:solidFill>
                  <a:schemeClr val="accent1"/>
                </a:solidFill>
              </a:rPr>
              <a:t>потере производительности</a:t>
            </a:r>
            <a:r>
              <a:rPr lang="ru-RU" dirty="0"/>
              <a:t> ваших алгоритмов.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3FCA-D873-491B-8CDB-B4E01801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368884"/>
            <a:ext cx="3118715" cy="31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10D4B7-BE0A-438C-B0FD-497B36E0F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68" y="3622701"/>
            <a:ext cx="2763622" cy="2763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Все Подмножества множества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AEF9BA-12CC-4FFD-8A65-BA0593BA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Множество –  </a:t>
            </a:r>
            <a:r>
              <a:rPr lang="ru-RU" sz="2300" dirty="0">
                <a:solidFill>
                  <a:schemeClr val="accent1"/>
                </a:solidFill>
              </a:rPr>
              <a:t>совокупность</a:t>
            </a:r>
            <a:r>
              <a:rPr lang="ru-RU" sz="2300" dirty="0"/>
              <a:t> каких-либо </a:t>
            </a:r>
            <a:r>
              <a:rPr lang="ru-RU" sz="2300" dirty="0">
                <a:solidFill>
                  <a:schemeClr val="accent1"/>
                </a:solidFill>
              </a:rPr>
              <a:t>объектов</a:t>
            </a:r>
            <a:r>
              <a:rPr lang="ru-RU" sz="2300" dirty="0"/>
              <a:t>, что являются элементами этого множества.</a:t>
            </a:r>
          </a:p>
          <a:p>
            <a:pPr marL="0" indent="0" algn="just">
              <a:buNone/>
            </a:pPr>
            <a:r>
              <a:rPr lang="ru-RU" sz="2300" dirty="0"/>
              <a:t>Подмножество – это понятие</a:t>
            </a:r>
            <a:r>
              <a:rPr lang="ru-RU" sz="2300" dirty="0">
                <a:solidFill>
                  <a:schemeClr val="accent1"/>
                </a:solidFill>
              </a:rPr>
              <a:t> части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Необходимо найти все возможные подмножества заданного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Например для: </a:t>
            </a:r>
            <a:r>
              <a:rPr lang="ru-RU" sz="2300" dirty="0">
                <a:solidFill>
                  <a:schemeClr val="accent4"/>
                </a:solidFill>
              </a:rPr>
              <a:t>1</a:t>
            </a:r>
            <a:r>
              <a:rPr lang="en-US" sz="2300" dirty="0">
                <a:solidFill>
                  <a:schemeClr val="accent4"/>
                </a:solidFill>
              </a:rPr>
              <a:t>, 2, 3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все подмножества следующие:</a:t>
            </a:r>
          </a:p>
          <a:p>
            <a:pPr marL="0" indent="0" algn="just">
              <a:buNone/>
            </a:pPr>
            <a:r>
              <a:rPr lang="ru-RU" sz="2300" dirty="0"/>
              <a:t>1; 	2; 	3;</a:t>
            </a:r>
          </a:p>
          <a:p>
            <a:pPr marL="0" indent="0" algn="just">
              <a:buNone/>
            </a:pPr>
            <a:r>
              <a:rPr lang="ru-RU" sz="2300" dirty="0"/>
              <a:t>1, 2;	2, 3;</a:t>
            </a:r>
            <a:r>
              <a:rPr lang="en-US" sz="2300" dirty="0"/>
              <a:t>	1, 3;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1, 2, 3</a:t>
            </a:r>
            <a:r>
              <a:rPr lang="en-US" sz="2300" dirty="0"/>
              <a:t>;</a:t>
            </a:r>
          </a:p>
          <a:p>
            <a:pPr marL="0" indent="0" algn="just">
              <a:buNone/>
            </a:pPr>
            <a:r>
              <a:rPr lang="en-US" sz="23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146596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26813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элементов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комбинаций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(index ==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index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76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3356</TotalTime>
  <Words>1357</Words>
  <Application>Microsoft Office PowerPoint</Application>
  <PresentationFormat>Widescreen</PresentationFormat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Tw Cen MT</vt:lpstr>
      <vt:lpstr>Circuit</vt:lpstr>
      <vt:lpstr>Сложность алгоритмов Завершение</vt:lpstr>
      <vt:lpstr>Алгоритмы отличаются</vt:lpstr>
      <vt:lpstr>Оценка сложности алгоритмов</vt:lpstr>
      <vt:lpstr>Способ оценки сложности алгоритма</vt:lpstr>
      <vt:lpstr>Асимптотика</vt:lpstr>
      <vt:lpstr>Типы алгоритмов</vt:lpstr>
      <vt:lpstr>Примеры алгоритмов</vt:lpstr>
      <vt:lpstr>Все Подмножества множества</vt:lpstr>
      <vt:lpstr>Решение</vt:lpstr>
      <vt:lpstr>Оценка сложности</vt:lpstr>
      <vt:lpstr>Проблема башен ханоя</vt:lpstr>
      <vt:lpstr>Проблема башен ханоя</vt:lpstr>
      <vt:lpstr>Решение</vt:lpstr>
      <vt:lpstr>Оценка сложности</vt:lpstr>
      <vt:lpstr>Задача коммивояжёра</vt:lpstr>
      <vt:lpstr>Задача коммивояжёра</vt:lpstr>
      <vt:lpstr>Оценка сложности</vt:lpstr>
      <vt:lpstr>Что делать?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53</cp:revision>
  <dcterms:created xsi:type="dcterms:W3CDTF">2021-08-20T15:58:16Z</dcterms:created>
  <dcterms:modified xsi:type="dcterms:W3CDTF">2022-05-06T07:40:22Z</dcterms:modified>
</cp:coreProperties>
</file>