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3"/>
  </p:notesMasterIdLst>
  <p:sldIdLst>
    <p:sldId id="256" r:id="rId2"/>
    <p:sldId id="257" r:id="rId3"/>
    <p:sldId id="320" r:id="rId4"/>
    <p:sldId id="319" r:id="rId5"/>
    <p:sldId id="281" r:id="rId6"/>
    <p:sldId id="321" r:id="rId7"/>
    <p:sldId id="322" r:id="rId8"/>
    <p:sldId id="273" r:id="rId9"/>
    <p:sldId id="323" r:id="rId10"/>
    <p:sldId id="324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47B5-EF1D-41BD-9CC3-7AD4E8DDF9B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173F-29FA-4915-87A1-BBA533A03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7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0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51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2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86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936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59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99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83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2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4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2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7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56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4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33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819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DD11-901D-451A-845C-4F3280890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3235588"/>
            <a:ext cx="8791575" cy="78451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СТЕК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1DC7-0F1A-4A01-86AE-4D874C1B8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2134263"/>
            <a:ext cx="8791575" cy="70363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BDCAD1"/>
                </a:solidFill>
              </a:rPr>
              <a:t>«</a:t>
            </a:r>
            <a:r>
              <a:rPr lang="ru-UA" sz="2800" dirty="0">
                <a:solidFill>
                  <a:srgbClr val="BDCAD1"/>
                </a:solidFill>
              </a:rPr>
              <a:t>Теория Алгоритмов</a:t>
            </a:r>
            <a:r>
              <a:rPr lang="ru-RU" sz="2800" dirty="0">
                <a:solidFill>
                  <a:srgbClr val="BDCAD1"/>
                </a:solidFill>
              </a:rPr>
              <a:t>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E2003-DE86-4410-AEB0-BC6E98A9E98D}"/>
              </a:ext>
            </a:extLst>
          </p:cNvPr>
          <p:cNvSpPr txBox="1"/>
          <p:nvPr/>
        </p:nvSpPr>
        <p:spPr>
          <a:xfrm>
            <a:off x="4200614" y="1180156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2"/>
                </a:solidFill>
              </a:rPr>
              <a:t>Лекция №16</a:t>
            </a:r>
          </a:p>
          <a:p>
            <a:pPr algn="ctr"/>
            <a:r>
              <a:rPr lang="ru-RU" sz="2800" dirty="0">
                <a:solidFill>
                  <a:schemeClr val="tx2"/>
                </a:solidFill>
              </a:rPr>
              <a:t>по дисциплине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D020-3D6C-4FD9-B578-3EF6C5DB3A63}"/>
              </a:ext>
            </a:extLst>
          </p:cNvPr>
          <p:cNvSpPr txBox="1"/>
          <p:nvPr/>
        </p:nvSpPr>
        <p:spPr>
          <a:xfrm>
            <a:off x="8550675" y="5017363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2"/>
                </a:solidFill>
              </a:rPr>
              <a:t>Преподаватель:</a:t>
            </a:r>
          </a:p>
          <a:p>
            <a:r>
              <a:rPr lang="ru-RU" sz="2800" dirty="0">
                <a:solidFill>
                  <a:schemeClr val="tx2"/>
                </a:solidFill>
              </a:rPr>
              <a:t>Золотоверх Д.О.</a:t>
            </a:r>
          </a:p>
        </p:txBody>
      </p:sp>
    </p:spTree>
    <p:extLst>
      <p:ext uri="{BB962C8B-B14F-4D97-AF65-F5344CB8AC3E}">
        <p14:creationId xmlns:p14="http://schemas.microsoft.com/office/powerpoint/2010/main" val="253357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Работа со стеком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5" y="1847274"/>
            <a:ext cx="5774290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/>
              <a:t>Как говорилось ранее, </a:t>
            </a:r>
            <a:r>
              <a:rPr lang="ru-RU" sz="2300" dirty="0">
                <a:solidFill>
                  <a:schemeClr val="accent1"/>
                </a:solidFill>
              </a:rPr>
              <a:t>нет возможности иметь доступ к любому элементу</a:t>
            </a:r>
            <a:r>
              <a:rPr lang="ru-RU" sz="2300" dirty="0"/>
              <a:t>, только к верхнему.</a:t>
            </a:r>
          </a:p>
          <a:p>
            <a:pPr marL="0" indent="0" algn="just">
              <a:buNone/>
            </a:pPr>
            <a:r>
              <a:rPr lang="ru-RU" sz="2300" dirty="0"/>
              <a:t>Например, чтобы вывести на экран последний элемент стека – </a:t>
            </a:r>
            <a:r>
              <a:rPr lang="ru-RU" sz="2300" dirty="0">
                <a:solidFill>
                  <a:schemeClr val="accent1"/>
                </a:solidFill>
              </a:rPr>
              <a:t>необходимо обойти все его элементы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С помощью метода </a:t>
            </a:r>
            <a:r>
              <a:rPr lang="en-GB" sz="2300" dirty="0">
                <a:solidFill>
                  <a:schemeClr val="accent5"/>
                </a:solidFill>
              </a:rPr>
              <a:t>empty()</a:t>
            </a:r>
            <a:r>
              <a:rPr lang="ru-RU" sz="2300" dirty="0">
                <a:solidFill>
                  <a:schemeClr val="accent5"/>
                </a:solidFill>
              </a:rPr>
              <a:t> </a:t>
            </a:r>
            <a:r>
              <a:rPr lang="ru-RU" sz="2300" dirty="0"/>
              <a:t>можно соорудить </a:t>
            </a:r>
            <a:r>
              <a:rPr lang="ru-RU" sz="2300" dirty="0">
                <a:solidFill>
                  <a:schemeClr val="accent3"/>
                </a:solidFill>
              </a:rPr>
              <a:t>цикл</a:t>
            </a:r>
            <a:r>
              <a:rPr lang="ru-RU" sz="2300" dirty="0"/>
              <a:t>, поэтапно выводя и извлекая элементы.</a:t>
            </a:r>
            <a:endParaRPr lang="en-GB" sz="2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5FAD5-7447-4992-AFFC-811128413E4D}"/>
              </a:ext>
            </a:extLst>
          </p:cNvPr>
          <p:cNvSpPr txBox="1"/>
          <p:nvPr/>
        </p:nvSpPr>
        <p:spPr>
          <a:xfrm>
            <a:off x="7301906" y="1847274"/>
            <a:ext cx="610339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stack &lt;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testStack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testStack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testStack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228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testStack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1337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"Start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testStack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"Elem: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testStack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testStack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"Out of elements!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3947543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801-2B05-4155-9E23-F8D1DB8D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Спасибо за внимание!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6F07C9-96B5-4615-80F4-47F3CC406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78" y="2304072"/>
            <a:ext cx="5573668" cy="405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4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1001070-3382-4707-8040-57A5A5248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182" y="3577336"/>
            <a:ext cx="2875320" cy="2875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Структура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910633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/>
              <a:t>Способ </a:t>
            </a:r>
            <a:r>
              <a:rPr lang="ru-RU" sz="2300" dirty="0">
                <a:solidFill>
                  <a:schemeClr val="accent1"/>
                </a:solidFill>
              </a:rPr>
              <a:t>организации</a:t>
            </a:r>
            <a:r>
              <a:rPr lang="ru-RU" sz="2300" dirty="0"/>
              <a:t> информации: ее </a:t>
            </a:r>
            <a:r>
              <a:rPr lang="ru-RU" sz="2300" dirty="0">
                <a:solidFill>
                  <a:schemeClr val="accent1"/>
                </a:solidFill>
              </a:rPr>
              <a:t>формат</a:t>
            </a:r>
            <a:r>
              <a:rPr lang="ru-RU" sz="2300" dirty="0"/>
              <a:t> хранения, </a:t>
            </a:r>
            <a:r>
              <a:rPr lang="ru-RU" sz="2300" dirty="0">
                <a:solidFill>
                  <a:schemeClr val="accent1"/>
                </a:solidFill>
              </a:rPr>
              <a:t>способы изменения </a:t>
            </a:r>
            <a:r>
              <a:rPr lang="ru-RU" sz="2300" dirty="0"/>
              <a:t>и </a:t>
            </a:r>
            <a:r>
              <a:rPr lang="ru-RU" sz="2300" dirty="0">
                <a:solidFill>
                  <a:schemeClr val="accent1"/>
                </a:solidFill>
              </a:rPr>
              <a:t>доступ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Такой информацией может быть </a:t>
            </a:r>
            <a:r>
              <a:rPr lang="ru-RU" sz="2300" dirty="0">
                <a:solidFill>
                  <a:schemeClr val="accent1"/>
                </a:solidFill>
              </a:rPr>
              <a:t>совокупность и однотипных, и многотипных данных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Данные могут быть </a:t>
            </a:r>
            <a:r>
              <a:rPr lang="ru-RU" sz="2300" dirty="0">
                <a:solidFill>
                  <a:schemeClr val="accent3"/>
                </a:solidFill>
              </a:rPr>
              <a:t>связаны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Управление данными предоставлено </a:t>
            </a:r>
            <a:r>
              <a:rPr lang="ru-RU" sz="2300" dirty="0">
                <a:solidFill>
                  <a:schemeClr val="accent2"/>
                </a:solidFill>
              </a:rPr>
              <a:t>определенным способом</a:t>
            </a:r>
            <a:r>
              <a:rPr lang="ru-RU" sz="2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408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2BC79B-D77B-4429-BC17-349BC3CEB7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364" y="3429000"/>
            <a:ext cx="3069851" cy="30698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Структура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670937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/>
              <a:t>- имеет </a:t>
            </a:r>
            <a:r>
              <a:rPr lang="ru-RU" sz="2300" dirty="0">
                <a:solidFill>
                  <a:schemeClr val="accent1"/>
                </a:solidFill>
              </a:rPr>
              <a:t>внутреннюю форму</a:t>
            </a:r>
            <a:r>
              <a:rPr lang="ru-RU" sz="2300" dirty="0"/>
              <a:t>, данные </a:t>
            </a:r>
            <a:r>
              <a:rPr lang="ru-RU" sz="2300" dirty="0">
                <a:solidFill>
                  <a:schemeClr val="accent3"/>
                </a:solidFill>
              </a:rPr>
              <a:t>могут быть связаны</a:t>
            </a:r>
            <a:r>
              <a:rPr lang="ru-RU" sz="2300" dirty="0"/>
              <a:t>;</a:t>
            </a:r>
          </a:p>
          <a:p>
            <a:pPr algn="just">
              <a:buFontTx/>
              <a:buChar char="-"/>
            </a:pPr>
            <a:r>
              <a:rPr lang="ru-RU" sz="2300" dirty="0"/>
              <a:t>может иметь </a:t>
            </a:r>
            <a:r>
              <a:rPr lang="ru-RU" sz="2300" dirty="0">
                <a:solidFill>
                  <a:schemeClr val="accent1"/>
                </a:solidFill>
              </a:rPr>
              <a:t>несколько разных типов данных</a:t>
            </a:r>
            <a:r>
              <a:rPr lang="ru-RU" sz="2300" dirty="0"/>
              <a:t>;</a:t>
            </a:r>
          </a:p>
          <a:p>
            <a:pPr algn="just">
              <a:buFontTx/>
              <a:buChar char="-"/>
            </a:pPr>
            <a:r>
              <a:rPr lang="ru-RU" sz="2300" dirty="0"/>
              <a:t>хранит </a:t>
            </a:r>
            <a:r>
              <a:rPr lang="ru-RU" sz="2300" dirty="0">
                <a:solidFill>
                  <a:schemeClr val="accent2"/>
                </a:solidFill>
              </a:rPr>
              <a:t>информацию</a:t>
            </a:r>
            <a:r>
              <a:rPr lang="ru-RU" sz="2300" dirty="0"/>
              <a:t> об предмете;</a:t>
            </a:r>
          </a:p>
          <a:p>
            <a:pPr algn="just">
              <a:buFontTx/>
              <a:buChar char="-"/>
            </a:pPr>
            <a:r>
              <a:rPr lang="ru-RU" sz="2300" dirty="0"/>
              <a:t>значение </a:t>
            </a:r>
            <a:r>
              <a:rPr lang="ru-RU" sz="2300" dirty="0">
                <a:solidFill>
                  <a:schemeClr val="accent1"/>
                </a:solidFill>
              </a:rPr>
              <a:t>нельзя изменить прямым способом</a:t>
            </a:r>
            <a:r>
              <a:rPr lang="ru-RU" sz="2300" dirty="0"/>
              <a:t>, только с помощью </a:t>
            </a:r>
            <a:r>
              <a:rPr lang="ru-RU" sz="2300" dirty="0">
                <a:solidFill>
                  <a:schemeClr val="accent2"/>
                </a:solidFill>
              </a:rPr>
              <a:t>специальной операции</a:t>
            </a:r>
            <a:r>
              <a:rPr lang="ru-RU" sz="2300" dirty="0"/>
              <a:t>;</a:t>
            </a:r>
          </a:p>
          <a:p>
            <a:pPr algn="just">
              <a:buFontTx/>
              <a:buChar char="-"/>
            </a:pPr>
            <a:r>
              <a:rPr lang="ru-RU" sz="2300" dirty="0">
                <a:solidFill>
                  <a:schemeClr val="accent1"/>
                </a:solidFill>
              </a:rPr>
              <a:t>нужно учитывать</a:t>
            </a:r>
            <a:r>
              <a:rPr lang="ru-RU" sz="2300" dirty="0"/>
              <a:t> проблему сложности вычислений.</a:t>
            </a:r>
          </a:p>
        </p:txBody>
      </p:sp>
    </p:spTree>
    <p:extLst>
      <p:ext uri="{BB962C8B-B14F-4D97-AF65-F5344CB8AC3E}">
        <p14:creationId xmlns:p14="http://schemas.microsoft.com/office/powerpoint/2010/main" val="350513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Примеры структур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910633" cy="439220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2300" dirty="0"/>
              <a:t>Примеры структур данных:</a:t>
            </a:r>
          </a:p>
          <a:p>
            <a:pPr algn="just">
              <a:buFontTx/>
              <a:buChar char="-"/>
            </a:pPr>
            <a:r>
              <a:rPr lang="ru-RU" sz="2300" dirty="0">
                <a:solidFill>
                  <a:schemeClr val="accent5"/>
                </a:solidFill>
              </a:rPr>
              <a:t>Стек</a:t>
            </a:r>
            <a:r>
              <a:rPr lang="ru-RU" sz="2300" dirty="0"/>
              <a:t> (определенный порядок доступа и модификации);</a:t>
            </a:r>
          </a:p>
          <a:p>
            <a:pPr algn="just">
              <a:buFontTx/>
              <a:buChar char="-"/>
            </a:pPr>
            <a:r>
              <a:rPr lang="ru-RU" sz="2300" dirty="0">
                <a:solidFill>
                  <a:schemeClr val="accent5"/>
                </a:solidFill>
              </a:rPr>
              <a:t>Очередь</a:t>
            </a:r>
            <a:r>
              <a:rPr lang="ru-RU" sz="2300" dirty="0"/>
              <a:t> (схож в реализации со Стеком);</a:t>
            </a:r>
          </a:p>
          <a:p>
            <a:pPr algn="just">
              <a:buFontTx/>
              <a:buChar char="-"/>
            </a:pPr>
            <a:r>
              <a:rPr lang="ru-RU" sz="2300" dirty="0">
                <a:solidFill>
                  <a:schemeClr val="accent5"/>
                </a:solidFill>
              </a:rPr>
              <a:t>Связанный список </a:t>
            </a:r>
            <a:r>
              <a:rPr lang="ru-RU" sz="2300" dirty="0"/>
              <a:t>(массив, но элементы связаны опр. способом);</a:t>
            </a:r>
          </a:p>
          <a:p>
            <a:pPr algn="just">
              <a:buFontTx/>
              <a:buChar char="-"/>
            </a:pPr>
            <a:r>
              <a:rPr lang="ru-RU" sz="2300" dirty="0">
                <a:solidFill>
                  <a:schemeClr val="accent5"/>
                </a:solidFill>
              </a:rPr>
              <a:t>Множество</a:t>
            </a:r>
            <a:r>
              <a:rPr lang="ru-RU" sz="2300" dirty="0"/>
              <a:t> (может хранить только уникальные элементы);</a:t>
            </a:r>
          </a:p>
          <a:p>
            <a:pPr algn="just">
              <a:buFontTx/>
              <a:buChar char="-"/>
            </a:pPr>
            <a:r>
              <a:rPr lang="ru-RU" sz="2300" dirty="0">
                <a:solidFill>
                  <a:schemeClr val="accent5"/>
                </a:solidFill>
              </a:rPr>
              <a:t>Хеш-таблица</a:t>
            </a:r>
            <a:r>
              <a:rPr lang="ru-RU" sz="2300" dirty="0"/>
              <a:t> (пара ключ-значение);</a:t>
            </a:r>
          </a:p>
          <a:p>
            <a:pPr algn="just">
              <a:buFontTx/>
              <a:buChar char="-"/>
            </a:pPr>
            <a:r>
              <a:rPr lang="ru-RU" sz="2300" dirty="0">
                <a:solidFill>
                  <a:schemeClr val="accent5"/>
                </a:solidFill>
              </a:rPr>
              <a:t>Дерево</a:t>
            </a:r>
            <a:r>
              <a:rPr lang="ru-RU" sz="2300" dirty="0"/>
              <a:t> (древовидная структура связанных элементов);</a:t>
            </a:r>
          </a:p>
          <a:p>
            <a:pPr algn="just">
              <a:buFontTx/>
              <a:buChar char="-"/>
            </a:pPr>
            <a:r>
              <a:rPr lang="ru-RU" sz="2300" dirty="0">
                <a:solidFill>
                  <a:schemeClr val="accent5"/>
                </a:solidFill>
              </a:rPr>
              <a:t>Граф</a:t>
            </a:r>
            <a:r>
              <a:rPr lang="ru-RU" sz="2300" dirty="0"/>
              <a:t> (связанное множество).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6074F8-26DD-4C17-99DF-D39661D39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855" y="3429000"/>
            <a:ext cx="3207327" cy="320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7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Абстракция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7008288" cy="439220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300" dirty="0"/>
              <a:t>Структуры данных </a:t>
            </a:r>
            <a:r>
              <a:rPr lang="ru-RU" sz="2300" dirty="0">
                <a:solidFill>
                  <a:schemeClr val="accent1"/>
                </a:solidFill>
              </a:rPr>
              <a:t>являются более </a:t>
            </a:r>
            <a:r>
              <a:rPr lang="ru-RU" sz="2300" dirty="0">
                <a:solidFill>
                  <a:schemeClr val="accent5"/>
                </a:solidFill>
              </a:rPr>
              <a:t>абстрактными</a:t>
            </a:r>
            <a:r>
              <a:rPr lang="ru-RU" sz="2300" dirty="0">
                <a:solidFill>
                  <a:schemeClr val="accent1"/>
                </a:solidFill>
              </a:rPr>
              <a:t> сущностями</a:t>
            </a:r>
            <a:r>
              <a:rPr lang="ru-RU" sz="2300" dirty="0"/>
              <a:t>, чем массивы и типы данных. </a:t>
            </a:r>
          </a:p>
          <a:p>
            <a:pPr marL="0" indent="0" algn="just">
              <a:buNone/>
            </a:pPr>
            <a:r>
              <a:rPr lang="ru-RU" sz="2300" dirty="0"/>
              <a:t>Они </a:t>
            </a:r>
            <a:r>
              <a:rPr lang="ru-RU" sz="2300" dirty="0">
                <a:solidFill>
                  <a:schemeClr val="accent1"/>
                </a:solidFill>
              </a:rPr>
              <a:t>определяются</a:t>
            </a:r>
            <a:r>
              <a:rPr lang="ru-RU" sz="2300" dirty="0"/>
              <a:t>, прежде всего, своим </a:t>
            </a:r>
            <a:r>
              <a:rPr lang="ru-RU" sz="2300" dirty="0">
                <a:solidFill>
                  <a:schemeClr val="accent2"/>
                </a:solidFill>
              </a:rPr>
              <a:t>интерфейсом</a:t>
            </a:r>
            <a:r>
              <a:rPr lang="ru-RU" sz="2300" dirty="0"/>
              <a:t>: </a:t>
            </a:r>
            <a:r>
              <a:rPr lang="ru-RU" sz="2300" dirty="0">
                <a:solidFill>
                  <a:schemeClr val="accent1"/>
                </a:solidFill>
              </a:rPr>
              <a:t>набором разрешенных операций, которые могут выполняться с ними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Интерфейс этих структур проектируется с расчетом на поддержку </a:t>
            </a:r>
            <a:r>
              <a:rPr lang="ru-RU" sz="2300" dirty="0">
                <a:solidFill>
                  <a:schemeClr val="accent2"/>
                </a:solidFill>
              </a:rPr>
              <a:t>ограничений доступа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Базовый механизм, используемый для их реализации, </a:t>
            </a:r>
            <a:r>
              <a:rPr lang="ru-RU" sz="2300" dirty="0">
                <a:solidFill>
                  <a:schemeClr val="accent1"/>
                </a:solidFill>
              </a:rPr>
              <a:t>обычно остается невидимым для пользователя</a:t>
            </a:r>
            <a:r>
              <a:rPr lang="ru-RU" sz="23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4D0D87-CBB4-40CF-80A5-D26824BD5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563" y="3415645"/>
            <a:ext cx="3083206" cy="308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6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DDDDAF-0043-44E9-A55A-FD8F55483F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422" y="3239135"/>
            <a:ext cx="3000347" cy="3000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Стек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821856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>
                <a:solidFill>
                  <a:schemeClr val="accent2"/>
                </a:solidFill>
              </a:rPr>
              <a:t>Структура данных</a:t>
            </a:r>
            <a:r>
              <a:rPr lang="ru-RU" sz="2300" dirty="0"/>
              <a:t>, представляющая из себя </a:t>
            </a:r>
            <a:r>
              <a:rPr lang="ru-RU" sz="2300" dirty="0">
                <a:solidFill>
                  <a:schemeClr val="accent1"/>
                </a:solidFill>
              </a:rPr>
              <a:t>упорядоченный набор элементов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Добавление новых элементов и удаление существующих </a:t>
            </a:r>
            <a:r>
              <a:rPr lang="ru-RU" sz="2300" dirty="0">
                <a:solidFill>
                  <a:schemeClr val="accent1"/>
                </a:solidFill>
              </a:rPr>
              <a:t>производится с одного конца </a:t>
            </a:r>
            <a:r>
              <a:rPr lang="ru-RU" sz="2300" dirty="0"/>
              <a:t>–</a:t>
            </a:r>
            <a:r>
              <a:rPr lang="ru-RU" sz="2300" dirty="0">
                <a:solidFill>
                  <a:schemeClr val="accent5"/>
                </a:solidFill>
              </a:rPr>
              <a:t>вершина стека</a:t>
            </a:r>
            <a:r>
              <a:rPr lang="ru-RU" sz="2300" dirty="0"/>
              <a:t>. </a:t>
            </a:r>
            <a:endParaRPr lang="en-GB" sz="2300" dirty="0"/>
          </a:p>
          <a:p>
            <a:pPr marL="0" indent="0" algn="just">
              <a:buNone/>
            </a:pPr>
            <a:r>
              <a:rPr lang="ru-RU" sz="2300" dirty="0"/>
              <a:t>В отличие от списков, </a:t>
            </a:r>
            <a:r>
              <a:rPr lang="ru-RU" sz="2300" dirty="0">
                <a:solidFill>
                  <a:schemeClr val="accent2"/>
                </a:solidFill>
              </a:rPr>
              <a:t>мы не можем получить доступ к произвольному элементу</a:t>
            </a:r>
            <a:r>
              <a:rPr lang="ru-RU" sz="2300" dirty="0"/>
              <a:t> стека.</a:t>
            </a:r>
          </a:p>
        </p:txBody>
      </p:sp>
    </p:spTree>
    <p:extLst>
      <p:ext uri="{BB962C8B-B14F-4D97-AF65-F5344CB8AC3E}">
        <p14:creationId xmlns:p14="http://schemas.microsoft.com/office/powerpoint/2010/main" val="363018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sz="3600" dirty="0"/>
              <a:t>Устройство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0E29D-70CC-42E0-971F-C0CB01C17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104" y="2381967"/>
            <a:ext cx="3974410" cy="385751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CC1EA74-AA00-4246-8251-1596F11FD98E}"/>
              </a:ext>
            </a:extLst>
          </p:cNvPr>
          <p:cNvSpPr txBox="1">
            <a:spLocks/>
          </p:cNvSpPr>
          <p:nvPr/>
        </p:nvSpPr>
        <p:spPr>
          <a:xfrm>
            <a:off x="1141413" y="1847274"/>
            <a:ext cx="6049500" cy="43922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300" dirty="0"/>
              <a:t>Принцип </a:t>
            </a:r>
            <a:r>
              <a:rPr lang="en-GB" sz="2300" dirty="0">
                <a:solidFill>
                  <a:schemeClr val="accent4"/>
                </a:solidFill>
              </a:rPr>
              <a:t>LIFO</a:t>
            </a:r>
            <a:r>
              <a:rPr lang="en-GB" sz="2300" dirty="0"/>
              <a:t> (last-in, first-out) – </a:t>
            </a:r>
            <a:r>
              <a:rPr lang="ru-RU" sz="2300" dirty="0">
                <a:solidFill>
                  <a:schemeClr val="accent1"/>
                </a:solidFill>
              </a:rPr>
              <a:t>первым</a:t>
            </a:r>
            <a:r>
              <a:rPr lang="ru-RU" sz="2300" dirty="0"/>
              <a:t> из стека </a:t>
            </a:r>
            <a:r>
              <a:rPr lang="ru-RU" sz="2300" dirty="0">
                <a:solidFill>
                  <a:schemeClr val="accent1"/>
                </a:solidFill>
              </a:rPr>
              <a:t>удаляется элемент</a:t>
            </a:r>
            <a:r>
              <a:rPr lang="ru-RU" sz="2300" dirty="0"/>
              <a:t>, который </a:t>
            </a:r>
            <a:r>
              <a:rPr lang="ru-RU" sz="2300" dirty="0">
                <a:solidFill>
                  <a:schemeClr val="accent1"/>
                </a:solidFill>
              </a:rPr>
              <a:t>был</a:t>
            </a:r>
            <a:r>
              <a:rPr lang="ru-RU" sz="2300" dirty="0"/>
              <a:t> </a:t>
            </a:r>
            <a:r>
              <a:rPr lang="ru-RU" sz="2300" dirty="0">
                <a:solidFill>
                  <a:schemeClr val="accent1"/>
                </a:solidFill>
              </a:rPr>
              <a:t>помещен</a:t>
            </a:r>
            <a:r>
              <a:rPr lang="ru-RU" sz="2300" dirty="0"/>
              <a:t> туда </a:t>
            </a:r>
            <a:r>
              <a:rPr lang="ru-RU" sz="2300" dirty="0">
                <a:solidFill>
                  <a:schemeClr val="accent1"/>
                </a:solidFill>
              </a:rPr>
              <a:t>последним</a:t>
            </a:r>
            <a:r>
              <a:rPr lang="en-GB" sz="2300" dirty="0"/>
              <a:t>.</a:t>
            </a:r>
            <a:endParaRPr lang="ru-RU" sz="2300" dirty="0"/>
          </a:p>
          <a:p>
            <a:pPr marL="0" indent="0" algn="just">
              <a:buNone/>
            </a:pPr>
            <a:r>
              <a:rPr lang="ru-RU" sz="2300" dirty="0"/>
              <a:t>Структура реализована таким образом, что доступ к элементам, что находятся не на вершине либо </a:t>
            </a:r>
            <a:r>
              <a:rPr lang="ru-RU" sz="2300" dirty="0">
                <a:solidFill>
                  <a:schemeClr val="accent2"/>
                </a:solidFill>
              </a:rPr>
              <a:t>скрыт</a:t>
            </a:r>
            <a:r>
              <a:rPr lang="ru-RU" sz="2300" dirty="0"/>
              <a:t>, либо </a:t>
            </a:r>
            <a:r>
              <a:rPr lang="ru-RU" sz="2300" dirty="0">
                <a:solidFill>
                  <a:schemeClr val="accent2"/>
                </a:solidFill>
              </a:rPr>
              <a:t>вообще не возможен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Стек может быть реализован на основе массива или связанного списка, но на его работу это не влияет (</a:t>
            </a:r>
            <a:r>
              <a:rPr lang="ru-RU" sz="2300" dirty="0">
                <a:solidFill>
                  <a:schemeClr val="accent5"/>
                </a:solidFill>
              </a:rPr>
              <a:t>абстракция</a:t>
            </a:r>
            <a:r>
              <a:rPr lang="ru-RU" sz="2300" dirty="0"/>
              <a:t>).</a:t>
            </a:r>
          </a:p>
          <a:p>
            <a:pPr marL="0" indent="0" algn="just">
              <a:buNone/>
            </a:pP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3419573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Синтаксис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5" y="1847274"/>
            <a:ext cx="6103398" cy="439220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sz="2300" dirty="0"/>
              <a:t>Объявление стека состоит из трех частей:</a:t>
            </a:r>
          </a:p>
          <a:p>
            <a:pPr algn="just">
              <a:buFontTx/>
              <a:buChar char="-"/>
            </a:pPr>
            <a:r>
              <a:rPr lang="ru-RU" sz="2300" dirty="0"/>
              <a:t>указание типа шаблона;</a:t>
            </a:r>
          </a:p>
          <a:p>
            <a:pPr algn="just">
              <a:buFontTx/>
              <a:buChar char="-"/>
            </a:pPr>
            <a:r>
              <a:rPr lang="ru-RU" sz="2300" dirty="0"/>
              <a:t>указание типа данных;</a:t>
            </a:r>
          </a:p>
          <a:p>
            <a:pPr algn="just">
              <a:buFontTx/>
              <a:buChar char="-"/>
            </a:pPr>
            <a:r>
              <a:rPr lang="ru-RU" sz="2300" dirty="0"/>
              <a:t>название переменной.</a:t>
            </a:r>
          </a:p>
          <a:p>
            <a:pPr algn="just">
              <a:buFontTx/>
              <a:buChar char="-"/>
            </a:pPr>
            <a:endParaRPr lang="en-US" sz="2300" dirty="0"/>
          </a:p>
          <a:p>
            <a:pPr marL="0" indent="0" algn="just">
              <a:buNone/>
            </a:pPr>
            <a:r>
              <a:rPr lang="ru-RU" sz="2300" dirty="0"/>
              <a:t>Стек можно импортировать с помощью директивы </a:t>
            </a:r>
            <a:r>
              <a:rPr lang="en-GB" sz="2300" dirty="0">
                <a:solidFill>
                  <a:schemeClr val="accent2"/>
                </a:solidFill>
              </a:rPr>
              <a:t>#include</a:t>
            </a:r>
            <a:r>
              <a:rPr lang="en-GB" sz="2300" dirty="0"/>
              <a:t> </a:t>
            </a:r>
            <a:r>
              <a:rPr lang="en-GB" sz="2300" dirty="0">
                <a:solidFill>
                  <a:schemeClr val="accent5"/>
                </a:solidFill>
              </a:rPr>
              <a:t>&lt;stack&gt;</a:t>
            </a:r>
            <a:endParaRPr lang="ru-RU" sz="2300" dirty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endParaRPr lang="ru-RU" sz="2300" dirty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r>
              <a:rPr lang="ru-RU" sz="2300" dirty="0"/>
              <a:t>Синтаксис: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300" dirty="0">
                <a:solidFill>
                  <a:schemeClr val="accent4"/>
                </a:solidFill>
                <a:latin typeface="Consolas" panose="020B0609020204030204" pitchFamily="49" charset="0"/>
              </a:rPr>
              <a:t>стек </a:t>
            </a:r>
            <a:r>
              <a:rPr lang="en-US" sz="2300" dirty="0">
                <a:latin typeface="Consolas" panose="020B0609020204030204" pitchFamily="49" charset="0"/>
              </a:rPr>
              <a:t>&lt;</a:t>
            </a:r>
            <a:r>
              <a:rPr lang="ru-RU" sz="2300" dirty="0" err="1">
                <a:solidFill>
                  <a:schemeClr val="accent2"/>
                </a:solidFill>
                <a:latin typeface="Consolas" panose="020B0609020204030204" pitchFamily="49" charset="0"/>
              </a:rPr>
              <a:t>тип_данных</a:t>
            </a:r>
            <a:r>
              <a:rPr lang="en-US" sz="2300" dirty="0">
                <a:latin typeface="Consolas" panose="020B0609020204030204" pitchFamily="49" charset="0"/>
              </a:rPr>
              <a:t>&gt;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ru-RU" sz="2300" dirty="0" err="1">
                <a:latin typeface="Consolas" panose="020B0609020204030204" pitchFamily="49" charset="0"/>
              </a:rPr>
              <a:t>названиеСтека</a:t>
            </a:r>
            <a:r>
              <a:rPr lang="en-US" sz="2300" dirty="0">
                <a:latin typeface="Consolas" panose="020B0609020204030204" pitchFamily="49" charset="0"/>
              </a:rPr>
              <a:t>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300" dirty="0" err="1">
                <a:latin typeface="Consolas" panose="020B0609020204030204" pitchFamily="49" charset="0"/>
              </a:rPr>
              <a:t>названиеСтека</a:t>
            </a:r>
            <a:r>
              <a:rPr lang="ru-RU" sz="2300" dirty="0" err="1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  <a:r>
              <a:rPr lang="ru-RU" sz="2300" dirty="0" err="1">
                <a:latin typeface="Consolas" panose="020B0609020204030204" pitchFamily="49" charset="0"/>
              </a:rPr>
              <a:t>метод</a:t>
            </a:r>
            <a:r>
              <a:rPr lang="ru-RU" sz="2300" dirty="0">
                <a:latin typeface="Consolas" panose="020B0609020204030204" pitchFamily="49" charset="0"/>
              </a:rPr>
              <a:t>()</a:t>
            </a:r>
            <a:r>
              <a:rPr lang="en-US" sz="2300" dirty="0">
                <a:latin typeface="Consolas" panose="020B0609020204030204" pitchFamily="49" charset="0"/>
              </a:rPr>
              <a:t>;</a:t>
            </a:r>
            <a:endParaRPr lang="ru-RU" sz="2300" dirty="0">
              <a:latin typeface="Consolas" panose="020B06090202040302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23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5FAD5-7447-4992-AFFC-811128413E4D}"/>
              </a:ext>
            </a:extLst>
          </p:cNvPr>
          <p:cNvSpPr txBox="1"/>
          <p:nvPr/>
        </p:nvSpPr>
        <p:spPr>
          <a:xfrm>
            <a:off x="7532725" y="1837719"/>
            <a:ext cx="610339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stack &lt;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testStack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testStack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testStack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1337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"Element on top: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testStack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testStack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"Element on top: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testStack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testStack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94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Методы работы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8916985" cy="4392208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300" dirty="0"/>
              <a:t>Стек имеет исчерпывающий список методов: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CC69AB-38C5-4D8B-BBFB-7441ABD04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113655"/>
              </p:ext>
            </p:extLst>
          </p:nvPr>
        </p:nvGraphicFramePr>
        <p:xfrm>
          <a:off x="1141413" y="2468478"/>
          <a:ext cx="9831388" cy="353951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57847">
                  <a:extLst>
                    <a:ext uri="{9D8B030D-6E8A-4147-A177-3AD203B41FA5}">
                      <a16:colId xmlns:a16="http://schemas.microsoft.com/office/drawing/2014/main" val="3053866789"/>
                    </a:ext>
                  </a:extLst>
                </a:gridCol>
                <a:gridCol w="2457847">
                  <a:extLst>
                    <a:ext uri="{9D8B030D-6E8A-4147-A177-3AD203B41FA5}">
                      <a16:colId xmlns:a16="http://schemas.microsoft.com/office/drawing/2014/main" val="2703388970"/>
                    </a:ext>
                  </a:extLst>
                </a:gridCol>
                <a:gridCol w="2457847">
                  <a:extLst>
                    <a:ext uri="{9D8B030D-6E8A-4147-A177-3AD203B41FA5}">
                      <a16:colId xmlns:a16="http://schemas.microsoft.com/office/drawing/2014/main" val="3877768043"/>
                    </a:ext>
                  </a:extLst>
                </a:gridCol>
                <a:gridCol w="2457847">
                  <a:extLst>
                    <a:ext uri="{9D8B030D-6E8A-4147-A177-3AD203B41FA5}">
                      <a16:colId xmlns:a16="http://schemas.microsoft.com/office/drawing/2014/main" val="524617490"/>
                    </a:ext>
                  </a:extLst>
                </a:gridCol>
              </a:tblGrid>
              <a:tr h="437206">
                <a:tc>
                  <a:txBody>
                    <a:bodyPr/>
                    <a:lstStyle/>
                    <a:p>
                      <a:r>
                        <a:rPr lang="ru-RU" dirty="0"/>
                        <a:t>Название метода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 метода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Аргументы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Возврат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04454"/>
                  </a:ext>
                </a:extLst>
              </a:tr>
              <a:tr h="541985">
                <a:tc>
                  <a:txBody>
                    <a:bodyPr/>
                    <a:lstStyle/>
                    <a:p>
                      <a:r>
                        <a:rPr lang="en-GB" dirty="0"/>
                        <a:t>empty</a:t>
                      </a:r>
                      <a:r>
                        <a:rPr lang="ru-RU" dirty="0"/>
                        <a:t>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Проверка стека на пустоту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Ничего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Является ли стек пустым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239410"/>
                  </a:ext>
                </a:extLst>
              </a:tr>
              <a:tr h="437206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Убирает последний элемент стека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Ничего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Ничего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037492"/>
                  </a:ext>
                </a:extLst>
              </a:tr>
              <a:tr h="541985">
                <a:tc>
                  <a:txBody>
                    <a:bodyPr/>
                    <a:lstStyle/>
                    <a:p>
                      <a:r>
                        <a:rPr lang="en-GB" dirty="0"/>
                        <a:t>push</a:t>
                      </a:r>
                      <a:r>
                        <a:rPr lang="ru-RU" dirty="0"/>
                        <a:t>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Добавляет элемент в стек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Новый элемент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Ничего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673"/>
                  </a:ext>
                </a:extLst>
              </a:tr>
              <a:tr h="541985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  <a:r>
                        <a:rPr lang="ru-RU" dirty="0"/>
                        <a:t>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Смотрит размер стека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Ничего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стека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696659"/>
                  </a:ext>
                </a:extLst>
              </a:tr>
              <a:tr h="437206">
                <a:tc>
                  <a:txBody>
                    <a:bodyPr/>
                    <a:lstStyle/>
                    <a:p>
                      <a:r>
                        <a:rPr lang="en-GB" dirty="0"/>
                        <a:t>top</a:t>
                      </a:r>
                      <a:r>
                        <a:rPr lang="ru-RU" dirty="0"/>
                        <a:t>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Смотрит последний элемент стека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Ничего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Элемент стека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297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900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3569</TotalTime>
  <Words>752</Words>
  <Application>Microsoft Office PowerPoint</Application>
  <PresentationFormat>Widescreen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Tw Cen MT</vt:lpstr>
      <vt:lpstr>Circuit</vt:lpstr>
      <vt:lpstr>СТЕК</vt:lpstr>
      <vt:lpstr>Структура данных</vt:lpstr>
      <vt:lpstr>Структура данных</vt:lpstr>
      <vt:lpstr>Примеры структур данных</vt:lpstr>
      <vt:lpstr>Абстракция</vt:lpstr>
      <vt:lpstr>Стек</vt:lpstr>
      <vt:lpstr>Устройство</vt:lpstr>
      <vt:lpstr>Синтаксис</vt:lpstr>
      <vt:lpstr>Методы работы</vt:lpstr>
      <vt:lpstr>Работа со стеком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Пониятие компьютера и ОС</dc:title>
  <dc:creator>Den</dc:creator>
  <cp:lastModifiedBy>Denis</cp:lastModifiedBy>
  <cp:revision>61</cp:revision>
  <dcterms:created xsi:type="dcterms:W3CDTF">2021-08-20T15:58:16Z</dcterms:created>
  <dcterms:modified xsi:type="dcterms:W3CDTF">2022-05-20T13:38:03Z</dcterms:modified>
</cp:coreProperties>
</file>