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5"/>
  </p:notesMasterIdLst>
  <p:sldIdLst>
    <p:sldId id="256" r:id="rId2"/>
    <p:sldId id="271" r:id="rId3"/>
    <p:sldId id="257" r:id="rId4"/>
    <p:sldId id="297" r:id="rId5"/>
    <p:sldId id="307" r:id="rId6"/>
    <p:sldId id="298" r:id="rId7"/>
    <p:sldId id="305" r:id="rId8"/>
    <p:sldId id="308" r:id="rId9"/>
    <p:sldId id="309" r:id="rId10"/>
    <p:sldId id="306" r:id="rId11"/>
    <p:sldId id="304" r:id="rId12"/>
    <p:sldId id="310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</a:t>
            </a:r>
            <a:r>
              <a:rPr lang="ru-UA" dirty="0"/>
              <a:t>еременные</a:t>
            </a:r>
            <a:r>
              <a:rPr lang="en-US" dirty="0"/>
              <a:t> </a:t>
            </a:r>
            <a:r>
              <a:rPr lang="ru-RU" dirty="0"/>
              <a:t>Часть2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</a:t>
            </a:r>
            <a:r>
              <a:rPr lang="en-US" sz="2800" dirty="0">
                <a:solidFill>
                  <a:schemeClr val="tx2"/>
                </a:solidFill>
              </a:rPr>
              <a:t>5</a:t>
            </a:r>
            <a:endParaRPr lang="ru-RU" sz="2800" dirty="0">
              <a:solidFill>
                <a:schemeClr val="tx2"/>
              </a:solidFill>
            </a:endParaRP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float  (</a:t>
            </a:r>
            <a:r>
              <a:rPr lang="ru-RU" dirty="0"/>
              <a:t>число с плав. запятой)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223B63-620D-48F6-989A-F10DF40FFFFC}"/>
              </a:ext>
            </a:extLst>
          </p:cNvPr>
          <p:cNvSpPr txBox="1">
            <a:spLocks/>
          </p:cNvSpPr>
          <p:nvPr/>
        </p:nvSpPr>
        <p:spPr>
          <a:xfrm>
            <a:off x="7800563" y="1847275"/>
            <a:ext cx="4169496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num1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num2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3.5f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num3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3E-5f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num4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num5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num6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3E-5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6D1E51D-6635-4359-A2D6-5DE16B4D85E3}"/>
              </a:ext>
            </a:extLst>
          </p:cNvPr>
          <p:cNvSpPr txBox="1">
            <a:spLocks/>
          </p:cNvSpPr>
          <p:nvPr/>
        </p:nvSpPr>
        <p:spPr>
          <a:xfrm>
            <a:off x="1141412" y="1671575"/>
            <a:ext cx="6372222" cy="506260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/>
              <a:t>Тип данных для хранения числа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200" dirty="0"/>
              <a:t>Может хранить значение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200" dirty="0"/>
              <a:t>от -</a:t>
            </a:r>
            <a:r>
              <a:rPr lang="en-US" sz="2200" dirty="0"/>
              <a:t>3.4028235E+38</a:t>
            </a:r>
            <a:endParaRPr lang="ru-RU" sz="22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200" dirty="0"/>
              <a:t>до </a:t>
            </a:r>
            <a:r>
              <a:rPr lang="en-US" sz="2200" dirty="0"/>
              <a:t>3.4028235E+38</a:t>
            </a:r>
            <a:endParaRPr lang="ru-RU" sz="22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200" dirty="0"/>
              <a:t>с точностью до </a:t>
            </a:r>
            <a:r>
              <a:rPr lang="en-US" sz="2200" dirty="0"/>
              <a:t>3.4028235E</a:t>
            </a:r>
            <a:r>
              <a:rPr lang="ru-RU" sz="2200" dirty="0"/>
              <a:t>-</a:t>
            </a:r>
            <a:r>
              <a:rPr lang="en-US" sz="2200" dirty="0"/>
              <a:t>38</a:t>
            </a:r>
            <a:endParaRPr lang="ru-RU" sz="2600" dirty="0"/>
          </a:p>
          <a:p>
            <a:pPr marL="0" indent="0">
              <a:buNone/>
            </a:pPr>
            <a:r>
              <a:rPr lang="ru-RU" sz="2600" dirty="0"/>
              <a:t>Синтаксис: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</a:rPr>
              <a:t>float</a:t>
            </a:r>
            <a:r>
              <a:rPr lang="en-US" sz="2200" dirty="0"/>
              <a:t> one = </a:t>
            </a:r>
            <a:r>
              <a:rPr lang="en-US" sz="2200" dirty="0">
                <a:solidFill>
                  <a:schemeClr val="accent2"/>
                </a:solidFill>
              </a:rPr>
              <a:t>1.0</a:t>
            </a:r>
            <a:r>
              <a:rPr lang="en-US" sz="2200" dirty="0"/>
              <a:t>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</a:rPr>
              <a:t>float result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accent2"/>
                </a:solidFill>
              </a:rPr>
              <a:t>3.0 / 2</a:t>
            </a:r>
            <a:r>
              <a:rPr lang="en-US" sz="2200" dirty="0"/>
              <a:t>;</a:t>
            </a:r>
            <a:endParaRPr lang="en-US" sz="2600" dirty="0"/>
          </a:p>
          <a:p>
            <a:pPr marL="0" indent="0">
              <a:buNone/>
            </a:pPr>
            <a:r>
              <a:rPr lang="ru-RU" sz="2600" dirty="0"/>
              <a:t>Операторы: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200" dirty="0"/>
              <a:t>Арифметические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200" dirty="0"/>
              <a:t>Логические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200" dirty="0"/>
              <a:t>Побитовые???</a:t>
            </a:r>
          </a:p>
        </p:txBody>
      </p:sp>
    </p:spTree>
    <p:extLst>
      <p:ext uri="{BB962C8B-B14F-4D97-AF65-F5344CB8AC3E}">
        <p14:creationId xmlns:p14="http://schemas.microsoft.com/office/powerpoint/2010/main" val="247292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258B544-4E84-4FAD-BCC3-968FA5CA9D4C}"/>
              </a:ext>
            </a:extLst>
          </p:cNvPr>
          <p:cNvSpPr txBox="1"/>
          <p:nvPr/>
        </p:nvSpPr>
        <p:spPr>
          <a:xfrm>
            <a:off x="-685911" y="4326185"/>
            <a:ext cx="61033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14660154687500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261EF-A7F3-462D-9E2D-73CDECE63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105202"/>
            <a:ext cx="10441509" cy="18813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6ACA68-A166-47B3-9C49-8D56A1D46A70}"/>
              </a:ext>
            </a:extLst>
          </p:cNvPr>
          <p:cNvSpPr txBox="1"/>
          <p:nvPr/>
        </p:nvSpPr>
        <p:spPr>
          <a:xfrm>
            <a:off x="-225750" y="1817035"/>
            <a:ext cx="3343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1.2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D81D95-9725-42D5-A42F-D03971B396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33" y="4607943"/>
            <a:ext cx="10441510" cy="188135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71AD6B3-47E1-4AA7-9BC8-595ED6FE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float  (</a:t>
            </a:r>
            <a:r>
              <a:rPr lang="ru-RU" dirty="0"/>
              <a:t>число с плав. запятой)</a:t>
            </a:r>
          </a:p>
        </p:txBody>
      </p:sp>
    </p:spTree>
    <p:extLst>
      <p:ext uri="{BB962C8B-B14F-4D97-AF65-F5344CB8AC3E}">
        <p14:creationId xmlns:p14="http://schemas.microsoft.com/office/powerpoint/2010/main" val="237605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ru-RU" dirty="0"/>
              <a:t>Преобразования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AAC69-D4AE-43C9-A54C-78F6B3AA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1575"/>
            <a:ext cx="5321532" cy="506260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есть возможность </a:t>
            </a:r>
            <a:r>
              <a:rPr lang="ru-RU" dirty="0">
                <a:solidFill>
                  <a:schemeClr val="accent1"/>
                </a:solidFill>
              </a:rPr>
              <a:t>конвертации</a:t>
            </a:r>
            <a:r>
              <a:rPr lang="ru-RU" dirty="0"/>
              <a:t> типов данных.</a:t>
            </a:r>
          </a:p>
          <a:p>
            <a:pPr marL="0" indent="0">
              <a:buNone/>
            </a:pPr>
            <a:r>
              <a:rPr lang="ru-RU" dirty="0"/>
              <a:t>Способы конвертации:</a:t>
            </a:r>
          </a:p>
          <a:p>
            <a:r>
              <a:rPr lang="ru-RU" sz="1800" dirty="0"/>
              <a:t>конвертация C-</a:t>
            </a:r>
            <a:r>
              <a:rPr lang="ru-RU" sz="1800" dirty="0" err="1"/>
              <a:t>style</a:t>
            </a:r>
            <a:r>
              <a:rPr lang="ru-RU" sz="1800" dirty="0"/>
              <a:t>;</a:t>
            </a:r>
          </a:p>
          <a:p>
            <a:r>
              <a:rPr lang="ru-RU" sz="1800" dirty="0"/>
              <a:t>применение оператора </a:t>
            </a:r>
            <a:r>
              <a:rPr lang="ru-RU" sz="1800" dirty="0" err="1">
                <a:solidFill>
                  <a:schemeClr val="accent3"/>
                </a:solidFill>
              </a:rPr>
              <a:t>static_cast</a:t>
            </a:r>
            <a:r>
              <a:rPr lang="ru-RU" sz="1800" dirty="0"/>
              <a:t>;</a:t>
            </a:r>
          </a:p>
          <a:p>
            <a:r>
              <a:rPr lang="ru-RU" sz="1800" dirty="0"/>
              <a:t>применение оператора </a:t>
            </a:r>
            <a:r>
              <a:rPr lang="ru-RU" sz="1800" dirty="0" err="1"/>
              <a:t>const_cast</a:t>
            </a:r>
            <a:r>
              <a:rPr lang="ru-RU" sz="1800" dirty="0"/>
              <a:t>;</a:t>
            </a:r>
          </a:p>
          <a:p>
            <a:r>
              <a:rPr lang="ru-RU" sz="1800" dirty="0"/>
              <a:t>применение оператора </a:t>
            </a:r>
            <a:r>
              <a:rPr lang="ru-RU" sz="1800" dirty="0" err="1"/>
              <a:t>dynamic_cast</a:t>
            </a:r>
            <a:r>
              <a:rPr lang="ru-RU" sz="1800" dirty="0"/>
              <a:t>;</a:t>
            </a:r>
          </a:p>
          <a:p>
            <a:r>
              <a:rPr lang="ru-RU" sz="1800" dirty="0"/>
              <a:t>применение оператора </a:t>
            </a:r>
            <a:r>
              <a:rPr lang="ru-RU" sz="1800" dirty="0" err="1"/>
              <a:t>reinterpret_cast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980468-43BD-441D-B8E0-BC12DD9F1126}"/>
              </a:ext>
            </a:extLst>
          </p:cNvPr>
          <p:cNvSpPr txBox="1">
            <a:spLocks/>
          </p:cNvSpPr>
          <p:nvPr/>
        </p:nvSpPr>
        <p:spPr>
          <a:xfrm>
            <a:off x="6851280" y="1776254"/>
            <a:ext cx="4876121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97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&gt;(c) &lt;&lt;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 результате выведется 97, а не '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a'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5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Что это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679814" cy="4392208"/>
          </a:xfrm>
        </p:spPr>
        <p:txBody>
          <a:bodyPr>
            <a:normAutofit/>
          </a:bodyPr>
          <a:lstStyle/>
          <a:p>
            <a:pPr algn="just"/>
            <a:r>
              <a:rPr lang="ru-RU" sz="2300" dirty="0"/>
              <a:t>Переменная</a:t>
            </a:r>
            <a:r>
              <a:rPr lang="ru-UA" sz="2300" dirty="0"/>
              <a:t> </a:t>
            </a:r>
            <a:r>
              <a:rPr lang="ru-RU" sz="2300" dirty="0"/>
              <a:t>— </a:t>
            </a:r>
            <a:r>
              <a:rPr lang="ru-RU" sz="2300" dirty="0">
                <a:solidFill>
                  <a:schemeClr val="accent1"/>
                </a:solidFill>
              </a:rPr>
              <a:t>поименованная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1"/>
                </a:solidFill>
              </a:rPr>
              <a:t>адресуемая</a:t>
            </a:r>
            <a:r>
              <a:rPr lang="ru-RU" sz="2300" dirty="0"/>
              <a:t> </a:t>
            </a:r>
            <a:r>
              <a:rPr lang="ru-RU" sz="2300" dirty="0">
                <a:solidFill>
                  <a:schemeClr val="accent1"/>
                </a:solidFill>
              </a:rPr>
              <a:t>область памяти</a:t>
            </a:r>
            <a:r>
              <a:rPr lang="ru-UA" sz="2300" dirty="0"/>
              <a:t>;</a:t>
            </a:r>
          </a:p>
          <a:p>
            <a:pPr algn="just"/>
            <a:r>
              <a:rPr lang="ru-UA" sz="2300" dirty="0"/>
              <a:t>При осуществлении доступа к переменной</a:t>
            </a:r>
            <a:r>
              <a:rPr lang="ru-RU" sz="2300" dirty="0"/>
              <a:t> </a:t>
            </a:r>
            <a:r>
              <a:rPr lang="ru-UA" sz="2300" dirty="0"/>
              <a:t>производится </a:t>
            </a:r>
            <a:r>
              <a:rPr lang="ru-RU" sz="2300" dirty="0"/>
              <a:t>доступ</a:t>
            </a:r>
            <a:r>
              <a:rPr lang="ru-UA" sz="2300" dirty="0"/>
              <a:t> </a:t>
            </a:r>
            <a:r>
              <a:rPr lang="ru-RU" sz="2300" dirty="0"/>
              <a:t>к </a:t>
            </a:r>
            <a:r>
              <a:rPr lang="ru-RU" sz="2300" dirty="0">
                <a:solidFill>
                  <a:schemeClr val="accent1"/>
                </a:solidFill>
              </a:rPr>
              <a:t>данным</a:t>
            </a:r>
            <a:r>
              <a:rPr lang="ru-UA" sz="2300" dirty="0"/>
              <a:t>;</a:t>
            </a:r>
          </a:p>
          <a:p>
            <a:pPr algn="just"/>
            <a:r>
              <a:rPr lang="ru-RU" sz="2300" dirty="0"/>
              <a:t>Данные, находящиеся в переменной, называются </a:t>
            </a:r>
            <a:r>
              <a:rPr lang="ru-RU" sz="2300" dirty="0">
                <a:solidFill>
                  <a:schemeClr val="accent2"/>
                </a:solidFill>
              </a:rPr>
              <a:t>значением</a:t>
            </a:r>
            <a:r>
              <a:rPr lang="ru-RU" sz="2300" dirty="0"/>
              <a:t> этой переменной</a:t>
            </a:r>
            <a:r>
              <a:rPr lang="ru-UA" sz="2300" dirty="0"/>
              <a:t>;</a:t>
            </a:r>
          </a:p>
          <a:p>
            <a:pPr algn="just"/>
            <a:r>
              <a:rPr lang="ru-UA" sz="2300" dirty="0"/>
              <a:t>Существуют </a:t>
            </a:r>
            <a:r>
              <a:rPr lang="ru-UA" sz="2300" dirty="0">
                <a:solidFill>
                  <a:schemeClr val="accent2"/>
                </a:solidFill>
              </a:rPr>
              <a:t>простые</a:t>
            </a:r>
            <a:r>
              <a:rPr lang="ru-UA" sz="2300" dirty="0"/>
              <a:t> и </a:t>
            </a:r>
            <a:r>
              <a:rPr lang="ru-UA" sz="2300" dirty="0">
                <a:solidFill>
                  <a:schemeClr val="accent2"/>
                </a:solidFill>
              </a:rPr>
              <a:t>сложные</a:t>
            </a:r>
            <a:r>
              <a:rPr lang="ru-UA" sz="2300" dirty="0"/>
              <a:t>.</a:t>
            </a:r>
          </a:p>
          <a:p>
            <a:pPr algn="just"/>
            <a:endParaRPr lang="ru-RU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82FFFB-8CF4-44CA-80A9-66BBD8480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25" y="2649953"/>
            <a:ext cx="2712160" cy="27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8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Основные</a:t>
            </a:r>
            <a:r>
              <a:rPr lang="en-US" dirty="0"/>
              <a:t> </a:t>
            </a:r>
            <a:r>
              <a:rPr lang="ru-UA" dirty="0"/>
              <a:t>простые</a:t>
            </a:r>
            <a:r>
              <a:rPr lang="ru-RU" dirty="0"/>
              <a:t> типы данных в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484504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300" dirty="0"/>
              <a:t>Не имеют внутреннюю структуру.</a:t>
            </a:r>
          </a:p>
          <a:p>
            <a:pPr marL="0" indent="0" algn="just">
              <a:buNone/>
            </a:pPr>
            <a:r>
              <a:rPr lang="ru-UA" sz="2300" dirty="0"/>
              <a:t>Распространённые простые типы:</a:t>
            </a:r>
          </a:p>
          <a:p>
            <a:pPr algn="just"/>
            <a:r>
              <a:rPr lang="ru-RU" sz="2300" dirty="0" err="1"/>
              <a:t>int</a:t>
            </a:r>
            <a:r>
              <a:rPr lang="ru-RU" sz="2300" dirty="0"/>
              <a:t> — </a:t>
            </a:r>
            <a:r>
              <a:rPr lang="ru-RU" sz="2300" dirty="0">
                <a:solidFill>
                  <a:schemeClr val="accent1"/>
                </a:solidFill>
              </a:rPr>
              <a:t>целочисленный</a:t>
            </a:r>
            <a:r>
              <a:rPr lang="ru-RU" sz="2300" dirty="0"/>
              <a:t> тип данных.</a:t>
            </a:r>
          </a:p>
          <a:p>
            <a:pPr algn="just"/>
            <a:r>
              <a:rPr lang="ru-RU" sz="2300" dirty="0" err="1"/>
              <a:t>float</a:t>
            </a:r>
            <a:r>
              <a:rPr lang="ru-RU" sz="2300" dirty="0"/>
              <a:t> — тип данных с </a:t>
            </a:r>
            <a:r>
              <a:rPr lang="ru-RU" sz="2300" dirty="0">
                <a:solidFill>
                  <a:schemeClr val="accent1"/>
                </a:solidFill>
              </a:rPr>
              <a:t>плавающей запятой</a:t>
            </a:r>
            <a:r>
              <a:rPr lang="ru-RU" sz="2300" dirty="0"/>
              <a:t>.</a:t>
            </a:r>
          </a:p>
          <a:p>
            <a:pPr algn="just"/>
            <a:r>
              <a:rPr lang="ru-RU" sz="2300" dirty="0" err="1"/>
              <a:t>double</a:t>
            </a:r>
            <a:r>
              <a:rPr lang="ru-RU" sz="2300" dirty="0"/>
              <a:t> — тип данных с </a:t>
            </a:r>
            <a:r>
              <a:rPr lang="ru-RU" sz="2300" dirty="0">
                <a:solidFill>
                  <a:schemeClr val="accent1"/>
                </a:solidFill>
              </a:rPr>
              <a:t>плавающей запятой двойной точности</a:t>
            </a:r>
            <a:r>
              <a:rPr lang="ru-RU" sz="2300" dirty="0"/>
              <a:t>.</a:t>
            </a:r>
          </a:p>
          <a:p>
            <a:pPr algn="just"/>
            <a:r>
              <a:rPr lang="ru-RU" sz="2300" dirty="0" err="1"/>
              <a:t>char</a:t>
            </a:r>
            <a:r>
              <a:rPr lang="ru-RU" sz="2300" dirty="0"/>
              <a:t> — </a:t>
            </a:r>
            <a:r>
              <a:rPr lang="ru-RU" sz="2300" dirty="0">
                <a:solidFill>
                  <a:schemeClr val="accent1"/>
                </a:solidFill>
              </a:rPr>
              <a:t>символьный</a:t>
            </a:r>
            <a:r>
              <a:rPr lang="ru-RU" sz="2300" dirty="0"/>
              <a:t> тип данных.</a:t>
            </a:r>
          </a:p>
          <a:p>
            <a:pPr algn="just"/>
            <a:r>
              <a:rPr lang="ru-RU" sz="2300" dirty="0" err="1"/>
              <a:t>bool</a:t>
            </a:r>
            <a:r>
              <a:rPr lang="ru-RU" sz="2300" dirty="0"/>
              <a:t> — </a:t>
            </a:r>
            <a:r>
              <a:rPr lang="ru-RU" sz="2300" dirty="0">
                <a:solidFill>
                  <a:schemeClr val="accent1"/>
                </a:solidFill>
              </a:rPr>
              <a:t>логический</a:t>
            </a:r>
            <a:r>
              <a:rPr lang="ru-RU" sz="2300" dirty="0"/>
              <a:t> тип данных.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FD3A06-5689-466E-AA1A-EA276EE5B347}"/>
              </a:ext>
            </a:extLst>
          </p:cNvPr>
          <p:cNvSpPr txBox="1">
            <a:spLocks/>
          </p:cNvSpPr>
          <p:nvPr/>
        </p:nvSpPr>
        <p:spPr>
          <a:xfrm>
            <a:off x="8155670" y="1953267"/>
            <a:ext cx="4169496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status;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status = true;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answer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pi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 =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Bool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AAC69-D4AE-43C9-A54C-78F6B3AA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28147"/>
            <a:ext cx="9795877" cy="4781531"/>
          </a:xfrm>
        </p:spPr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dirty="0"/>
              <a:t>Логический тип данных</a:t>
            </a:r>
          </a:p>
          <a:p>
            <a:pPr marL="457200" lvl="1" indent="0">
              <a:buNone/>
            </a:pPr>
            <a:r>
              <a:rPr lang="ru-RU" sz="2200" dirty="0"/>
              <a:t>Может иметь два значения (</a:t>
            </a:r>
            <a:r>
              <a:rPr lang="en-US" sz="2200" dirty="0">
                <a:solidFill>
                  <a:schemeClr val="accent2"/>
                </a:solidFill>
              </a:rPr>
              <a:t>true</a:t>
            </a:r>
            <a:r>
              <a:rPr lang="en-US" sz="2200" dirty="0"/>
              <a:t> </a:t>
            </a:r>
            <a:r>
              <a:rPr lang="ru-RU" sz="2200" dirty="0"/>
              <a:t>или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false</a:t>
            </a:r>
            <a:r>
              <a:rPr lang="ru-RU" sz="2200" dirty="0"/>
              <a:t>)</a:t>
            </a:r>
          </a:p>
          <a:p>
            <a:pPr marL="0" indent="0">
              <a:buNone/>
            </a:pPr>
            <a:r>
              <a:rPr lang="ru-RU" sz="2600" dirty="0"/>
              <a:t>Занимает </a:t>
            </a:r>
            <a:r>
              <a:rPr lang="ru-RU" sz="2600" dirty="0">
                <a:solidFill>
                  <a:schemeClr val="accent1"/>
                </a:solidFill>
              </a:rPr>
              <a:t>один байт </a:t>
            </a:r>
            <a:r>
              <a:rPr lang="ru-RU" sz="2600" dirty="0"/>
              <a:t>памяти</a:t>
            </a:r>
            <a:endParaRPr lang="en-US" sz="2600" dirty="0"/>
          </a:p>
          <a:p>
            <a:pPr marL="0" indent="0">
              <a:buNone/>
            </a:pPr>
            <a:r>
              <a:rPr lang="ru-RU" sz="2600" dirty="0"/>
              <a:t>Синтаксис: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bool</a:t>
            </a:r>
            <a:r>
              <a:rPr lang="en-US" sz="2200" dirty="0"/>
              <a:t> var = </a:t>
            </a:r>
            <a:r>
              <a:rPr lang="en-US" sz="2200" dirty="0">
                <a:solidFill>
                  <a:schemeClr val="accent2"/>
                </a:solidFill>
              </a:rPr>
              <a:t>true</a:t>
            </a:r>
            <a:r>
              <a:rPr lang="en-US" sz="2200" dirty="0"/>
              <a:t>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bool </a:t>
            </a:r>
            <a:r>
              <a:rPr lang="en-US" sz="2200" dirty="0"/>
              <a:t>locked = </a:t>
            </a:r>
            <a:r>
              <a:rPr lang="en-US" sz="2200" dirty="0">
                <a:solidFill>
                  <a:schemeClr val="accent2"/>
                </a:solidFill>
              </a:rPr>
              <a:t>false</a:t>
            </a:r>
            <a:r>
              <a:rPr lang="en-US" sz="2200" dirty="0"/>
              <a:t>;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bool</a:t>
            </a:r>
            <a:r>
              <a:rPr lang="en-US" sz="2600" dirty="0"/>
              <a:t> casted = </a:t>
            </a:r>
            <a:r>
              <a:rPr lang="en-US" sz="2600" dirty="0">
                <a:solidFill>
                  <a:schemeClr val="accent2"/>
                </a:solidFill>
              </a:rPr>
              <a:t>1</a:t>
            </a:r>
            <a:r>
              <a:rPr lang="en-US" sz="2600" dirty="0"/>
              <a:t>;</a:t>
            </a:r>
          </a:p>
          <a:p>
            <a:pPr marL="0" indent="0">
              <a:buNone/>
            </a:pPr>
            <a:r>
              <a:rPr lang="ru-RU" sz="2600" dirty="0"/>
              <a:t>В памяти хранится:</a:t>
            </a:r>
          </a:p>
          <a:p>
            <a:pPr marL="457200" lvl="1" indent="0">
              <a:buNone/>
            </a:pPr>
            <a:r>
              <a:rPr lang="en-US" sz="2200" dirty="0"/>
              <a:t>true</a:t>
            </a:r>
            <a:r>
              <a:rPr lang="ru-RU" sz="2200" dirty="0"/>
              <a:t>   0000 0001</a:t>
            </a:r>
          </a:p>
          <a:p>
            <a:pPr marL="457200" lvl="1" indent="0">
              <a:buNone/>
            </a:pPr>
            <a:r>
              <a:rPr lang="en-US" sz="2200" dirty="0"/>
              <a:t>false</a:t>
            </a:r>
            <a:r>
              <a:rPr lang="ru-RU" sz="2200" dirty="0"/>
              <a:t>  0000 0000</a:t>
            </a:r>
          </a:p>
          <a:p>
            <a:pPr marL="457200" lvl="1" indent="0">
              <a:buNone/>
            </a:pPr>
            <a:endParaRPr lang="ru-RU" sz="2200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1CFB71-3C24-4CFE-B46F-0BE67D9BCB36}"/>
              </a:ext>
            </a:extLst>
          </p:cNvPr>
          <p:cNvSpPr txBox="1">
            <a:spLocks/>
          </p:cNvSpPr>
          <p:nvPr/>
        </p:nvSpPr>
        <p:spPr>
          <a:xfrm>
            <a:off x="7510509" y="1723836"/>
            <a:ext cx="4743637" cy="4590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isCodingFun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isFishTasty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uk-UA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Выводит</a:t>
            </a:r>
            <a:r>
              <a:rPr lang="uk-UA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1 (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true)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isCodingFun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uk-UA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Выводит</a:t>
            </a:r>
            <a:r>
              <a:rPr lang="uk-UA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0 (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false)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isFishTasty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92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Bool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AAC69-D4AE-43C9-A54C-78F6B3AA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28147"/>
            <a:ext cx="9795877" cy="4781531"/>
          </a:xfrm>
        </p:spPr>
        <p:txBody>
          <a:bodyPr numCol="1">
            <a:normAutofit fontScale="85000" lnSpcReduction="20000"/>
          </a:bodyPr>
          <a:lstStyle/>
          <a:p>
            <a:pPr marL="0" indent="0">
              <a:buNone/>
            </a:pPr>
            <a:r>
              <a:rPr lang="ru-RU" sz="2600" dirty="0"/>
              <a:t>Логический тип данных</a:t>
            </a:r>
          </a:p>
          <a:p>
            <a:pPr marL="457200" lvl="1" indent="0">
              <a:buNone/>
            </a:pPr>
            <a:r>
              <a:rPr lang="ru-RU" sz="2200" dirty="0"/>
              <a:t>Может иметь два значения (</a:t>
            </a:r>
            <a:r>
              <a:rPr lang="en-US" sz="2200" dirty="0">
                <a:solidFill>
                  <a:schemeClr val="accent2"/>
                </a:solidFill>
              </a:rPr>
              <a:t>true</a:t>
            </a:r>
            <a:r>
              <a:rPr lang="en-US" sz="2200" dirty="0"/>
              <a:t> </a:t>
            </a:r>
            <a:r>
              <a:rPr lang="ru-RU" sz="2200" dirty="0"/>
              <a:t>или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false</a:t>
            </a:r>
            <a:r>
              <a:rPr lang="ru-RU" sz="2200" dirty="0"/>
              <a:t>)</a:t>
            </a:r>
          </a:p>
          <a:p>
            <a:pPr marL="0" indent="0">
              <a:buNone/>
            </a:pPr>
            <a:r>
              <a:rPr lang="ru-RU" sz="2600" dirty="0"/>
              <a:t>Занимает </a:t>
            </a:r>
            <a:r>
              <a:rPr lang="ru-RU" sz="2600" dirty="0">
                <a:solidFill>
                  <a:schemeClr val="accent1"/>
                </a:solidFill>
              </a:rPr>
              <a:t>один байт </a:t>
            </a:r>
            <a:r>
              <a:rPr lang="ru-RU" sz="2600" dirty="0"/>
              <a:t>памяти</a:t>
            </a:r>
            <a:endParaRPr lang="en-US" sz="2600" dirty="0"/>
          </a:p>
          <a:p>
            <a:pPr marL="0" indent="0">
              <a:buNone/>
            </a:pPr>
            <a:r>
              <a:rPr lang="ru-RU" sz="2600" dirty="0"/>
              <a:t>Синтаксис: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bool</a:t>
            </a:r>
            <a:r>
              <a:rPr lang="en-US" sz="2200" dirty="0"/>
              <a:t> var = </a:t>
            </a:r>
            <a:r>
              <a:rPr lang="en-US" sz="2200" dirty="0">
                <a:solidFill>
                  <a:schemeClr val="accent2"/>
                </a:solidFill>
              </a:rPr>
              <a:t>true</a:t>
            </a:r>
            <a:r>
              <a:rPr lang="en-US" sz="2200" dirty="0"/>
              <a:t>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bool </a:t>
            </a:r>
            <a:r>
              <a:rPr lang="en-US" sz="2200" dirty="0"/>
              <a:t>locked = </a:t>
            </a:r>
            <a:r>
              <a:rPr lang="en-US" sz="2200" dirty="0">
                <a:solidFill>
                  <a:schemeClr val="accent2"/>
                </a:solidFill>
              </a:rPr>
              <a:t>false</a:t>
            </a:r>
            <a:r>
              <a:rPr lang="en-US" sz="2200" dirty="0"/>
              <a:t>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bool</a:t>
            </a:r>
            <a:r>
              <a:rPr lang="en-US" sz="2200" dirty="0"/>
              <a:t> casted = </a:t>
            </a:r>
            <a:r>
              <a:rPr lang="en-US" sz="2200" dirty="0">
                <a:solidFill>
                  <a:schemeClr val="accent2"/>
                </a:solidFill>
              </a:rPr>
              <a:t>1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ru-RU" sz="2600" dirty="0"/>
              <a:t>Операторы:</a:t>
            </a:r>
            <a:endParaRPr lang="en-US" sz="2600" dirty="0"/>
          </a:p>
          <a:p>
            <a:pPr marL="457200" lvl="1" indent="0">
              <a:buNone/>
            </a:pPr>
            <a:r>
              <a:rPr lang="en-US" sz="2200" dirty="0"/>
              <a:t>! </a:t>
            </a:r>
            <a:r>
              <a:rPr lang="ru-RU" sz="2200" dirty="0"/>
              <a:t>отрицание</a:t>
            </a:r>
          </a:p>
          <a:p>
            <a:pPr marL="457200" lvl="1" indent="0">
              <a:buNone/>
            </a:pPr>
            <a:r>
              <a:rPr lang="en-US" sz="2200" dirty="0"/>
              <a:t>&amp; </a:t>
            </a:r>
            <a:r>
              <a:rPr lang="uk-UA" sz="2200" dirty="0"/>
              <a:t>оператор И</a:t>
            </a:r>
          </a:p>
          <a:p>
            <a:pPr marL="457200" lvl="1" indent="0">
              <a:buNone/>
            </a:pPr>
            <a:r>
              <a:rPr lang="ru-RU" sz="2200" dirty="0"/>
              <a:t>| оператор ИЛИ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^ </a:t>
            </a:r>
            <a:r>
              <a:rPr lang="ru-RU" sz="2200" dirty="0" err="1"/>
              <a:t>Исключ</a:t>
            </a:r>
            <a:r>
              <a:rPr lang="ru-RU" sz="2200" dirty="0"/>
              <a:t>. ИЛИ</a:t>
            </a:r>
          </a:p>
          <a:p>
            <a:pPr marL="457200" lvl="1" indent="0">
              <a:buNone/>
            </a:pPr>
            <a:endParaRPr lang="ru-RU" sz="2200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1CFB71-3C24-4CFE-B46F-0BE67D9BCB36}"/>
              </a:ext>
            </a:extLst>
          </p:cNvPr>
          <p:cNvSpPr txBox="1">
            <a:spLocks/>
          </p:cNvSpPr>
          <p:nvPr/>
        </p:nvSpPr>
        <p:spPr>
          <a:xfrm>
            <a:off x="7510509" y="1723836"/>
            <a:ext cx="4743637" cy="4590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6C0DA166-8257-4C24-95C9-2DA51B3FE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47578"/>
              </p:ext>
            </p:extLst>
          </p:nvPr>
        </p:nvGraphicFramePr>
        <p:xfrm>
          <a:off x="7400385" y="2725445"/>
          <a:ext cx="3536905" cy="2970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381">
                  <a:extLst>
                    <a:ext uri="{9D8B030D-6E8A-4147-A177-3AD203B41FA5}">
                      <a16:colId xmlns:a16="http://schemas.microsoft.com/office/drawing/2014/main" val="3922628357"/>
                    </a:ext>
                  </a:extLst>
                </a:gridCol>
                <a:gridCol w="707381">
                  <a:extLst>
                    <a:ext uri="{9D8B030D-6E8A-4147-A177-3AD203B41FA5}">
                      <a16:colId xmlns:a16="http://schemas.microsoft.com/office/drawing/2014/main" val="3467505377"/>
                    </a:ext>
                  </a:extLst>
                </a:gridCol>
                <a:gridCol w="707381">
                  <a:extLst>
                    <a:ext uri="{9D8B030D-6E8A-4147-A177-3AD203B41FA5}">
                      <a16:colId xmlns:a16="http://schemas.microsoft.com/office/drawing/2014/main" val="3055802222"/>
                    </a:ext>
                  </a:extLst>
                </a:gridCol>
                <a:gridCol w="707381">
                  <a:extLst>
                    <a:ext uri="{9D8B030D-6E8A-4147-A177-3AD203B41FA5}">
                      <a16:colId xmlns:a16="http://schemas.microsoft.com/office/drawing/2014/main" val="3524850510"/>
                    </a:ext>
                  </a:extLst>
                </a:gridCol>
                <a:gridCol w="707381">
                  <a:extLst>
                    <a:ext uri="{9D8B030D-6E8A-4147-A177-3AD203B41FA5}">
                      <a16:colId xmlns:a16="http://schemas.microsoft.com/office/drawing/2014/main" val="3714041083"/>
                    </a:ext>
                  </a:extLst>
                </a:gridCol>
              </a:tblGrid>
              <a:tr h="5940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x&amp;y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x|y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x^y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526943"/>
                  </a:ext>
                </a:extLst>
              </a:tr>
              <a:tr h="5940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238174"/>
                  </a:ext>
                </a:extLst>
              </a:tr>
              <a:tr h="5940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297759"/>
                  </a:ext>
                </a:extLst>
              </a:tr>
              <a:tr h="5940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431069"/>
                  </a:ext>
                </a:extLst>
              </a:tr>
              <a:tr h="5940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670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96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Int (</a:t>
            </a:r>
            <a:r>
              <a:rPr lang="ru-UA" dirty="0"/>
              <a:t>Целое Число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C963CDA-B016-416A-B6EF-8882E0C9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3836"/>
            <a:ext cx="5099590" cy="5067542"/>
          </a:xfrm>
        </p:spPr>
        <p:txBody>
          <a:bodyPr numCol="1">
            <a:normAutofit fontScale="77500" lnSpcReduction="20000"/>
          </a:bodyPr>
          <a:lstStyle/>
          <a:p>
            <a:pPr marL="0" indent="0">
              <a:buNone/>
            </a:pPr>
            <a:r>
              <a:rPr lang="ru-RU" sz="2600" dirty="0"/>
              <a:t>Тип данных для хранения числа</a:t>
            </a:r>
          </a:p>
          <a:p>
            <a:pPr marL="457200" lvl="1" indent="0">
              <a:buNone/>
            </a:pPr>
            <a:r>
              <a:rPr lang="ru-RU" sz="2200" dirty="0"/>
              <a:t>Может хранить </a:t>
            </a:r>
            <a:r>
              <a:rPr lang="ru-RU" sz="2200" dirty="0">
                <a:solidFill>
                  <a:schemeClr val="accent1"/>
                </a:solidFill>
              </a:rPr>
              <a:t>значение</a:t>
            </a:r>
            <a:r>
              <a:rPr lang="ru-RU" sz="2200" dirty="0"/>
              <a:t> от </a:t>
            </a:r>
          </a:p>
          <a:p>
            <a:pPr marL="457200" lvl="1" indent="0">
              <a:buNone/>
            </a:pPr>
            <a:r>
              <a:rPr lang="en-US" sz="2200" dirty="0"/>
              <a:t>−2 147 483 648 </a:t>
            </a:r>
            <a:r>
              <a:rPr lang="ru-RU" sz="2200" dirty="0"/>
              <a:t>до</a:t>
            </a:r>
            <a:r>
              <a:rPr lang="en-US" sz="2200" dirty="0"/>
              <a:t> 2 147 483 647</a:t>
            </a:r>
          </a:p>
          <a:p>
            <a:pPr marL="457200" lvl="1" indent="0">
              <a:buNone/>
            </a:pPr>
            <a:r>
              <a:rPr lang="ru-RU" sz="2200" dirty="0"/>
              <a:t>или от -2</a:t>
            </a:r>
            <a:r>
              <a:rPr lang="en-US" sz="2200" baseline="30000" dirty="0"/>
              <a:t>31</a:t>
            </a:r>
            <a:r>
              <a:rPr lang="ru-RU" sz="2200" dirty="0"/>
              <a:t> до 2</a:t>
            </a:r>
            <a:r>
              <a:rPr lang="en-US" sz="2200" baseline="30000" dirty="0"/>
              <a:t>31</a:t>
            </a:r>
            <a:r>
              <a:rPr lang="ru-RU" sz="2200" baseline="30000" dirty="0"/>
              <a:t> </a:t>
            </a:r>
            <a:r>
              <a:rPr lang="ru-RU" sz="2200" dirty="0"/>
              <a:t>- 1</a:t>
            </a:r>
          </a:p>
          <a:p>
            <a:pPr marL="0" indent="0">
              <a:buNone/>
            </a:pPr>
            <a:r>
              <a:rPr lang="ru-RU" sz="2600" dirty="0"/>
              <a:t>Первый бит отображает </a:t>
            </a:r>
            <a:r>
              <a:rPr lang="ru-RU" sz="2600" dirty="0">
                <a:solidFill>
                  <a:schemeClr val="accent2"/>
                </a:solidFill>
              </a:rPr>
              <a:t>знак</a:t>
            </a:r>
            <a:endParaRPr lang="en-US" sz="2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ru-RU" sz="2600" dirty="0"/>
              <a:t>Синтаксис: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int</a:t>
            </a:r>
            <a:r>
              <a:rPr lang="en-US" sz="2200" dirty="0"/>
              <a:t> amount = </a:t>
            </a:r>
            <a:r>
              <a:rPr lang="en-US" sz="2200" dirty="0">
                <a:solidFill>
                  <a:schemeClr val="accent2"/>
                </a:solidFill>
              </a:rPr>
              <a:t>-416</a:t>
            </a:r>
            <a:r>
              <a:rPr lang="en-US" sz="2200" dirty="0"/>
              <a:t>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int </a:t>
            </a:r>
            <a:r>
              <a:rPr lang="en-US" sz="2200" dirty="0"/>
              <a:t>num = </a:t>
            </a:r>
            <a:r>
              <a:rPr lang="en-US" sz="2200" dirty="0">
                <a:solidFill>
                  <a:schemeClr val="accent2"/>
                </a:solidFill>
              </a:rPr>
              <a:t>1000 - 7</a:t>
            </a:r>
            <a:r>
              <a:rPr lang="en-US" sz="2200" dirty="0"/>
              <a:t>;</a:t>
            </a:r>
            <a:endParaRPr lang="en-US" sz="2600" dirty="0"/>
          </a:p>
          <a:p>
            <a:pPr marL="0" indent="0">
              <a:buNone/>
            </a:pPr>
            <a:r>
              <a:rPr lang="ru-RU" sz="2600" dirty="0"/>
              <a:t>Арифметические операторы:</a:t>
            </a:r>
          </a:p>
          <a:p>
            <a:pPr marL="457200" lvl="1" indent="0">
              <a:buNone/>
            </a:pPr>
            <a:r>
              <a:rPr lang="ru-RU" sz="2200" dirty="0"/>
              <a:t>+ Сложение</a:t>
            </a:r>
          </a:p>
          <a:p>
            <a:pPr marL="457200" lvl="1" indent="0">
              <a:buNone/>
            </a:pPr>
            <a:r>
              <a:rPr lang="en-US" sz="2200" dirty="0"/>
              <a:t>- </a:t>
            </a:r>
            <a:r>
              <a:rPr lang="ru-RU" sz="2200" dirty="0"/>
              <a:t>Вычитание</a:t>
            </a:r>
          </a:p>
          <a:p>
            <a:pPr marL="457200" lvl="1" indent="0">
              <a:buNone/>
            </a:pPr>
            <a:r>
              <a:rPr lang="ru-RU" sz="2200" dirty="0"/>
              <a:t>* Умножение</a:t>
            </a:r>
          </a:p>
          <a:p>
            <a:pPr marL="457200" lvl="1" indent="0">
              <a:buNone/>
            </a:pPr>
            <a:r>
              <a:rPr lang="ru-RU" sz="2200" dirty="0"/>
              <a:t>/ Деление</a:t>
            </a:r>
          </a:p>
          <a:p>
            <a:pPr marL="457200" lvl="1" indent="0">
              <a:buNone/>
            </a:pPr>
            <a:r>
              <a:rPr lang="ru-RU" sz="2200" dirty="0"/>
              <a:t>% Деление по модулю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223B63-620D-48F6-989A-F10DF40FFFFC}"/>
              </a:ext>
            </a:extLst>
          </p:cNvPr>
          <p:cNvSpPr txBox="1">
            <a:spLocks/>
          </p:cNvSpPr>
          <p:nvPr/>
        </p:nvSpPr>
        <p:spPr>
          <a:xfrm>
            <a:off x="7383312" y="1847275"/>
            <a:ext cx="4169496" cy="439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quantity;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previous =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next =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buffer = next;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cin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&gt;&gt; quantity;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(quantity &gt;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&lt;&lt; next &lt;&lt; 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buffer = next;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next += previous;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previous = buffer;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quantity--;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20130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258B544-4E84-4FAD-BCC3-968FA5CA9D4C}"/>
              </a:ext>
            </a:extLst>
          </p:cNvPr>
          <p:cNvSpPr txBox="1"/>
          <p:nvPr/>
        </p:nvSpPr>
        <p:spPr>
          <a:xfrm>
            <a:off x="-1147550" y="4280785"/>
            <a:ext cx="61033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ACA68-A166-47B3-9C49-8D56A1D46A70}"/>
              </a:ext>
            </a:extLst>
          </p:cNvPr>
          <p:cNvSpPr txBox="1"/>
          <p:nvPr/>
        </p:nvSpPr>
        <p:spPr>
          <a:xfrm>
            <a:off x="-181362" y="1776996"/>
            <a:ext cx="3343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71AD6B3-47E1-4AA7-9BC8-595ED6FE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Int (</a:t>
            </a:r>
            <a:r>
              <a:rPr lang="ru-UA" dirty="0"/>
              <a:t>Целое Число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8B573-EE6F-4EB4-A1E8-9862A1010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063468"/>
            <a:ext cx="10441510" cy="1933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4D2134-DB5F-4512-B92C-FAD760215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1" y="4541591"/>
            <a:ext cx="10517601" cy="194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3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Int (</a:t>
            </a:r>
            <a:r>
              <a:rPr lang="ru-UA" dirty="0"/>
              <a:t>Целое Число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C963CDA-B016-416A-B6EF-8882E0C9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3836"/>
            <a:ext cx="5099590" cy="5067542"/>
          </a:xfrm>
        </p:spPr>
        <p:txBody>
          <a:bodyPr numCol="1">
            <a:normAutofit fontScale="77500" lnSpcReduction="20000"/>
          </a:bodyPr>
          <a:lstStyle/>
          <a:p>
            <a:pPr marL="0" indent="0">
              <a:buNone/>
            </a:pPr>
            <a:r>
              <a:rPr lang="ru-RU" sz="2600" dirty="0"/>
              <a:t>Помимо арифметических операторов, также можно использовать </a:t>
            </a:r>
            <a:r>
              <a:rPr lang="ru-RU" sz="2600" dirty="0">
                <a:solidFill>
                  <a:schemeClr val="accent1"/>
                </a:solidFill>
              </a:rPr>
              <a:t>логические </a:t>
            </a:r>
            <a:r>
              <a:rPr lang="ru-RU" sz="2600" dirty="0"/>
              <a:t>и</a:t>
            </a:r>
            <a:r>
              <a:rPr lang="ru-RU" sz="2600" dirty="0">
                <a:solidFill>
                  <a:schemeClr val="accent1"/>
                </a:solidFill>
              </a:rPr>
              <a:t> побитовые</a:t>
            </a:r>
            <a:endParaRPr lang="en-US" sz="2600" dirty="0"/>
          </a:p>
          <a:p>
            <a:pPr marL="0" indent="0">
              <a:buNone/>
            </a:pPr>
            <a:r>
              <a:rPr lang="ru-RU" sz="2600" dirty="0"/>
              <a:t>Логические операторы:</a:t>
            </a:r>
          </a:p>
          <a:p>
            <a:pPr marL="457200" lvl="1" indent="0">
              <a:buNone/>
            </a:pPr>
            <a:r>
              <a:rPr lang="en-US" sz="2200" dirty="0"/>
              <a:t>&gt; </a:t>
            </a:r>
            <a:r>
              <a:rPr lang="ru-RU" sz="2200" dirty="0"/>
              <a:t>Больше</a:t>
            </a:r>
          </a:p>
          <a:p>
            <a:pPr marL="457200" lvl="1" indent="0">
              <a:buNone/>
            </a:pPr>
            <a:r>
              <a:rPr lang="en-US" sz="2200" dirty="0"/>
              <a:t>&lt; </a:t>
            </a:r>
            <a:r>
              <a:rPr lang="ru-RU" sz="2200" dirty="0"/>
              <a:t>Меньше</a:t>
            </a:r>
          </a:p>
          <a:p>
            <a:pPr marL="457200" lvl="1" indent="0">
              <a:buNone/>
            </a:pPr>
            <a:r>
              <a:rPr lang="ru-RU" sz="2200" dirty="0"/>
              <a:t>== Равно</a:t>
            </a:r>
          </a:p>
          <a:p>
            <a:pPr marL="457200" lvl="1" indent="0">
              <a:buNone/>
            </a:pPr>
            <a:r>
              <a:rPr lang="en-US" sz="2200" dirty="0"/>
              <a:t>&gt;= </a:t>
            </a:r>
            <a:r>
              <a:rPr lang="ru-RU" sz="2200" dirty="0"/>
              <a:t>Больше равно</a:t>
            </a:r>
          </a:p>
          <a:p>
            <a:pPr marL="457200" lvl="1" indent="0">
              <a:buNone/>
            </a:pPr>
            <a:r>
              <a:rPr lang="en-US" sz="2200" dirty="0"/>
              <a:t>&lt;= </a:t>
            </a:r>
            <a:r>
              <a:rPr lang="ru-RU" sz="2200" dirty="0"/>
              <a:t>Меньше равно</a:t>
            </a:r>
          </a:p>
          <a:p>
            <a:pPr marL="0" indent="0">
              <a:buNone/>
            </a:pPr>
            <a:r>
              <a:rPr lang="ru-RU" sz="2600" dirty="0"/>
              <a:t>Побитовые операторы:</a:t>
            </a:r>
          </a:p>
          <a:p>
            <a:pPr marL="457200" lvl="1" indent="0">
              <a:buNone/>
            </a:pPr>
            <a:r>
              <a:rPr lang="en-US" sz="1800" dirty="0"/>
              <a:t>&amp;</a:t>
            </a:r>
            <a:r>
              <a:rPr lang="ru-RU" sz="1800" dirty="0"/>
              <a:t> Битовый И</a:t>
            </a:r>
          </a:p>
          <a:p>
            <a:pPr marL="457200" lvl="1" indent="0">
              <a:buNone/>
            </a:pPr>
            <a:r>
              <a:rPr lang="en-US" sz="1800" dirty="0"/>
              <a:t>|</a:t>
            </a:r>
            <a:r>
              <a:rPr lang="ru-RU" sz="1800" dirty="0"/>
              <a:t> Битовый ИЛИ</a:t>
            </a:r>
          </a:p>
          <a:p>
            <a:pPr marL="457200" lvl="1" indent="0">
              <a:buNone/>
            </a:pPr>
            <a:r>
              <a:rPr lang="en-US" sz="1800" dirty="0"/>
              <a:t>^</a:t>
            </a:r>
            <a:r>
              <a:rPr lang="ru-RU" sz="1800" dirty="0"/>
              <a:t> Битовый </a:t>
            </a:r>
            <a:r>
              <a:rPr lang="ru-RU" sz="1800" dirty="0" err="1"/>
              <a:t>Искл</a:t>
            </a:r>
            <a:r>
              <a:rPr lang="ru-RU" sz="1800" dirty="0"/>
              <a:t>. И</a:t>
            </a:r>
          </a:p>
          <a:p>
            <a:pPr marL="457200" lvl="1" indent="0">
              <a:buNone/>
            </a:pPr>
            <a:r>
              <a:rPr lang="en-US" sz="1800" dirty="0"/>
              <a:t>&lt;&lt;</a:t>
            </a:r>
            <a:r>
              <a:rPr lang="ru-RU" sz="1800" dirty="0"/>
              <a:t> Битовый сдвиг Влево</a:t>
            </a:r>
          </a:p>
          <a:p>
            <a:pPr marL="457200" lvl="1" indent="0">
              <a:buNone/>
            </a:pPr>
            <a:r>
              <a:rPr lang="en-US" sz="1800" dirty="0"/>
              <a:t>&gt;&gt; </a:t>
            </a:r>
            <a:r>
              <a:rPr lang="ru-RU" sz="1800" dirty="0"/>
              <a:t> Битовый сдвиг Вправо</a:t>
            </a:r>
          </a:p>
          <a:p>
            <a:pPr lvl="1"/>
            <a:endParaRPr lang="ru-RU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223B63-620D-48F6-989A-F10DF40FFFFC}"/>
              </a:ext>
            </a:extLst>
          </p:cNvPr>
          <p:cNvSpPr txBox="1">
            <a:spLocks/>
          </p:cNvSpPr>
          <p:nvPr/>
        </p:nvSpPr>
        <p:spPr>
          <a:xfrm>
            <a:off x="7383312" y="1847275"/>
            <a:ext cx="4169496" cy="439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quantity;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previous =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next =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buffer = next;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cin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&gt;&gt; quantity;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(quantity &gt;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&lt;&lt; next &lt;&lt; 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buffer = next;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next += previous;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previous = buffer;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quantity--;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25422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INT </a:t>
            </a:r>
            <a:r>
              <a:rPr lang="ru-RU" dirty="0"/>
              <a:t>Побитовые операторы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5748D-8E22-4D8E-8782-B317025FF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29" y="1593961"/>
            <a:ext cx="7217764" cy="486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04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1842</TotalTime>
  <Words>981</Words>
  <Application>Microsoft Office PowerPoint</Application>
  <PresentationFormat>Widescreen</PresentationFormat>
  <Paragraphs>195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Tw Cen MT</vt:lpstr>
      <vt:lpstr>Circuit</vt:lpstr>
      <vt:lpstr>Переменные Часть2</vt:lpstr>
      <vt:lpstr>Что это</vt:lpstr>
      <vt:lpstr>Основные простые типы данных в C++</vt:lpstr>
      <vt:lpstr>Bool</vt:lpstr>
      <vt:lpstr>Bool</vt:lpstr>
      <vt:lpstr>Int (Целое Число)</vt:lpstr>
      <vt:lpstr>Int (Целое Число)</vt:lpstr>
      <vt:lpstr>Int (Целое Число)</vt:lpstr>
      <vt:lpstr>INT Побитовые операторы</vt:lpstr>
      <vt:lpstr>float  (число с плав. запятой)</vt:lpstr>
      <vt:lpstr>float  (число с плав. запятой)</vt:lpstr>
      <vt:lpstr>Преобразования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30</cp:revision>
  <dcterms:created xsi:type="dcterms:W3CDTF">2021-08-20T15:58:16Z</dcterms:created>
  <dcterms:modified xsi:type="dcterms:W3CDTF">2022-03-21T07:37:16Z</dcterms:modified>
</cp:coreProperties>
</file>