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83" r:id="rId3"/>
    <p:sldId id="311" r:id="rId4"/>
    <p:sldId id="286" r:id="rId5"/>
    <p:sldId id="262" r:id="rId6"/>
    <p:sldId id="315" r:id="rId7"/>
    <p:sldId id="313" r:id="rId8"/>
    <p:sldId id="314" r:id="rId9"/>
    <p:sldId id="316" r:id="rId10"/>
    <p:sldId id="31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Циклы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№7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spc="-1" dirty="0">
                <a:solidFill>
                  <a:srgbClr val="FFFFFF"/>
                </a:solidFill>
                <a:latin typeface="Arial"/>
              </a:rPr>
              <a:t>Вложенные циклы</a:t>
            </a:r>
            <a:endParaRPr lang="ru-RU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4551988" cy="44666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Подобно другим конструкциям,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можно разместить цикл внутри цикла</a:t>
            </a:r>
            <a:r>
              <a:rPr lang="ru-RU" sz="1800" spc="-1" dirty="0">
                <a:latin typeface="Arial"/>
              </a:rPr>
              <a:t>.</a:t>
            </a:r>
          </a:p>
          <a:p>
            <a:pPr marL="0" indent="0" algn="just">
              <a:spcBef>
                <a:spcPts val="1001"/>
              </a:spcBef>
              <a:buNone/>
            </a:pPr>
            <a:endParaRPr lang="ru-RU" sz="1800" spc="-1" dirty="0"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С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одной итерацией </a:t>
            </a:r>
            <a:r>
              <a:rPr lang="ru-RU" sz="1800" spc="-1" dirty="0">
                <a:latin typeface="Arial"/>
              </a:rPr>
              <a:t>внешнего цикла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выполняется десять</a:t>
            </a:r>
            <a:r>
              <a:rPr lang="ru-RU" sz="1800" spc="-1" dirty="0">
                <a:latin typeface="Arial"/>
              </a:rPr>
              <a:t> итерации внутреннего цикла.</a:t>
            </a:r>
          </a:p>
          <a:p>
            <a:pPr marL="0" indent="0" algn="just">
              <a:spcBef>
                <a:spcPts val="1001"/>
              </a:spcBef>
              <a:buNone/>
            </a:pPr>
            <a:endParaRPr lang="ru-RU" sz="1800" spc="-1" dirty="0"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Вложенные циклы</a:t>
            </a:r>
            <a:r>
              <a:rPr lang="ru-RU" sz="1800" spc="-1" dirty="0">
                <a:latin typeface="Arial"/>
              </a:rPr>
              <a:t> могут быть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сложны для выполнения</a:t>
            </a:r>
            <a:r>
              <a:rPr lang="ru-RU" sz="1800" spc="-1" dirty="0">
                <a:latin typeface="Arial"/>
              </a:rPr>
              <a:t>, так как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требуют большое количество операций</a:t>
            </a:r>
            <a:r>
              <a:rPr lang="ru-RU" sz="1800" spc="-1" dirty="0">
                <a:latin typeface="Arial"/>
              </a:rPr>
              <a:t>. Данный пример требует 100.</a:t>
            </a: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6498455" y="1845360"/>
            <a:ext cx="5388746" cy="44666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==&gt;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9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RU" dirty="0"/>
              <a:t>Виды алгоритмов: </a:t>
            </a:r>
            <a:r>
              <a:rPr lang="ru-UA" dirty="0"/>
              <a:t>Линейный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7487683" cy="439220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Линейный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действия выполняются однократно</a:t>
            </a:r>
            <a:r>
              <a:rPr lang="ru-RU" dirty="0">
                <a:solidFill>
                  <a:srgbClr val="D4D4D4"/>
                </a:solidFill>
                <a:effectLst/>
              </a:rPr>
              <a:t> и строго </a:t>
            </a:r>
            <a:r>
              <a:rPr lang="ru-RU" dirty="0">
                <a:solidFill>
                  <a:schemeClr val="accent1"/>
                </a:solidFill>
                <a:effectLst/>
              </a:rPr>
              <a:t>последовательно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линейного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путь домой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Словесный способ записи данного алгоритма: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остановку;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подождать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сесть на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оплатить проезд;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остановке;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дойти до дома.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00850-00F2-48DA-B817-A99BF8BEBBC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055153" y="1258816"/>
            <a:ext cx="1868040" cy="5139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846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RU" dirty="0"/>
              <a:t>Виды алгоритмов: </a:t>
            </a:r>
            <a:r>
              <a:rPr lang="uk-UA" dirty="0" err="1"/>
              <a:t>Разветвляющийся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351341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Разветвляющийся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в зависимости от условия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выполняется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либо одна, либо другая последовательность</a:t>
            </a:r>
            <a:r>
              <a:rPr lang="ru-RU" dirty="0">
                <a:solidFill>
                  <a:srgbClr val="D4D4D4"/>
                </a:solidFill>
                <a:effectLst/>
              </a:rPr>
              <a:t> действий.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разветвляющегося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если на улице идет дождь, то необходимо взять зонт, иначе не брать зонт с собой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0C2B4-0675-4844-86CA-90AA9852EBB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087557" y="1704512"/>
            <a:ext cx="3359121" cy="495476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4682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RU" dirty="0"/>
              <a:t>Виды алгоритмов: </a:t>
            </a:r>
            <a:r>
              <a:rPr lang="ru-UA" dirty="0"/>
              <a:t>Циклический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63542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Циклический алгоритм – это алгоритм, </a:t>
            </a:r>
            <a:r>
              <a:rPr lang="ru-RU" dirty="0">
                <a:solidFill>
                  <a:schemeClr val="accent1"/>
                </a:solidFill>
                <a:effectLst/>
              </a:rPr>
              <a:t>команды</a:t>
            </a:r>
            <a:r>
              <a:rPr lang="ru-RU" dirty="0">
                <a:solidFill>
                  <a:srgbClr val="D4D4D4"/>
                </a:solidFill>
                <a:effectLst/>
              </a:rPr>
              <a:t> которого </a:t>
            </a:r>
            <a:r>
              <a:rPr lang="ru-RU" dirty="0">
                <a:solidFill>
                  <a:schemeClr val="accent1"/>
                </a:solidFill>
                <a:effectLst/>
              </a:rPr>
              <a:t>повторяются некое количество раз </a:t>
            </a:r>
            <a:r>
              <a:rPr lang="ru-RU" dirty="0">
                <a:solidFill>
                  <a:srgbClr val="D4D4D4"/>
                </a:solidFill>
                <a:effectLst/>
              </a:rPr>
              <a:t>подряд.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циклического алгоритма – при чтении книги будут </a:t>
            </a:r>
            <a:r>
              <a:rPr lang="ru-RU" dirty="0">
                <a:solidFill>
                  <a:schemeClr val="accent4"/>
                </a:solidFill>
                <a:effectLst/>
              </a:rPr>
              <a:t>повторяться одни и те же действия</a:t>
            </a:r>
            <a:r>
              <a:rPr lang="ru-RU" dirty="0">
                <a:solidFill>
                  <a:srgbClr val="D4D4D4"/>
                </a:solidFill>
                <a:effectLst/>
              </a:rPr>
              <a:t>: </a:t>
            </a:r>
            <a:r>
              <a:rPr lang="ru-RU" dirty="0">
                <a:solidFill>
                  <a:schemeClr val="accent4"/>
                </a:solidFill>
                <a:effectLst/>
              </a:rPr>
              <a:t>прочитать страницу, перелистнуть </a:t>
            </a:r>
            <a:r>
              <a:rPr lang="ru-RU" dirty="0">
                <a:solidFill>
                  <a:srgbClr val="D4D4D4"/>
                </a:solidFill>
                <a:effectLst/>
              </a:rPr>
              <a:t>и т.д.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C8DE5-CBDF-40D4-B931-989E6F02307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379192" y="1357763"/>
            <a:ext cx="2951640" cy="5352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090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ЦИКЛ WHILE</a:t>
            </a: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>
              <a:spcBef>
                <a:spcPts val="1001"/>
              </a:spcBef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Цикл </a:t>
            </a:r>
            <a:r>
              <a:rPr lang="ru-RU" sz="2400" b="0" strike="noStrike" spc="-1" dirty="0" err="1">
                <a:solidFill>
                  <a:schemeClr val="accent3"/>
                </a:solidFill>
                <a:latin typeface="Tw Cen MT"/>
              </a:rPr>
              <a:t>while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 будет </a:t>
            </a:r>
            <a:r>
              <a:rPr lang="ru-RU" sz="2400" b="0" strike="noStrike" spc="-1" dirty="0">
                <a:solidFill>
                  <a:schemeClr val="accent1"/>
                </a:solidFill>
                <a:latin typeface="Tw Cen MT"/>
              </a:rPr>
              <a:t>повторятся непрерывно и бесконечно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, пока выражение внутри скобок </a:t>
            </a:r>
            <a:r>
              <a:rPr lang="ru-RU" sz="2400" b="0" strike="noStrike" spc="-1" dirty="0">
                <a:solidFill>
                  <a:schemeClr val="accent1"/>
                </a:solidFill>
                <a:latin typeface="Tw Cen MT"/>
              </a:rPr>
              <a:t>является истиной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.</a:t>
            </a:r>
            <a:endParaRPr lang="ru-RU" sz="24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spcBef>
                <a:spcPts val="1001"/>
              </a:spcBef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Условием должно приравниваться к </a:t>
            </a:r>
            <a:r>
              <a:rPr lang="ru-RU" sz="2400" b="0" strike="noStrike" spc="-1" dirty="0" err="1">
                <a:solidFill>
                  <a:schemeClr val="accent3"/>
                </a:solidFill>
                <a:latin typeface="Tw Cen MT"/>
              </a:rPr>
              <a:t>true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 или </a:t>
            </a:r>
            <a:r>
              <a:rPr lang="ru-RU" sz="2400" b="0" strike="noStrike" spc="-1" dirty="0" err="1">
                <a:solidFill>
                  <a:schemeClr val="accent3"/>
                </a:solidFill>
                <a:latin typeface="Tw Cen MT"/>
              </a:rPr>
              <a:t>false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.</a:t>
            </a:r>
            <a:endParaRPr lang="ru-RU" spc="-1" dirty="0">
              <a:solidFill>
                <a:schemeClr val="accent3"/>
              </a:solidFill>
              <a:latin typeface="Arial"/>
            </a:endParaRPr>
          </a:p>
          <a:p>
            <a:pPr>
              <a:spcBef>
                <a:spcPts val="1001"/>
              </a:spcBef>
            </a:pPr>
            <a:r>
              <a:rPr lang="ru-RU" spc="-1" dirty="0">
                <a:solidFill>
                  <a:srgbClr val="FFFFFF"/>
                </a:solidFill>
                <a:latin typeface="Arial"/>
              </a:rPr>
              <a:t>Бывает с </a:t>
            </a:r>
            <a:r>
              <a:rPr lang="ru-RU" spc="-1" dirty="0">
                <a:solidFill>
                  <a:schemeClr val="accent2"/>
                </a:solidFill>
                <a:latin typeface="Arial"/>
              </a:rPr>
              <a:t>предусловием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 и </a:t>
            </a:r>
            <a:r>
              <a:rPr lang="ru-RU" spc="-1" dirty="0">
                <a:solidFill>
                  <a:schemeClr val="accent2"/>
                </a:solidFill>
                <a:latin typeface="Arial"/>
              </a:rPr>
              <a:t>постусловием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.</a:t>
            </a:r>
            <a:endParaRPr lang="ru-RU" spc="-1" dirty="0">
              <a:solidFill>
                <a:schemeClr val="accent2"/>
              </a:solidFill>
              <a:latin typeface="Arial"/>
            </a:endParaRPr>
          </a:p>
          <a:p>
            <a:pPr>
              <a:spcBef>
                <a:spcPts val="1001"/>
              </a:spcBef>
            </a:pPr>
            <a:endParaRPr lang="ru-RU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7073323" y="170964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Пред- и Постусловие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78C59-71C2-4CB8-9C5A-965B070DF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136" y="2154730"/>
            <a:ext cx="1718827" cy="4246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3B6D3-D816-4A50-9456-2755CE7C4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59" y="2132751"/>
            <a:ext cx="1821224" cy="4268493"/>
          </a:xfrm>
          <a:prstGeom prst="rect">
            <a:avLst/>
          </a:prstGeom>
        </p:spPr>
      </p:pic>
      <p:sp>
        <p:nvSpPr>
          <p:cNvPr id="9" name="PlaceHolder 2">
            <a:extLst>
              <a:ext uri="{FF2B5EF4-FFF2-40B4-BE49-F238E27FC236}">
                <a16:creationId xmlns:a16="http://schemas.microsoft.com/office/drawing/2014/main" id="{3AC8674B-032B-4B91-89FC-7A48BEA27FAB}"/>
              </a:ext>
            </a:extLst>
          </p:cNvPr>
          <p:cNvSpPr txBox="1">
            <a:spLocks/>
          </p:cNvSpPr>
          <p:nvPr/>
        </p:nvSpPr>
        <p:spPr>
          <a:xfrm>
            <a:off x="1141560" y="1845360"/>
            <a:ext cx="449576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Бывают конструкции циклов </a:t>
            </a:r>
            <a:r>
              <a:rPr lang="en-US" sz="2000" spc="-1" dirty="0">
                <a:solidFill>
                  <a:schemeClr val="accent3"/>
                </a:solidFill>
                <a:latin typeface="Arial"/>
              </a:rPr>
              <a:t>while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как с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пост-</a:t>
            </a:r>
            <a:r>
              <a:rPr lang="ru-RU" sz="2000" spc="-1" dirty="0">
                <a:latin typeface="Arial"/>
              </a:rPr>
              <a:t>, так и с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 предусловием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Не все 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языки программирования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поддерживают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постусловие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(с++ поддерживает).</a:t>
            </a: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Все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языки программирования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поддерживают предусловие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 algn="just">
              <a:spcBef>
                <a:spcPts val="1001"/>
              </a:spcBef>
              <a:buFont typeface="Arial" panose="020B0604020202020204" pitchFamily="34" charset="0"/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CFD1884D-C0C2-4D0F-9FDC-BFFF5A0CD7D7}"/>
              </a:ext>
            </a:extLst>
          </p:cNvPr>
          <p:cNvSpPr txBox="1">
            <a:spLocks/>
          </p:cNvSpPr>
          <p:nvPr/>
        </p:nvSpPr>
        <p:spPr>
          <a:xfrm>
            <a:off x="8711186" y="1845360"/>
            <a:ext cx="1990777" cy="4565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1600" spc="-1" dirty="0">
                <a:solidFill>
                  <a:srgbClr val="FFFFFF"/>
                </a:solidFill>
                <a:latin typeface="Arial"/>
              </a:rPr>
              <a:t>постусловие</a:t>
            </a: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365EF54F-1A4B-4F79-8F4D-4AD7047F0455}"/>
              </a:ext>
            </a:extLst>
          </p:cNvPr>
          <p:cNvSpPr txBox="1">
            <a:spLocks/>
          </p:cNvSpPr>
          <p:nvPr/>
        </p:nvSpPr>
        <p:spPr>
          <a:xfrm>
            <a:off x="6498506" y="1845360"/>
            <a:ext cx="1990777" cy="4565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ru-RU" sz="1600" spc="-1" dirty="0">
                <a:solidFill>
                  <a:srgbClr val="FFFFFF"/>
                </a:solidFill>
                <a:latin typeface="Arial"/>
              </a:rPr>
              <a:t>предусловие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79467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 err="1">
                <a:solidFill>
                  <a:srgbClr val="FFFFFF"/>
                </a:solidFill>
                <a:latin typeface="Arial"/>
              </a:rPr>
              <a:t>Предусвловие</a:t>
            </a: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WHILE</a:t>
            </a:r>
            <a:endParaRPr lang="ru-RU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 marL="0" indent="0" algn="just">
              <a:spcBef>
                <a:spcPts val="1001"/>
              </a:spcBef>
              <a:buNone/>
            </a:pPr>
            <a:r>
              <a:rPr lang="ru-RU" spc="-1" dirty="0">
                <a:solidFill>
                  <a:srgbClr val="FFFFFF"/>
                </a:solidFill>
                <a:latin typeface="Arial"/>
              </a:rPr>
              <a:t>Конструкция </a:t>
            </a:r>
            <a:r>
              <a:rPr lang="en-US" spc="-1" dirty="0">
                <a:solidFill>
                  <a:schemeClr val="accent3"/>
                </a:solidFill>
                <a:latin typeface="Arial"/>
              </a:rPr>
              <a:t>while</a:t>
            </a:r>
            <a:r>
              <a:rPr lang="en-US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с </a:t>
            </a:r>
            <a:r>
              <a:rPr lang="ru-RU" spc="-1" dirty="0">
                <a:solidFill>
                  <a:schemeClr val="accent2"/>
                </a:solidFill>
                <a:latin typeface="Arial"/>
              </a:rPr>
              <a:t>предусловием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 выполняет тело </a:t>
            </a:r>
            <a:r>
              <a:rPr lang="ru-RU" spc="-1" dirty="0">
                <a:solidFill>
                  <a:schemeClr val="accent1"/>
                </a:solidFill>
                <a:latin typeface="Arial"/>
              </a:rPr>
              <a:t>после проверки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 условия</a:t>
            </a:r>
          </a:p>
          <a:p>
            <a:pPr marL="0" indent="0">
              <a:spcBef>
                <a:spcPts val="1001"/>
              </a:spcBef>
              <a:buNone/>
            </a:pPr>
            <a:endParaRPr lang="ru-RU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ru-RU" spc="-1" dirty="0">
                <a:solidFill>
                  <a:srgbClr val="FFFFFF"/>
                </a:solidFill>
                <a:latin typeface="Arial"/>
              </a:rPr>
              <a:t>Синтаксис:</a:t>
            </a:r>
          </a:p>
          <a:p>
            <a:pPr marL="0" indent="0">
              <a:spcBef>
                <a:spcPts val="1001"/>
              </a:spcBef>
              <a:buNone/>
            </a:pPr>
            <a:r>
              <a:rPr lang="en-US" spc="-1" dirty="0">
                <a:solidFill>
                  <a:schemeClr val="accent2"/>
                </a:solidFill>
                <a:latin typeface="Arial"/>
              </a:rPr>
              <a:t>while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pc="-1" dirty="0">
                <a:solidFill>
                  <a:srgbClr val="FFFFFF"/>
                </a:solidFill>
                <a:latin typeface="Arial"/>
              </a:rPr>
              <a:t>(</a:t>
            </a:r>
            <a:r>
              <a:rPr lang="ru-RU" spc="-1" dirty="0">
                <a:solidFill>
                  <a:schemeClr val="accent4"/>
                </a:solidFill>
                <a:latin typeface="Arial"/>
              </a:rPr>
              <a:t>условие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)</a:t>
            </a:r>
            <a:r>
              <a:rPr lang="en-US" spc="-1" dirty="0">
                <a:solidFill>
                  <a:srgbClr val="FFFFFF"/>
                </a:solidFill>
                <a:latin typeface="Arial"/>
              </a:rPr>
              <a:t> {</a:t>
            </a:r>
            <a:endParaRPr lang="ru-RU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ru-RU" spc="-1" dirty="0">
                <a:solidFill>
                  <a:srgbClr val="FFFFFF"/>
                </a:solidFill>
                <a:latin typeface="Arial"/>
              </a:rPr>
              <a:t>    </a:t>
            </a:r>
            <a:r>
              <a:rPr lang="ru-RU" spc="-1" dirty="0">
                <a:solidFill>
                  <a:schemeClr val="accent3"/>
                </a:solidFill>
                <a:latin typeface="Arial"/>
              </a:rPr>
              <a:t>тело цикла</a:t>
            </a:r>
            <a:r>
              <a:rPr lang="ru-RU" spc="-1" dirty="0">
                <a:solidFill>
                  <a:srgbClr val="FFFFFF"/>
                </a:solidFill>
                <a:latin typeface="Arial"/>
              </a:rPr>
              <a:t>;</a:t>
            </a: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en-US" spc="-1" dirty="0">
                <a:solidFill>
                  <a:srgbClr val="FFFFFF"/>
                </a:solidFill>
                <a:latin typeface="Arial"/>
              </a:rPr>
              <a:t>}</a:t>
            </a:r>
            <a:endParaRPr lang="ru-RU" spc="-1" dirty="0">
              <a:solidFill>
                <a:schemeClr val="accent2"/>
              </a:solidFill>
              <a:latin typeface="Arial"/>
            </a:endParaRPr>
          </a:p>
          <a:p>
            <a:pPr>
              <a:spcBef>
                <a:spcPts val="1001"/>
              </a:spcBef>
            </a:pPr>
            <a:endParaRPr lang="ru-RU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7073323" y="170964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16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ПОСТУСВЛОВИЕ </a:t>
            </a: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WHILE</a:t>
            </a:r>
            <a:endParaRPr lang="ru-RU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5182920" cy="44666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10000"/>
          </a:bodyPr>
          <a:lstStyle/>
          <a:p>
            <a:pPr marL="0" indent="0" algn="just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Конструкция </a:t>
            </a:r>
            <a:r>
              <a:rPr lang="en-US" sz="2000" spc="-1" dirty="0">
                <a:solidFill>
                  <a:schemeClr val="accent3"/>
                </a:solidFill>
                <a:latin typeface="Arial"/>
              </a:rPr>
              <a:t>while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с </a:t>
            </a:r>
            <a:r>
              <a:rPr lang="ru-RU" sz="2000" spc="-1" dirty="0">
                <a:solidFill>
                  <a:schemeClr val="accent2"/>
                </a:solidFill>
                <a:latin typeface="Arial"/>
              </a:rPr>
              <a:t>постусловием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выполняет тело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до проверки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условия.</a:t>
            </a: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Может быть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полезно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, если необходимо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выполнить цикл хотя бы один раз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Позволяет обработать информацию </a:t>
            </a:r>
            <a:r>
              <a:rPr lang="ru-RU" sz="2000" spc="-1" dirty="0">
                <a:solidFill>
                  <a:schemeClr val="accent1"/>
                </a:solidFill>
                <a:latin typeface="Arial"/>
              </a:rPr>
              <a:t>до проверки условия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0" indent="0">
              <a:spcBef>
                <a:spcPts val="1001"/>
              </a:spcBef>
              <a:buNone/>
            </a:pP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Синтаксис:</a:t>
            </a:r>
          </a:p>
          <a:p>
            <a:pPr marL="0" indent="0">
              <a:spcBef>
                <a:spcPts val="1001"/>
              </a:spcBef>
              <a:buNone/>
            </a:pPr>
            <a:r>
              <a:rPr lang="en-US" sz="2000" spc="-1" dirty="0">
                <a:solidFill>
                  <a:schemeClr val="accent2"/>
                </a:solidFill>
                <a:latin typeface="Arial"/>
              </a:rPr>
              <a:t>do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 {</a:t>
            </a:r>
            <a:endParaRPr lang="ru-RU" sz="2000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ru-RU" sz="2000" spc="-1" dirty="0">
                <a:solidFill>
                  <a:srgbClr val="FFFFFF"/>
                </a:solidFill>
                <a:latin typeface="Arial"/>
              </a:rPr>
              <a:t>    </a:t>
            </a:r>
            <a:r>
              <a:rPr lang="ru-RU" sz="2000" spc="-1" dirty="0">
                <a:solidFill>
                  <a:schemeClr val="accent3"/>
                </a:solidFill>
                <a:latin typeface="Arial"/>
              </a:rPr>
              <a:t>тело цикла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;</a:t>
            </a:r>
            <a:endParaRPr lang="en-US" sz="2000" spc="-1" dirty="0">
              <a:solidFill>
                <a:srgbClr val="FFFFFF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} </a:t>
            </a:r>
            <a:r>
              <a:rPr lang="en-US" sz="2000" spc="-1" dirty="0">
                <a:solidFill>
                  <a:schemeClr val="accent2"/>
                </a:solidFill>
                <a:latin typeface="Arial"/>
              </a:rPr>
              <a:t>while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(</a:t>
            </a:r>
            <a:r>
              <a:rPr lang="ru-RU" sz="2000" spc="-1" dirty="0">
                <a:solidFill>
                  <a:schemeClr val="accent4"/>
                </a:solidFill>
                <a:latin typeface="Arial"/>
              </a:rPr>
              <a:t>условие</a:t>
            </a:r>
            <a:r>
              <a:rPr lang="ru-RU" sz="2000" spc="-1" dirty="0">
                <a:solidFill>
                  <a:srgbClr val="FFFFFF"/>
                </a:solidFill>
                <a:latin typeface="Arial"/>
              </a:rPr>
              <a:t>)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 ;</a:t>
            </a:r>
            <a:endParaRPr lang="ru-RU" sz="2000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7073323" y="1709640"/>
            <a:ext cx="5182920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20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4320" cy="147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FFFFFF"/>
                </a:solidFill>
                <a:latin typeface="Arial"/>
              </a:rPr>
              <a:t>Конструкция </a:t>
            </a: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For</a:t>
            </a:r>
            <a:endParaRPr lang="ru-RU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141560" y="1845360"/>
            <a:ext cx="5392406" cy="44666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92500" lnSpcReduction="20000"/>
          </a:bodyPr>
          <a:lstStyle/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Если мы, </a:t>
            </a:r>
            <a:r>
              <a:rPr lang="ru-RU" sz="1800" spc="-1" dirty="0">
                <a:solidFill>
                  <a:schemeClr val="accent1"/>
                </a:solidFill>
                <a:latin typeface="Arial"/>
              </a:rPr>
              <a:t>знаем точное количество итераций </a:t>
            </a:r>
            <a:r>
              <a:rPr lang="ru-RU" sz="1800" spc="-1" dirty="0">
                <a:latin typeface="Arial"/>
              </a:rPr>
              <a:t>то можем использовать цикл </a:t>
            </a:r>
            <a:r>
              <a:rPr lang="ru-RU" sz="1800" spc="-1" dirty="0" err="1">
                <a:solidFill>
                  <a:schemeClr val="accent3"/>
                </a:solidFill>
                <a:latin typeface="Arial"/>
              </a:rPr>
              <a:t>for</a:t>
            </a:r>
            <a:r>
              <a:rPr lang="en-US" sz="1800" spc="-1" dirty="0">
                <a:latin typeface="Arial"/>
              </a:rPr>
              <a:t>.</a:t>
            </a:r>
            <a:r>
              <a:rPr lang="ru-RU" sz="1800" spc="-1" dirty="0">
                <a:latin typeface="Arial"/>
              </a:rPr>
              <a:t> Такая конструкция уже имеет встроенный счетчик.</a:t>
            </a:r>
            <a:endParaRPr lang="en-US" sz="1800" spc="-1" dirty="0"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endParaRPr lang="en-US" sz="1800" spc="-1" dirty="0"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Синтаксис: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1800" spc="-1" dirty="0" err="1">
                <a:solidFill>
                  <a:schemeClr val="accent2"/>
                </a:solidFill>
                <a:latin typeface="Arial"/>
              </a:rPr>
              <a:t>for</a:t>
            </a:r>
            <a:r>
              <a:rPr lang="ru-RU" sz="1800" spc="-1" dirty="0">
                <a:latin typeface="Arial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000" b="0" strike="noStrike" spc="-1" dirty="0">
                <a:solidFill>
                  <a:srgbClr val="C9211E"/>
                </a:solidFill>
                <a:latin typeface="Tw Cen MT"/>
                <a:ea typeface="Microsoft YaHei"/>
              </a:rPr>
              <a:t>    </a:t>
            </a:r>
            <a:r>
              <a:rPr lang="ru-RU" sz="2000" strike="noStrike" spc="-1" dirty="0">
                <a:solidFill>
                  <a:schemeClr val="accent4"/>
                </a:solidFill>
                <a:latin typeface="Tw Cen MT"/>
                <a:ea typeface="Microsoft YaHei"/>
              </a:rPr>
              <a:t>инициализация счетчика</a:t>
            </a:r>
            <a:r>
              <a:rPr lang="ru-RU" sz="200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;</a:t>
            </a:r>
            <a:endParaRPr lang="ru-RU" sz="2000" strike="noStrike" spc="-1" dirty="0">
              <a:solidFill>
                <a:schemeClr val="accent4"/>
              </a:solidFill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000" strike="noStrike" spc="-1" dirty="0">
                <a:solidFill>
                  <a:schemeClr val="accent4"/>
                </a:solidFill>
                <a:latin typeface="Tw Cen MT"/>
                <a:ea typeface="Microsoft YaHei"/>
              </a:rPr>
              <a:t>    </a:t>
            </a:r>
            <a:r>
              <a:rPr lang="ru-RU" sz="2000" strike="noStrike" spc="-1">
                <a:solidFill>
                  <a:schemeClr val="accent4"/>
                </a:solidFill>
                <a:latin typeface="Tw Cen MT"/>
                <a:ea typeface="Microsoft YaHei"/>
              </a:rPr>
              <a:t>условие счетчика</a:t>
            </a:r>
            <a:r>
              <a:rPr lang="ru-RU" sz="2000" strike="noStrike" spc="-1">
                <a:solidFill>
                  <a:srgbClr val="FFFFFF"/>
                </a:solidFill>
                <a:latin typeface="Tw Cen MT"/>
                <a:ea typeface="Microsoft YaHei"/>
              </a:rPr>
              <a:t>;</a:t>
            </a:r>
            <a:endParaRPr lang="ru-RU" sz="2000" strike="noStrike" spc="-1" dirty="0">
              <a:solidFill>
                <a:schemeClr val="accent4"/>
              </a:solidFill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000" strike="noStrike" spc="-1" dirty="0">
                <a:solidFill>
                  <a:schemeClr val="accent4"/>
                </a:solidFill>
                <a:latin typeface="Tw Cen MT"/>
                <a:ea typeface="Microsoft YaHei"/>
              </a:rPr>
              <a:t>    инкремент счетчика</a:t>
            </a:r>
            <a:endParaRPr lang="ru-RU" sz="2000" strike="noStrike" spc="-1" dirty="0">
              <a:solidFill>
                <a:schemeClr val="accent4"/>
              </a:solidFill>
              <a:latin typeface="Arial"/>
            </a:endParaRP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) {</a:t>
            </a: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    </a:t>
            </a:r>
            <a:r>
              <a:rPr lang="ru-RU" sz="1800" spc="-1" dirty="0">
                <a:solidFill>
                  <a:schemeClr val="accent3"/>
                </a:solidFill>
                <a:latin typeface="Arial"/>
              </a:rPr>
              <a:t>тело цикла</a:t>
            </a:r>
            <a:r>
              <a:rPr lang="ru-RU" sz="1800" spc="-1" dirty="0">
                <a:latin typeface="Arial"/>
              </a:rPr>
              <a:t>;</a:t>
            </a:r>
          </a:p>
          <a:p>
            <a:pPr marL="0" indent="0" algn="just">
              <a:spcBef>
                <a:spcPts val="1001"/>
              </a:spcBef>
              <a:buNone/>
            </a:pPr>
            <a:r>
              <a:rPr lang="ru-RU" sz="1800" spc="-1" dirty="0">
                <a:latin typeface="Arial"/>
              </a:rPr>
              <a:t>}</a:t>
            </a:r>
            <a:endParaRPr lang="en-US" sz="1800" spc="-1" dirty="0"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7220D95-62F1-4AB4-A5B6-2E2C88C8078A}"/>
              </a:ext>
            </a:extLst>
          </p:cNvPr>
          <p:cNvSpPr txBox="1">
            <a:spLocks/>
          </p:cNvSpPr>
          <p:nvPr/>
        </p:nvSpPr>
        <p:spPr>
          <a:xfrm>
            <a:off x="7253056" y="1709640"/>
            <a:ext cx="5651256" cy="477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00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1958</TotalTime>
  <Words>854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Циклы</vt:lpstr>
      <vt:lpstr>Виды алгоритмов: Линейный</vt:lpstr>
      <vt:lpstr>Виды алгоритмов: Разветвляющийся </vt:lpstr>
      <vt:lpstr>Виды алгоритмов: Циклический</vt:lpstr>
      <vt:lpstr>ЦИКЛ WHILE</vt:lpstr>
      <vt:lpstr>Пред- и Постусловие</vt:lpstr>
      <vt:lpstr>Предусвловие WHILE</vt:lpstr>
      <vt:lpstr>ПОСТУСВЛОВИЕ WHILE</vt:lpstr>
      <vt:lpstr>Конструкция For</vt:lpstr>
      <vt:lpstr>Вложенные циклы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34</cp:revision>
  <dcterms:created xsi:type="dcterms:W3CDTF">2021-08-20T15:58:16Z</dcterms:created>
  <dcterms:modified xsi:type="dcterms:W3CDTF">2022-03-27T20:29:34Z</dcterms:modified>
</cp:coreProperties>
</file>