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5"/>
  </p:notesMasterIdLst>
  <p:sldIdLst>
    <p:sldId id="256" r:id="rId2"/>
    <p:sldId id="257" r:id="rId3"/>
    <p:sldId id="271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9E0F3D42-C5EF-4500-95C2-FE43FC5FC1F1}" type="slidenum">
              <a:rPr lang="ru-RU" sz="1200" b="0" strike="noStrike" spc="-1">
                <a:latin typeface="Times New Roman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9DBAC52-9A92-44EF-8532-F23B6AB09BD2}" type="slidenum">
              <a:rPr lang="ru-RU" sz="1200" b="0" strike="noStrike" spc="-1">
                <a:latin typeface="Times New Roman"/>
              </a:rPr>
              <a:t>6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74B4CCE0-4730-416C-995C-1B257106684E}" type="slidenum">
              <a:rPr lang="ru-RU" sz="1200" b="0" strike="noStrike" spc="-1">
                <a:latin typeface="Times New Roman"/>
              </a:rPr>
              <a:t>7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E5E6FE2-A8F0-4A60-806D-A9CC54F683FF}" type="slidenum">
              <a:rPr lang="ru-RU" sz="1200" b="0" strike="noStrike" spc="-1">
                <a:latin typeface="Times New Roman"/>
              </a:rPr>
              <a:t>9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57395BE9-3F85-4F2E-BC50-58E4C4890482}" type="slidenum">
              <a:rPr lang="ru-RU" sz="1200" b="0" strike="noStrike" spc="-1">
                <a:latin typeface="Times New Roman"/>
              </a:rPr>
              <a:t>11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</a:t>
            </a:r>
            <a:r>
              <a:rPr lang="ru-UA" dirty="0"/>
              <a:t>еременные</a:t>
            </a:r>
            <a:r>
              <a:rPr lang="en-US" dirty="0"/>
              <a:t> </a:t>
            </a:r>
            <a:r>
              <a:rPr lang="ru-RU" dirty="0"/>
              <a:t>Часть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en-US" sz="2800" dirty="0">
                <a:solidFill>
                  <a:schemeClr val="tx2"/>
                </a:solidFill>
              </a:rPr>
              <a:t>8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cap="all" spc="-1" dirty="0" err="1">
                <a:solidFill>
                  <a:srgbClr val="FFFFFF"/>
                </a:solidFill>
                <a:latin typeface="Tw Cen MT"/>
              </a:rPr>
              <a:t>Двумерный</a:t>
            </a:r>
            <a:r>
              <a:rPr lang="en-US" sz="3600" b="0" strike="noStrike" cap="all" spc="-1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en-US" sz="3600" b="0" strike="noStrike" cap="all" spc="-1" dirty="0" err="1">
                <a:solidFill>
                  <a:srgbClr val="FFFFFF"/>
                </a:solidFill>
                <a:latin typeface="Tw Cen MT"/>
              </a:rPr>
              <a:t>массив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/>
          </p:nvPr>
        </p:nvSpPr>
        <p:spPr>
          <a:xfrm>
            <a:off x="1141560" y="2077200"/>
            <a:ext cx="5276995" cy="4780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2600" b="0" strike="noStrike" spc="-1" dirty="0">
                <a:solidFill>
                  <a:schemeClr val="accent4"/>
                </a:solidFill>
                <a:latin typeface="Tw Cen MT"/>
              </a:rPr>
              <a:t>МАССИВ, КОТОРЫЙ ХРАНИТ СЕБЕ МАССИВЫ</a:t>
            </a:r>
            <a:endParaRPr lang="ru-RU" sz="2600" b="0" strike="noStrike" spc="-1" dirty="0">
              <a:solidFill>
                <a:schemeClr val="accent4"/>
              </a:solidFill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z="2600" b="0" strike="noStrike" spc="-1" dirty="0">
                <a:solidFill>
                  <a:srgbClr val="FFFFFF"/>
                </a:solidFill>
                <a:latin typeface="Tw Cen MT"/>
              </a:rPr>
              <a:t>Синтаксис:</a:t>
            </a:r>
            <a:endParaRPr lang="ru-RU" sz="2600" b="0" strike="noStrike" spc="-1" dirty="0"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4FD093"/>
                </a:solidFill>
                <a:latin typeface="Tw Cen MT"/>
              </a:rPr>
              <a:t>int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 a[2][2] = {{</a:t>
            </a:r>
            <a:r>
              <a:rPr lang="ru-RU" sz="2200" b="0" strike="noStrike" spc="-1" dirty="0">
                <a:solidFill>
                  <a:srgbClr val="729FCF"/>
                </a:solidFill>
                <a:latin typeface="Tw Cen MT"/>
              </a:rPr>
              <a:t>1, 2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}, {</a:t>
            </a:r>
            <a:r>
              <a:rPr lang="ru-RU" sz="2200" b="0" strike="noStrike" spc="-1" dirty="0">
                <a:solidFill>
                  <a:srgbClr val="729FCF"/>
                </a:solidFill>
                <a:latin typeface="Tw Cen MT"/>
              </a:rPr>
              <a:t>3, 4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}};</a:t>
            </a:r>
            <a:endParaRPr lang="ru-RU" sz="2200" b="0" strike="noStrike" spc="-1" dirty="0"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4FD093"/>
                </a:solidFill>
                <a:latin typeface="Tw Cen MT"/>
              </a:rPr>
              <a:t>int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 b[2][2] = {{</a:t>
            </a:r>
            <a:r>
              <a:rPr lang="ru-RU" sz="2200" b="0" strike="noStrike" spc="-1" dirty="0">
                <a:solidFill>
                  <a:srgbClr val="729FCF"/>
                </a:solidFill>
                <a:latin typeface="Tw Cen MT"/>
              </a:rPr>
              <a:t>1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}, {</a:t>
            </a:r>
            <a:r>
              <a:rPr lang="ru-RU" sz="2200" b="0" strike="noStrike" spc="-1" dirty="0">
                <a:solidFill>
                  <a:srgbClr val="729FCF"/>
                </a:solidFill>
                <a:latin typeface="Tw Cen MT"/>
              </a:rPr>
              <a:t>3, 4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}};</a:t>
            </a:r>
            <a:endParaRPr lang="ru-RU" sz="2200" b="0" strike="noStrike" spc="-1" dirty="0"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4FD093"/>
                </a:solidFill>
                <a:latin typeface="Tw Cen MT"/>
                <a:ea typeface="Microsoft YaHei"/>
              </a:rPr>
              <a:t>int</a:t>
            </a:r>
            <a:r>
              <a:rPr lang="ru-RU" sz="2200" b="0" strike="noStrike" spc="-1" dirty="0">
                <a:solidFill>
                  <a:srgbClr val="4FD093"/>
                </a:solidFill>
                <a:latin typeface="Tw Cen MT"/>
                <a:ea typeface="Microsoft YaHei"/>
              </a:rPr>
              <a:t> </a:t>
            </a:r>
            <a:r>
              <a:rPr lang="ru-RU" sz="2200" b="0" strike="noStrike" spc="-1" dirty="0" err="1">
                <a:solidFill>
                  <a:srgbClr val="FFFFFF"/>
                </a:solidFill>
                <a:latin typeface="Tw Cen MT"/>
                <a:ea typeface="Microsoft YaHei"/>
              </a:rPr>
              <a:t>numberA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 = a[</a:t>
            </a:r>
            <a:r>
              <a:rPr lang="ru-RU" sz="2200" b="0" strike="noStrike" spc="-1" dirty="0">
                <a:solidFill>
                  <a:srgbClr val="729FCF"/>
                </a:solidFill>
                <a:latin typeface="Tw Cen MT"/>
                <a:ea typeface="Microsoft YaHei"/>
              </a:rPr>
              <a:t>1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][</a:t>
            </a:r>
            <a:r>
              <a:rPr lang="ru-RU" sz="2200" b="0" strike="noStrike" spc="-1" dirty="0">
                <a:solidFill>
                  <a:srgbClr val="729FCF"/>
                </a:solidFill>
                <a:latin typeface="Tw Cen MT"/>
                <a:ea typeface="Microsoft YaHei"/>
              </a:rPr>
              <a:t>1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];</a:t>
            </a:r>
            <a:endParaRPr lang="ru-RU" sz="2200" b="0" strike="noStrike" spc="-1" dirty="0"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4FD093"/>
                </a:solidFill>
                <a:latin typeface="Tw Cen MT"/>
                <a:ea typeface="Microsoft YaHei"/>
              </a:rPr>
              <a:t>int</a:t>
            </a:r>
            <a:r>
              <a:rPr lang="ru-RU" sz="2200" b="0" strike="noStrike" spc="-1" dirty="0">
                <a:solidFill>
                  <a:srgbClr val="4FD093"/>
                </a:solidFill>
                <a:latin typeface="Tw Cen MT"/>
                <a:ea typeface="Microsoft YaHei"/>
              </a:rPr>
              <a:t> </a:t>
            </a:r>
            <a:r>
              <a:rPr lang="ru-RU" sz="2200" b="0" strike="noStrike" spc="-1" dirty="0" err="1">
                <a:solidFill>
                  <a:srgbClr val="FFFFFF"/>
                </a:solidFill>
                <a:latin typeface="Tw Cen MT"/>
                <a:ea typeface="Microsoft YaHei"/>
              </a:rPr>
              <a:t>numberB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 = b[</a:t>
            </a:r>
            <a:r>
              <a:rPr lang="ru-RU" sz="2200" b="0" strike="noStrike" spc="-1" dirty="0">
                <a:solidFill>
                  <a:srgbClr val="729FCF"/>
                </a:solidFill>
                <a:latin typeface="Tw Cen MT"/>
                <a:ea typeface="Microsoft YaHei"/>
              </a:rPr>
              <a:t>0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][</a:t>
            </a:r>
            <a:r>
              <a:rPr lang="ru-RU" sz="2200" b="0" strike="noStrike" spc="-1" dirty="0">
                <a:solidFill>
                  <a:srgbClr val="729FCF"/>
                </a:solidFill>
                <a:latin typeface="Tw Cen MT"/>
                <a:ea typeface="Microsoft YaHei"/>
              </a:rPr>
              <a:t>3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];</a:t>
            </a:r>
            <a:endParaRPr lang="ru-RU" sz="2200" b="0" strike="noStrike" spc="-1" dirty="0"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200" b="0" strike="noStrike" spc="-1" dirty="0"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4FD093"/>
                </a:solidFill>
                <a:latin typeface="Tw Cen MT"/>
                <a:ea typeface="Microsoft YaHei"/>
              </a:rPr>
              <a:t> </a:t>
            </a:r>
            <a:endParaRPr lang="ru-RU" sz="2200" b="0" strike="noStrike" spc="-1" dirty="0"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200" b="0" strike="noStrike" spc="-1" dirty="0">
              <a:latin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9FBA3F-1BFF-42C9-89CC-478D0637C520}"/>
              </a:ext>
            </a:extLst>
          </p:cNvPr>
          <p:cNvSpPr txBox="1">
            <a:spLocks/>
          </p:cNvSpPr>
          <p:nvPr/>
        </p:nvSpPr>
        <p:spPr>
          <a:xfrm>
            <a:off x="6356412" y="1837719"/>
            <a:ext cx="5507115" cy="4392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Адресация двумерного массива</a:t>
            </a:r>
            <a:endParaRPr lang="ru-RU" sz="3600" b="0" strike="noStrike" spc="-1">
              <a:latin typeface="Arial"/>
            </a:endParaRPr>
          </a:p>
        </p:txBody>
      </p:sp>
      <p:pic>
        <p:nvPicPr>
          <p:cNvPr id="729" name="Picture 728"/>
          <p:cNvPicPr/>
          <p:nvPr/>
        </p:nvPicPr>
        <p:blipFill>
          <a:blip r:embed="rId5"/>
          <a:stretch/>
        </p:blipFill>
        <p:spPr>
          <a:xfrm>
            <a:off x="881640" y="1536120"/>
            <a:ext cx="10278000" cy="494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СТРОКА (STRING)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/>
          </p:nvPr>
        </p:nvSpPr>
        <p:spPr>
          <a:xfrm>
            <a:off x="1141559" y="1735078"/>
            <a:ext cx="5818533" cy="4780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2600" b="0" strike="noStrike" spc="-1" dirty="0">
                <a:solidFill>
                  <a:srgbClr val="FFFFFF"/>
                </a:solidFill>
                <a:latin typeface="Tw Cen MT"/>
              </a:rPr>
              <a:t>Могут быть </a:t>
            </a:r>
            <a:r>
              <a:rPr lang="ru-RU" sz="2600" b="0" strike="noStrike" spc="-1" dirty="0">
                <a:solidFill>
                  <a:schemeClr val="accent1"/>
                </a:solidFill>
                <a:latin typeface="Tw Cen MT"/>
              </a:rPr>
              <a:t>представлены двумя способами</a:t>
            </a:r>
            <a:r>
              <a:rPr lang="ru-RU" sz="2600" b="0" strike="noStrike" spc="-1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ru-RU" sz="2600" b="0" strike="noStrike" spc="-1" dirty="0" err="1">
                <a:solidFill>
                  <a:schemeClr val="accent3"/>
                </a:solidFill>
                <a:latin typeface="Tw Cen MT"/>
              </a:rPr>
              <a:t>char</a:t>
            </a:r>
            <a:r>
              <a:rPr lang="ru-RU" sz="2600" b="0" strike="noStrike" spc="-1" dirty="0">
                <a:solidFill>
                  <a:schemeClr val="accent3"/>
                </a:solidFill>
                <a:latin typeface="Tw Cen MT"/>
              </a:rPr>
              <a:t>-масси</a:t>
            </a:r>
            <a:r>
              <a:rPr lang="ru-RU" sz="2600" spc="-1" dirty="0">
                <a:solidFill>
                  <a:schemeClr val="accent3"/>
                </a:solidFill>
                <a:latin typeface="Tw Cen MT"/>
              </a:rPr>
              <a:t>вом</a:t>
            </a:r>
            <a:r>
              <a:rPr lang="ru-RU" sz="2600" b="0" strike="noStrike" spc="-1" dirty="0">
                <a:solidFill>
                  <a:srgbClr val="FFFFFF"/>
                </a:solidFill>
                <a:latin typeface="Tw Cen MT"/>
              </a:rPr>
              <a:t> или </a:t>
            </a:r>
            <a:r>
              <a:rPr lang="en-US" sz="2600" b="0" strike="noStrike" spc="-1" dirty="0" err="1">
                <a:solidFill>
                  <a:schemeClr val="accent3"/>
                </a:solidFill>
                <a:latin typeface="Tw Cen MT"/>
              </a:rPr>
              <a:t>std:string</a:t>
            </a:r>
            <a:endParaRPr lang="ru-RU" sz="2600" b="0" strike="noStrike" spc="-1" dirty="0">
              <a:solidFill>
                <a:schemeClr val="accent3"/>
              </a:solidFill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2600" b="0" strike="noStrike" spc="-1" dirty="0">
                <a:solidFill>
                  <a:srgbClr val="FFFFFF"/>
                </a:solidFill>
                <a:latin typeface="Tw Cen MT"/>
              </a:rPr>
              <a:t>Если задавать первым способом,</a:t>
            </a:r>
            <a:r>
              <a:rPr lang="en-US" sz="2600" spc="-1" dirty="0">
                <a:latin typeface="Arial"/>
              </a:rPr>
              <a:t> </a:t>
            </a:r>
            <a:r>
              <a:rPr lang="ru-RU" sz="2600" b="0" strike="noStrike" spc="-1" dirty="0">
                <a:solidFill>
                  <a:schemeClr val="accent1"/>
                </a:solidFill>
                <a:latin typeface="Tw Cen MT"/>
              </a:rPr>
              <a:t>необходимо указать или оставить место для нулевого конца</a:t>
            </a:r>
            <a:r>
              <a:rPr lang="en-US" sz="2600" b="0" strike="noStrike" spc="-1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en-US" sz="2600" b="0" strike="noStrike" spc="-1" dirty="0">
                <a:solidFill>
                  <a:schemeClr val="accent4"/>
                </a:solidFill>
                <a:latin typeface="Tw Cen MT"/>
              </a:rPr>
              <a:t>/0</a:t>
            </a:r>
            <a:r>
              <a:rPr lang="ru-RU" sz="2600" b="0" strike="noStrike" spc="-1" dirty="0">
                <a:solidFill>
                  <a:srgbClr val="FFFFFF"/>
                </a:solidFill>
                <a:latin typeface="Tw Cen MT"/>
              </a:rPr>
              <a:t>.</a:t>
            </a:r>
            <a:endParaRPr lang="ru-RU" sz="2600" b="0" strike="noStrike" spc="-1" dirty="0"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z="2600" b="0" strike="noStrike" spc="-1" dirty="0">
                <a:solidFill>
                  <a:srgbClr val="FFFFFF"/>
                </a:solidFill>
                <a:latin typeface="Tw Cen MT"/>
              </a:rPr>
              <a:t>Синтаксис:</a:t>
            </a:r>
            <a:endParaRPr lang="ru-RU" sz="2600" b="0" strike="noStrike" spc="-1" dirty="0"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4FD093"/>
                </a:solidFill>
                <a:latin typeface="Tw Cen MT"/>
              </a:rPr>
              <a:t>char</a:t>
            </a:r>
            <a:r>
              <a:rPr lang="ru-RU" sz="2200" b="0" strike="noStrike" spc="-1" dirty="0">
                <a:solidFill>
                  <a:srgbClr val="4FD093"/>
                </a:solidFill>
                <a:latin typeface="Tw Cen MT"/>
              </a:rPr>
              <a:t> </a:t>
            </a:r>
            <a:r>
              <a:rPr lang="ru-RU" sz="2200" b="0" strike="noStrike" spc="-1" dirty="0" err="1">
                <a:solidFill>
                  <a:srgbClr val="FFFFFF"/>
                </a:solidFill>
                <a:latin typeface="Tw Cen MT"/>
              </a:rPr>
              <a:t>message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[6] =</a:t>
            </a:r>
            <a:r>
              <a:rPr lang="ru-RU" sz="2200" b="0" strike="noStrike" spc="-1" dirty="0">
                <a:solidFill>
                  <a:srgbClr val="4FD093"/>
                </a:solidFill>
                <a:latin typeface="Tw Cen MT"/>
              </a:rPr>
              <a:t> </a:t>
            </a:r>
            <a:r>
              <a:rPr lang="ru-RU" sz="2200" b="0" strike="noStrike" spc="-1" dirty="0">
                <a:solidFill>
                  <a:srgbClr val="54BCDF"/>
                </a:solidFill>
                <a:latin typeface="Tw Cen MT"/>
              </a:rPr>
              <a:t>"</a:t>
            </a:r>
            <a:r>
              <a:rPr lang="ru-RU" sz="2200" b="0" strike="noStrike" spc="-1" dirty="0" err="1">
                <a:solidFill>
                  <a:srgbClr val="54BCDF"/>
                </a:solidFill>
                <a:latin typeface="Tw Cen MT"/>
              </a:rPr>
              <a:t>hello</a:t>
            </a:r>
            <a:r>
              <a:rPr lang="ru-RU" sz="2200" b="0" strike="noStrike" spc="-1" dirty="0">
                <a:solidFill>
                  <a:srgbClr val="54BCDF"/>
                </a:solidFill>
                <a:latin typeface="Tw Cen MT"/>
              </a:rPr>
              <a:t>"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;</a:t>
            </a:r>
            <a:endParaRPr lang="ru-RU" sz="2200" b="0" strike="noStrike" spc="-1" dirty="0"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200" spc="-1" dirty="0">
                <a:solidFill>
                  <a:srgbClr val="4FD093"/>
                </a:solidFill>
                <a:latin typeface="Tw Cen MT"/>
              </a:rPr>
              <a:t>s</a:t>
            </a:r>
            <a:r>
              <a:rPr lang="ru-RU" sz="2200" b="0" strike="noStrike" spc="-1" dirty="0" err="1">
                <a:solidFill>
                  <a:srgbClr val="4FD093"/>
                </a:solidFill>
                <a:latin typeface="Tw Cen MT"/>
              </a:rPr>
              <a:t>tring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ru-RU" sz="2200" b="0" strike="noStrike" spc="-1" dirty="0" err="1">
                <a:solidFill>
                  <a:srgbClr val="FFFFFF"/>
                </a:solidFill>
                <a:latin typeface="Tw Cen MT"/>
              </a:rPr>
              <a:t>stringOne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 = </a:t>
            </a:r>
            <a:r>
              <a:rPr lang="ru-RU" sz="2200" b="0" strike="noStrike" spc="-1" dirty="0">
                <a:solidFill>
                  <a:srgbClr val="729FCF"/>
                </a:solidFill>
                <a:latin typeface="Tw Cen MT"/>
              </a:rPr>
              <a:t>"</a:t>
            </a:r>
            <a:r>
              <a:rPr lang="ru-RU" sz="2200" b="0" strike="noStrike" spc="-1" dirty="0" err="1">
                <a:solidFill>
                  <a:srgbClr val="729FCF"/>
                </a:solidFill>
                <a:latin typeface="Tw Cen MT"/>
              </a:rPr>
              <a:t>Hello</a:t>
            </a:r>
            <a:r>
              <a:rPr lang="ru-RU" sz="2200" b="0" strike="noStrike" spc="-1" dirty="0">
                <a:solidFill>
                  <a:srgbClr val="729FCF"/>
                </a:solidFill>
                <a:latin typeface="Tw Cen MT"/>
              </a:rPr>
              <a:t> </a:t>
            </a:r>
            <a:r>
              <a:rPr lang="ru-RU" sz="2200" b="0" strike="noStrike" spc="-1" dirty="0" err="1">
                <a:solidFill>
                  <a:srgbClr val="729FCF"/>
                </a:solidFill>
                <a:latin typeface="Tw Cen MT"/>
              </a:rPr>
              <a:t>String</a:t>
            </a:r>
            <a:r>
              <a:rPr lang="ru-RU" sz="2200" b="0" strike="noStrike" spc="-1" dirty="0">
                <a:solidFill>
                  <a:srgbClr val="729FCF"/>
                </a:solidFill>
                <a:latin typeface="Tw Cen MT"/>
              </a:rPr>
              <a:t>"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;</a:t>
            </a:r>
            <a:endParaRPr lang="ru-RU" sz="22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tabLst>
                <a:tab pos="0" algn="l"/>
              </a:tabLst>
            </a:pPr>
            <a:endParaRPr lang="ru-RU" sz="22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200" b="0" strike="noStrike" spc="-1" dirty="0">
              <a:latin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CE40DD-E8B5-4B2E-84A8-86178AA442B8}"/>
              </a:ext>
            </a:extLst>
          </p:cNvPr>
          <p:cNvSpPr txBox="1">
            <a:spLocks/>
          </p:cNvSpPr>
          <p:nvPr/>
        </p:nvSpPr>
        <p:spPr>
          <a:xfrm>
            <a:off x="7448365" y="1846440"/>
            <a:ext cx="5063232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string str =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char_array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char_array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Основные</a:t>
            </a:r>
            <a:r>
              <a:rPr lang="en-US" dirty="0"/>
              <a:t> </a:t>
            </a:r>
            <a:r>
              <a:rPr lang="ru-UA" dirty="0"/>
              <a:t>простые</a:t>
            </a:r>
            <a:r>
              <a:rPr lang="ru-RU" dirty="0"/>
              <a:t> типы данных в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484504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/>
              <a:t>Не имеют внутреннюю структуру.</a:t>
            </a:r>
          </a:p>
          <a:p>
            <a:pPr marL="0" indent="0" algn="just">
              <a:buNone/>
            </a:pPr>
            <a:r>
              <a:rPr lang="ru-UA" sz="2300" dirty="0"/>
              <a:t>Распространённые простые типы:</a:t>
            </a:r>
          </a:p>
          <a:p>
            <a:pPr algn="just"/>
            <a:r>
              <a:rPr lang="ru-RU" sz="2300" dirty="0" err="1"/>
              <a:t>int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целочисленный</a:t>
            </a:r>
            <a:r>
              <a:rPr lang="ru-RU" sz="2300" dirty="0"/>
              <a:t> тип данных</a:t>
            </a:r>
            <a:r>
              <a:rPr lang="en-US" sz="2300" dirty="0"/>
              <a:t>;</a:t>
            </a:r>
            <a:endParaRPr lang="ru-RU" sz="2300" dirty="0"/>
          </a:p>
          <a:p>
            <a:pPr algn="just"/>
            <a:r>
              <a:rPr lang="ru-RU" sz="2300" dirty="0" err="1"/>
              <a:t>float</a:t>
            </a:r>
            <a:r>
              <a:rPr lang="ru-RU" sz="2300" dirty="0"/>
              <a:t> — тип данных с </a:t>
            </a:r>
            <a:r>
              <a:rPr lang="ru-RU" sz="2300" dirty="0">
                <a:solidFill>
                  <a:schemeClr val="accent1"/>
                </a:solidFill>
              </a:rPr>
              <a:t>плавающей запятой</a:t>
            </a:r>
            <a:r>
              <a:rPr lang="en-US" sz="2300" dirty="0"/>
              <a:t>;</a:t>
            </a:r>
            <a:endParaRPr lang="ru-RU" sz="2300" dirty="0"/>
          </a:p>
          <a:p>
            <a:pPr algn="just"/>
            <a:r>
              <a:rPr lang="ru-RU" sz="2300" dirty="0" err="1"/>
              <a:t>double</a:t>
            </a:r>
            <a:r>
              <a:rPr lang="ru-RU" sz="2300" dirty="0"/>
              <a:t> — тип данных с </a:t>
            </a:r>
            <a:r>
              <a:rPr lang="ru-RU" sz="2300" dirty="0">
                <a:solidFill>
                  <a:schemeClr val="accent1"/>
                </a:solidFill>
              </a:rPr>
              <a:t>плавающей запятой двойной точности</a:t>
            </a:r>
            <a:r>
              <a:rPr lang="en-US" sz="2300" dirty="0"/>
              <a:t>;</a:t>
            </a:r>
            <a:endParaRPr lang="ru-RU" sz="2300" dirty="0"/>
          </a:p>
          <a:p>
            <a:pPr algn="just"/>
            <a:r>
              <a:rPr lang="ru-RU" sz="2300" dirty="0" err="1"/>
              <a:t>char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символьный</a:t>
            </a:r>
            <a:r>
              <a:rPr lang="ru-RU" sz="2300" dirty="0"/>
              <a:t> тип данных</a:t>
            </a:r>
            <a:r>
              <a:rPr lang="en-US" sz="2300" dirty="0"/>
              <a:t>;</a:t>
            </a:r>
            <a:endParaRPr lang="ru-RU" sz="2300" dirty="0"/>
          </a:p>
          <a:p>
            <a:pPr algn="just"/>
            <a:r>
              <a:rPr lang="ru-RU" sz="2300" dirty="0" err="1"/>
              <a:t>bool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логический</a:t>
            </a:r>
            <a:r>
              <a:rPr lang="ru-RU" sz="2300" dirty="0"/>
              <a:t> тип данных.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FD3A06-5689-466E-AA1A-EA276EE5B347}"/>
              </a:ext>
            </a:extLst>
          </p:cNvPr>
          <p:cNvSpPr txBox="1">
            <a:spLocks/>
          </p:cNvSpPr>
          <p:nvPr/>
        </p:nvSpPr>
        <p:spPr>
          <a:xfrm>
            <a:off x="8155670" y="1953267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status;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status = true;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answer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pi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 =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Основные</a:t>
            </a:r>
            <a:r>
              <a:rPr lang="en-US" dirty="0"/>
              <a:t> </a:t>
            </a:r>
            <a:r>
              <a:rPr lang="ru-RU" dirty="0"/>
              <a:t>Сложные типы данных в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5898578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Имеют</a:t>
            </a:r>
            <a:r>
              <a:rPr lang="ru-UA" sz="2300" dirty="0"/>
              <a:t> внутреннюю структуру.</a:t>
            </a:r>
          </a:p>
          <a:p>
            <a:pPr marL="0" indent="0" algn="just">
              <a:buNone/>
            </a:pPr>
            <a:r>
              <a:rPr lang="ru-UA" sz="2300" dirty="0"/>
              <a:t>Распространённые </a:t>
            </a:r>
            <a:r>
              <a:rPr lang="ru-RU" sz="2300" dirty="0"/>
              <a:t>сложные</a:t>
            </a:r>
            <a:r>
              <a:rPr lang="ru-UA" sz="2300" dirty="0"/>
              <a:t> типы:</a:t>
            </a:r>
          </a:p>
          <a:p>
            <a:pPr algn="just"/>
            <a:r>
              <a:rPr lang="en-US" sz="2300" dirty="0"/>
              <a:t>array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массив </a:t>
            </a:r>
            <a:r>
              <a:rPr lang="ru-RU" sz="2300" dirty="0"/>
              <a:t>элементов заданного типа;</a:t>
            </a:r>
          </a:p>
          <a:p>
            <a:pPr algn="just"/>
            <a:r>
              <a:rPr lang="en-US" sz="2300" dirty="0"/>
              <a:t>string</a:t>
            </a:r>
            <a:r>
              <a:rPr lang="ru-RU" sz="2300" dirty="0"/>
              <a:t> — произвольная </a:t>
            </a:r>
            <a:r>
              <a:rPr lang="ru-RU" sz="2300" dirty="0">
                <a:solidFill>
                  <a:schemeClr val="accent1"/>
                </a:solidFill>
              </a:rPr>
              <a:t>последовательность символов</a:t>
            </a:r>
            <a:r>
              <a:rPr lang="en-US" sz="2300" dirty="0"/>
              <a:t>;</a:t>
            </a:r>
            <a:endParaRPr lang="ru-RU" sz="2300" dirty="0"/>
          </a:p>
          <a:p>
            <a:pPr algn="just"/>
            <a:r>
              <a:rPr lang="en-US" sz="2300" dirty="0"/>
              <a:t>struct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композитный</a:t>
            </a:r>
            <a:r>
              <a:rPr lang="ru-RU" sz="2300" dirty="0"/>
              <a:t> тип данных</a:t>
            </a:r>
            <a:r>
              <a:rPr lang="en-US" sz="2300" dirty="0"/>
              <a:t>;</a:t>
            </a:r>
            <a:endParaRPr lang="ru-RU" sz="2300" dirty="0"/>
          </a:p>
          <a:p>
            <a:pPr algn="just"/>
            <a:r>
              <a:rPr lang="en-US" sz="2300" dirty="0"/>
              <a:t>class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определяемый пользователем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ru-RU" sz="2300" dirty="0">
                <a:solidFill>
                  <a:schemeClr val="accent1"/>
                </a:solidFill>
              </a:rPr>
              <a:t>структура данных</a:t>
            </a:r>
            <a:r>
              <a:rPr lang="en-US" sz="2300" dirty="0"/>
              <a:t>.</a:t>
            </a:r>
            <a:endParaRPr lang="ru-RU" sz="23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FD3A06-5689-466E-AA1A-EA276EE5B347}"/>
              </a:ext>
            </a:extLst>
          </p:cNvPr>
          <p:cNvSpPr txBox="1">
            <a:spLocks/>
          </p:cNvSpPr>
          <p:nvPr/>
        </p:nvSpPr>
        <p:spPr>
          <a:xfrm>
            <a:off x="7694031" y="1837719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array[] = {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string str = 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Coor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7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Хранение данных в (ОЗУ)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1141560" y="1881835"/>
            <a:ext cx="626544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В каждой ячейке хранится 8 бит</a:t>
            </a:r>
            <a:endParaRPr lang="ru-RU" sz="2400" b="0" strike="noStrike" spc="-1" dirty="0"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8 бит = 1 байт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708" name="Picture 707"/>
          <p:cNvPicPr/>
          <p:nvPr/>
        </p:nvPicPr>
        <p:blipFill>
          <a:blip r:embed="rId5"/>
          <a:stretch/>
        </p:blipFill>
        <p:spPr>
          <a:xfrm>
            <a:off x="1141560" y="3359635"/>
            <a:ext cx="10381656" cy="228203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Массив (array)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/>
          </p:nvPr>
        </p:nvSpPr>
        <p:spPr>
          <a:xfrm>
            <a:off x="1141560" y="1943675"/>
            <a:ext cx="6262560" cy="4780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2200" b="0" strike="noStrike" spc="-1" dirty="0">
                <a:solidFill>
                  <a:srgbClr val="FFFFFF"/>
                </a:solidFill>
              </a:rPr>
              <a:t>Набор однотипных данных</a:t>
            </a:r>
          </a:p>
          <a:p>
            <a:pPr marL="0" indent="0">
              <a:lnSpc>
                <a:spcPct val="120000"/>
              </a:lnSpc>
              <a:spcBef>
                <a:spcPts val="1001"/>
              </a:spcBef>
              <a:buNone/>
            </a:pPr>
            <a:r>
              <a:rPr lang="ru-RU" sz="2200" b="0" strike="noStrike" spc="-1" dirty="0"/>
              <a:t>это область памяти, где могут последовательно храниться несколько значений.</a:t>
            </a:r>
          </a:p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z="2200" b="0" strike="noStrike" spc="-1" dirty="0">
                <a:solidFill>
                  <a:srgbClr val="FFFFFF"/>
                </a:solidFill>
              </a:rPr>
              <a:t>Синтаксис:</a:t>
            </a:r>
            <a:endParaRPr lang="ru-RU" sz="2200" b="0" strike="noStrike" spc="-1" dirty="0"/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200" spc="-1" dirty="0">
                <a:solidFill>
                  <a:srgbClr val="4FD093"/>
                </a:solidFill>
              </a:rPr>
              <a:t>i</a:t>
            </a:r>
            <a:r>
              <a:rPr lang="ru-RU" sz="2200" b="0" strike="noStrike" spc="-1" dirty="0" err="1">
                <a:solidFill>
                  <a:srgbClr val="4FD093"/>
                </a:solidFill>
              </a:rPr>
              <a:t>nt</a:t>
            </a:r>
            <a:r>
              <a:rPr lang="ru-RU" sz="2200" b="0" strike="noStrike" spc="-1" dirty="0">
                <a:solidFill>
                  <a:srgbClr val="4FD093"/>
                </a:solidFill>
              </a:rPr>
              <a:t> </a:t>
            </a:r>
            <a:r>
              <a:rPr lang="ru-RU" sz="2200" b="0" strike="noStrike" spc="-1" dirty="0" err="1">
                <a:solidFill>
                  <a:srgbClr val="FFFFFF"/>
                </a:solidFill>
              </a:rPr>
              <a:t>myInts</a:t>
            </a:r>
            <a:r>
              <a:rPr lang="ru-RU" sz="2200" b="0" strike="noStrike" spc="-1" dirty="0">
                <a:solidFill>
                  <a:srgbClr val="FFFFFF"/>
                </a:solidFill>
              </a:rPr>
              <a:t>[6];</a:t>
            </a:r>
            <a:endParaRPr lang="ru-RU" sz="2200" b="0" strike="noStrike" spc="-1" dirty="0"/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4FD093"/>
                </a:solidFill>
              </a:rPr>
              <a:t>int</a:t>
            </a:r>
            <a:r>
              <a:rPr lang="ru-RU" sz="2200" b="0" strike="noStrike" spc="-1" dirty="0">
                <a:solidFill>
                  <a:srgbClr val="FFFFFF"/>
                </a:solidFill>
              </a:rPr>
              <a:t> </a:t>
            </a:r>
            <a:r>
              <a:rPr lang="ru-RU" sz="2200" b="0" strike="noStrike" spc="-1" dirty="0" err="1">
                <a:solidFill>
                  <a:srgbClr val="FFFFFF"/>
                </a:solidFill>
              </a:rPr>
              <a:t>myPins</a:t>
            </a:r>
            <a:r>
              <a:rPr lang="ru-RU" sz="2200" b="0" strike="noStrike" spc="-1" dirty="0">
                <a:solidFill>
                  <a:srgbClr val="FFFFFF"/>
                </a:solidFill>
              </a:rPr>
              <a:t>[] = {</a:t>
            </a:r>
            <a:r>
              <a:rPr lang="ru-RU" sz="2200" b="0" strike="noStrike" spc="-1" dirty="0">
                <a:solidFill>
                  <a:srgbClr val="54BCDF"/>
                </a:solidFill>
              </a:rPr>
              <a:t>2, 4, 8, 3, 6</a:t>
            </a:r>
            <a:r>
              <a:rPr lang="ru-RU" sz="2200" b="0" strike="noStrike" spc="-1" dirty="0">
                <a:solidFill>
                  <a:srgbClr val="FFFFFF"/>
                </a:solidFill>
              </a:rPr>
              <a:t>};</a:t>
            </a:r>
            <a:endParaRPr lang="ru-RU" sz="2200" b="0" strike="noStrike" spc="-1" dirty="0"/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4FD093"/>
                </a:solidFill>
              </a:rPr>
              <a:t>int</a:t>
            </a:r>
            <a:r>
              <a:rPr lang="ru-RU" sz="2200" b="0" strike="noStrike" spc="-1" dirty="0">
                <a:solidFill>
                  <a:srgbClr val="4FD093"/>
                </a:solidFill>
              </a:rPr>
              <a:t> </a:t>
            </a:r>
            <a:r>
              <a:rPr lang="ru-RU" sz="2200" b="0" strike="noStrike" spc="-1" dirty="0" err="1">
                <a:solidFill>
                  <a:srgbClr val="FFFFFF"/>
                </a:solidFill>
              </a:rPr>
              <a:t>myVals</a:t>
            </a:r>
            <a:r>
              <a:rPr lang="ru-RU" sz="2200" b="0" strike="noStrike" spc="-1" dirty="0">
                <a:solidFill>
                  <a:srgbClr val="FFFFFF"/>
                </a:solidFill>
              </a:rPr>
              <a:t>[6] =</a:t>
            </a:r>
            <a:r>
              <a:rPr lang="ru-RU" sz="2200" b="0" strike="noStrike" spc="-1" dirty="0">
                <a:solidFill>
                  <a:srgbClr val="4FD093"/>
                </a:solidFill>
              </a:rPr>
              <a:t> </a:t>
            </a:r>
            <a:r>
              <a:rPr lang="ru-RU" sz="2200" b="0" strike="noStrike" spc="-1" dirty="0">
                <a:solidFill>
                  <a:srgbClr val="FFFFFF"/>
                </a:solidFill>
              </a:rPr>
              <a:t>{</a:t>
            </a:r>
            <a:r>
              <a:rPr lang="ru-RU" sz="2200" b="0" strike="noStrike" spc="-1" dirty="0">
                <a:solidFill>
                  <a:srgbClr val="54BCDF"/>
                </a:solidFill>
              </a:rPr>
              <a:t>2, 4, -8, 3, 2</a:t>
            </a:r>
            <a:r>
              <a:rPr lang="ru-RU" sz="2200" b="0" strike="noStrike" spc="-1" dirty="0">
                <a:solidFill>
                  <a:srgbClr val="FFFFFF"/>
                </a:solidFill>
              </a:rPr>
              <a:t>};</a:t>
            </a:r>
            <a:endParaRPr lang="ru-RU" sz="2200" b="0" strike="noStrike" spc="-1" dirty="0"/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4FD093"/>
                </a:solidFill>
              </a:rPr>
              <a:t>char</a:t>
            </a:r>
            <a:r>
              <a:rPr lang="ru-RU" sz="2200" b="0" strike="noStrike" spc="-1" dirty="0">
                <a:solidFill>
                  <a:srgbClr val="4FD093"/>
                </a:solidFill>
              </a:rPr>
              <a:t> </a:t>
            </a:r>
            <a:r>
              <a:rPr lang="ru-RU" sz="2200" b="0" strike="noStrike" spc="-1" dirty="0" err="1">
                <a:solidFill>
                  <a:srgbClr val="FFFFFF"/>
                </a:solidFill>
              </a:rPr>
              <a:t>message</a:t>
            </a:r>
            <a:r>
              <a:rPr lang="ru-RU" sz="2200" b="0" strike="noStrike" spc="-1" dirty="0">
                <a:solidFill>
                  <a:srgbClr val="FFFFFF"/>
                </a:solidFill>
              </a:rPr>
              <a:t>[6] =</a:t>
            </a:r>
            <a:r>
              <a:rPr lang="ru-RU" sz="2200" b="0" strike="noStrike" spc="-1" dirty="0">
                <a:solidFill>
                  <a:srgbClr val="4FD093"/>
                </a:solidFill>
              </a:rPr>
              <a:t> </a:t>
            </a:r>
            <a:r>
              <a:rPr lang="ru-RU" sz="2200" b="0" strike="noStrike" spc="-1" dirty="0">
                <a:solidFill>
                  <a:srgbClr val="54BCDF"/>
                </a:solidFill>
              </a:rPr>
              <a:t>"</a:t>
            </a:r>
            <a:r>
              <a:rPr lang="ru-RU" sz="2200" b="0" strike="noStrike" spc="-1" dirty="0" err="1">
                <a:solidFill>
                  <a:srgbClr val="54BCDF"/>
                </a:solidFill>
              </a:rPr>
              <a:t>hello</a:t>
            </a:r>
            <a:r>
              <a:rPr lang="ru-RU" sz="2200" b="0" strike="noStrike" spc="-1" dirty="0">
                <a:solidFill>
                  <a:srgbClr val="54BCDF"/>
                </a:solidFill>
              </a:rPr>
              <a:t>"</a:t>
            </a:r>
            <a:r>
              <a:rPr lang="ru-RU" sz="2200" b="0" strike="noStrike" spc="-1" dirty="0">
                <a:solidFill>
                  <a:srgbClr val="FFFFFF"/>
                </a:solidFill>
              </a:rPr>
              <a:t>;</a:t>
            </a:r>
            <a:endParaRPr lang="ru-RU" sz="2200" b="0" strike="noStrike" spc="-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9685B5-4C7F-4CB9-A543-722830C29139}"/>
              </a:ext>
            </a:extLst>
          </p:cNvPr>
          <p:cNvSpPr txBox="1">
            <a:spLocks/>
          </p:cNvSpPr>
          <p:nvPr/>
        </p:nvSpPr>
        <p:spPr>
          <a:xfrm>
            <a:off x="7694031" y="1837719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array[] = {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Массив в памяти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1141560" y="1620000"/>
            <a:ext cx="875808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400" b="0" strike="noStrike" spc="-1" dirty="0">
                <a:solidFill>
                  <a:srgbClr val="FFFFFF"/>
                </a:solidFill>
              </a:rPr>
              <a:t>Хранится в виде </a:t>
            </a:r>
            <a:r>
              <a:rPr lang="ru-RU" sz="2400" b="0" strike="noStrike" spc="-1" dirty="0">
                <a:solidFill>
                  <a:schemeClr val="accent1"/>
                </a:solidFill>
              </a:rPr>
              <a:t>последовательности</a:t>
            </a:r>
            <a:r>
              <a:rPr lang="ru-RU" sz="2400" b="0" strike="noStrike" spc="-1" dirty="0">
                <a:solidFill>
                  <a:srgbClr val="FFFFFF"/>
                </a:solidFill>
              </a:rPr>
              <a:t> данных указан</a:t>
            </a:r>
            <a:r>
              <a:rPr lang="ru-RU" spc="-1" dirty="0">
                <a:solidFill>
                  <a:srgbClr val="FFFFFF"/>
                </a:solidFill>
              </a:rPr>
              <a:t>н</a:t>
            </a:r>
            <a:r>
              <a:rPr lang="ru-RU" sz="2400" b="0" strike="noStrike" spc="-1" dirty="0">
                <a:solidFill>
                  <a:srgbClr val="FFFFFF"/>
                </a:solidFill>
              </a:rPr>
              <a:t>ого типа</a:t>
            </a: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pc="-1" dirty="0">
                <a:solidFill>
                  <a:srgbClr val="FFFFFF"/>
                </a:solidFill>
              </a:rPr>
              <a:t>Есть возможность </a:t>
            </a:r>
            <a:r>
              <a:rPr lang="ru-RU" spc="-1" dirty="0">
                <a:solidFill>
                  <a:schemeClr val="accent1"/>
                </a:solidFill>
              </a:rPr>
              <a:t>обратится</a:t>
            </a:r>
            <a:r>
              <a:rPr lang="ru-RU" spc="-1" dirty="0">
                <a:solidFill>
                  <a:srgbClr val="FFFFFF"/>
                </a:solidFill>
              </a:rPr>
              <a:t> к каждому элементу</a:t>
            </a:r>
            <a:endParaRPr lang="ru-RU" sz="2400" b="0" strike="noStrike" spc="-1" dirty="0"/>
          </a:p>
        </p:txBody>
      </p:sp>
      <p:pic>
        <p:nvPicPr>
          <p:cNvPr id="714" name="Picture 713"/>
          <p:cNvPicPr/>
          <p:nvPr/>
        </p:nvPicPr>
        <p:blipFill>
          <a:blip r:embed="rId5"/>
          <a:stretch/>
        </p:blipFill>
        <p:spPr>
          <a:xfrm>
            <a:off x="1001086" y="3097800"/>
            <a:ext cx="10186347" cy="272592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Массив в памяти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/>
          </p:nvPr>
        </p:nvSpPr>
        <p:spPr>
          <a:xfrm>
            <a:off x="1141560" y="1620000"/>
            <a:ext cx="6058080" cy="71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12 </a:t>
            </a: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char`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а == 3 </a:t>
            </a: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float`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а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717" name="Picture 716"/>
          <p:cNvPicPr/>
          <p:nvPr/>
        </p:nvPicPr>
        <p:blipFill>
          <a:blip r:embed="rId5"/>
          <a:stretch/>
        </p:blipFill>
        <p:spPr>
          <a:xfrm>
            <a:off x="1141560" y="4398623"/>
            <a:ext cx="10430640" cy="217224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717"/>
          <p:cNvPicPr/>
          <p:nvPr/>
        </p:nvPicPr>
        <p:blipFill>
          <a:blip r:embed="rId6"/>
          <a:stretch/>
        </p:blipFill>
        <p:spPr>
          <a:xfrm>
            <a:off x="1141561" y="2339639"/>
            <a:ext cx="7682844" cy="196866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Tw Cen MT"/>
              </a:rPr>
              <a:t>Адресация массива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/>
          </p:nvPr>
        </p:nvSpPr>
        <p:spPr>
          <a:xfrm>
            <a:off x="1141560" y="1846440"/>
            <a:ext cx="6262560" cy="4780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rmAutofit/>
          </a:bodyPr>
          <a:lstStyle/>
          <a:p>
            <a:pPr marL="0" indent="0">
              <a:spcBef>
                <a:spcPts val="1001"/>
              </a:spcBef>
              <a:buNone/>
            </a:pPr>
            <a:r>
              <a:rPr lang="ru-RU" sz="2600" b="0" strike="noStrike" spc="-1" dirty="0">
                <a:solidFill>
                  <a:schemeClr val="accent4"/>
                </a:solidFill>
                <a:latin typeface="Tw Cen MT"/>
              </a:rPr>
              <a:t>НАЧИНАЕТСЯ С НУЛЯ</a:t>
            </a:r>
            <a:endParaRPr lang="ru-RU" sz="2600" b="0" strike="noStrike" spc="-1" dirty="0">
              <a:solidFill>
                <a:schemeClr val="accent4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Clr>
                <a:srgbClr val="FFFFFF"/>
              </a:buClr>
              <a:buNone/>
            </a:pPr>
            <a:r>
              <a:rPr lang="ru-RU" sz="2600" b="0" strike="noStrike" spc="-1" dirty="0">
                <a:solidFill>
                  <a:srgbClr val="FFFFFF"/>
                </a:solidFill>
                <a:latin typeface="Tw Cen MT"/>
              </a:rPr>
              <a:t>Синтаксис:</a:t>
            </a:r>
            <a:endParaRPr lang="ru-RU" sz="2600" b="0" strike="noStrike" spc="-1" dirty="0"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4FD093"/>
                </a:solidFill>
                <a:latin typeface="Tw Cen MT"/>
              </a:rPr>
              <a:t>int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ru-RU" sz="2200" b="0" strike="noStrike" spc="-1" dirty="0" err="1">
                <a:solidFill>
                  <a:srgbClr val="FFFFFF"/>
                </a:solidFill>
                <a:latin typeface="Tw Cen MT"/>
              </a:rPr>
              <a:t>myPins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[] = {</a:t>
            </a:r>
            <a:r>
              <a:rPr lang="ru-RU" sz="2200" b="0" strike="noStrike" spc="-1" dirty="0">
                <a:solidFill>
                  <a:srgbClr val="54BCDF"/>
                </a:solidFill>
                <a:latin typeface="Tw Cen MT"/>
              </a:rPr>
              <a:t>2, 4, 8, 3, 6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};</a:t>
            </a:r>
            <a:endParaRPr lang="ru-RU" sz="2200" b="0" strike="noStrike" spc="-1" dirty="0"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4FD093"/>
                </a:solidFill>
                <a:latin typeface="Tw Cen MT"/>
              </a:rPr>
              <a:t>int</a:t>
            </a:r>
            <a:r>
              <a:rPr lang="ru-RU" sz="2200" b="0" strike="noStrike" spc="-1" dirty="0">
                <a:solidFill>
                  <a:srgbClr val="4FD093"/>
                </a:solidFill>
                <a:latin typeface="Tw Cen MT"/>
              </a:rPr>
              <a:t> </a:t>
            </a:r>
            <a:r>
              <a:rPr lang="ru-RU" sz="2200" b="0" strike="noStrike" spc="-1" dirty="0" err="1">
                <a:solidFill>
                  <a:srgbClr val="FFFFFF"/>
                </a:solidFill>
                <a:latin typeface="Tw Cen MT"/>
              </a:rPr>
              <a:t>myElement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 =</a:t>
            </a:r>
            <a:r>
              <a:rPr lang="ru-RU" sz="2200" b="0" strike="noStrike" spc="-1" dirty="0">
                <a:solidFill>
                  <a:srgbClr val="4FD093"/>
                </a:solidFill>
                <a:latin typeface="Tw Cen MT"/>
              </a:rPr>
              <a:t> </a:t>
            </a:r>
            <a:r>
              <a:rPr lang="ru-RU" sz="2200" b="0" strike="noStrike" spc="-1" dirty="0" err="1">
                <a:solidFill>
                  <a:srgbClr val="FFFFFF"/>
                </a:solidFill>
                <a:latin typeface="Tw Cen MT"/>
              </a:rPr>
              <a:t>myPins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[</a:t>
            </a:r>
            <a:r>
              <a:rPr lang="ru-RU" sz="2200" b="0" strike="noStrike" spc="-1" dirty="0">
                <a:solidFill>
                  <a:srgbClr val="729FCF"/>
                </a:solidFill>
                <a:latin typeface="Tw Cen MT"/>
              </a:rPr>
              <a:t>2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];</a:t>
            </a:r>
            <a:endParaRPr lang="ru-RU" sz="2200" b="0" strike="noStrike" spc="-1" dirty="0"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4FD093"/>
                </a:solidFill>
                <a:latin typeface="Tw Cen MT"/>
              </a:rPr>
              <a:t>char</a:t>
            </a:r>
            <a:r>
              <a:rPr lang="ru-RU" sz="2200" b="0" strike="noStrike" spc="-1" dirty="0">
                <a:solidFill>
                  <a:srgbClr val="4FD093"/>
                </a:solidFill>
                <a:latin typeface="Tw Cen MT"/>
              </a:rPr>
              <a:t> </a:t>
            </a:r>
            <a:r>
              <a:rPr lang="ru-RU" sz="2200" b="0" strike="noStrike" spc="-1" dirty="0" err="1">
                <a:solidFill>
                  <a:srgbClr val="FFFFFF"/>
                </a:solidFill>
                <a:latin typeface="Tw Cen MT"/>
              </a:rPr>
              <a:t>message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[6] =</a:t>
            </a:r>
            <a:r>
              <a:rPr lang="ru-RU" sz="2200" b="0" strike="noStrike" spc="-1" dirty="0">
                <a:solidFill>
                  <a:srgbClr val="4FD093"/>
                </a:solidFill>
                <a:latin typeface="Tw Cen MT"/>
              </a:rPr>
              <a:t> </a:t>
            </a:r>
            <a:r>
              <a:rPr lang="ru-RU" sz="2200" b="0" strike="noStrike" spc="-1" dirty="0">
                <a:solidFill>
                  <a:srgbClr val="54BCDF"/>
                </a:solidFill>
                <a:latin typeface="Tw Cen MT"/>
              </a:rPr>
              <a:t>"</a:t>
            </a:r>
            <a:r>
              <a:rPr lang="ru-RU" sz="2200" b="0" strike="noStrike" spc="-1" dirty="0" err="1">
                <a:solidFill>
                  <a:srgbClr val="54BCDF"/>
                </a:solidFill>
                <a:latin typeface="Tw Cen MT"/>
              </a:rPr>
              <a:t>hello</a:t>
            </a:r>
            <a:r>
              <a:rPr lang="ru-RU" sz="2200" b="0" strike="noStrike" spc="-1" dirty="0">
                <a:solidFill>
                  <a:srgbClr val="54BCDF"/>
                </a:solidFill>
                <a:latin typeface="Tw Cen MT"/>
              </a:rPr>
              <a:t>"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;</a:t>
            </a:r>
            <a:endParaRPr lang="ru-RU" sz="2200" b="0" strike="noStrike" spc="-1" dirty="0"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4FD093"/>
                </a:solidFill>
                <a:latin typeface="Tw Cen MT"/>
                <a:ea typeface="Microsoft YaHei"/>
              </a:rPr>
              <a:t>char</a:t>
            </a:r>
            <a:r>
              <a:rPr lang="ru-RU" sz="2200" b="0" strike="noStrike" spc="-1" dirty="0">
                <a:solidFill>
                  <a:srgbClr val="4FD093"/>
                </a:solidFill>
                <a:latin typeface="Tw Cen MT"/>
                <a:ea typeface="Microsoft YaHei"/>
              </a:rPr>
              <a:t> </a:t>
            </a:r>
            <a:r>
              <a:rPr lang="ru-RU" sz="2200" b="0" strike="noStrike" spc="-1" dirty="0" err="1">
                <a:solidFill>
                  <a:srgbClr val="FFFFFF"/>
                </a:solidFill>
                <a:latin typeface="Tw Cen MT"/>
                <a:ea typeface="Microsoft YaHei"/>
              </a:rPr>
              <a:t>letter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 = </a:t>
            </a:r>
            <a:r>
              <a:rPr lang="ru-RU" sz="2200" b="0" strike="noStrike" spc="-1" dirty="0" err="1">
                <a:solidFill>
                  <a:srgbClr val="FFFFFF"/>
                </a:solidFill>
                <a:latin typeface="Tw Cen MT"/>
                <a:ea typeface="Microsoft YaHei"/>
              </a:rPr>
              <a:t>message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[</a:t>
            </a:r>
            <a:r>
              <a:rPr lang="ru-RU" sz="2200" b="0" strike="noStrike" spc="-1" dirty="0">
                <a:solidFill>
                  <a:srgbClr val="729FCF"/>
                </a:solidFill>
                <a:latin typeface="Tw Cen MT"/>
                <a:ea typeface="Microsoft YaHei"/>
              </a:rPr>
              <a:t>0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];</a:t>
            </a:r>
            <a:endParaRPr lang="ru-RU" sz="2200" b="0" strike="noStrike" spc="-1" dirty="0"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4FD093"/>
                </a:solidFill>
                <a:latin typeface="Tw Cen MT"/>
                <a:ea typeface="Microsoft YaHei"/>
              </a:rPr>
              <a:t> </a:t>
            </a:r>
            <a:endParaRPr lang="ru-RU" sz="2200" b="0" strike="noStrike" spc="-1" dirty="0"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200" b="0" strike="noStrike" spc="-1" dirty="0">
              <a:latin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72CF60-CD4F-485E-A74E-AB4384F5F738}"/>
              </a:ext>
            </a:extLst>
          </p:cNvPr>
          <p:cNvSpPr txBox="1">
            <a:spLocks/>
          </p:cNvSpPr>
          <p:nvPr/>
        </p:nvSpPr>
        <p:spPr>
          <a:xfrm>
            <a:off x="6356412" y="1837719"/>
            <a:ext cx="5507115" cy="4392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array[] = {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997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1337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GB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GB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GB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 value: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GB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 value: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GB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"Last value: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GB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Массив в памяти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/>
          </p:nvPr>
        </p:nvSpPr>
        <p:spPr>
          <a:xfrm>
            <a:off x="1141560" y="1801440"/>
            <a:ext cx="6058080" cy="71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33200" indent="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45000"/>
              <a:buNone/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4FD093"/>
                </a:solidFill>
                <a:latin typeface="Tw Cen MT"/>
              </a:rPr>
              <a:t>char</a:t>
            </a:r>
            <a:r>
              <a:rPr lang="ru-RU" sz="2200" b="0" strike="noStrike" spc="-1" dirty="0">
                <a:solidFill>
                  <a:srgbClr val="4FD093"/>
                </a:solidFill>
                <a:latin typeface="Tw Cen MT"/>
              </a:rPr>
              <a:t> </a:t>
            </a:r>
            <a:r>
              <a:rPr lang="ru-RU" sz="2200" b="0" strike="noStrike" spc="-1" dirty="0" err="1">
                <a:solidFill>
                  <a:srgbClr val="FFFFFF"/>
                </a:solidFill>
                <a:latin typeface="Tw Cen MT"/>
              </a:rPr>
              <a:t>message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[] =</a:t>
            </a:r>
            <a:r>
              <a:rPr lang="ru-RU" sz="2200" b="0" strike="noStrike" spc="-1" dirty="0">
                <a:solidFill>
                  <a:srgbClr val="4FD093"/>
                </a:solidFill>
                <a:latin typeface="Tw Cen MT"/>
              </a:rPr>
              <a:t> </a:t>
            </a:r>
            <a:r>
              <a:rPr lang="ru-RU" sz="2200" b="0" strike="noStrike" spc="-1" dirty="0">
                <a:solidFill>
                  <a:srgbClr val="54BCDF"/>
                </a:solidFill>
                <a:latin typeface="Tw Cen MT"/>
              </a:rPr>
              <a:t>"CIRCUIT"</a:t>
            </a:r>
            <a:r>
              <a:rPr lang="ru-RU" sz="2200" b="0" strike="noStrike" spc="-1" dirty="0">
                <a:solidFill>
                  <a:srgbClr val="FFFFFF"/>
                </a:solidFill>
                <a:latin typeface="Tw Cen MT"/>
              </a:rPr>
              <a:t>;</a:t>
            </a:r>
            <a:endParaRPr lang="ru-RU" sz="2200" b="0" strike="noStrike" spc="-1" dirty="0">
              <a:latin typeface="Arial"/>
            </a:endParaRPr>
          </a:p>
        </p:txBody>
      </p:sp>
      <p:pic>
        <p:nvPicPr>
          <p:cNvPr id="724" name="Picture 723"/>
          <p:cNvPicPr/>
          <p:nvPr/>
        </p:nvPicPr>
        <p:blipFill>
          <a:blip r:embed="rId5"/>
          <a:stretch/>
        </p:blipFill>
        <p:spPr>
          <a:xfrm>
            <a:off x="1141560" y="2394386"/>
            <a:ext cx="10394623" cy="311898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1881</TotalTime>
  <Words>954</Words>
  <Application>Microsoft Office PowerPoint</Application>
  <PresentationFormat>Widescreen</PresentationFormat>
  <Paragraphs>129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Tw Cen MT</vt:lpstr>
      <vt:lpstr>Circuit</vt:lpstr>
      <vt:lpstr>Переменные Часть3</vt:lpstr>
      <vt:lpstr>Основные простые типы данных в C++</vt:lpstr>
      <vt:lpstr>Основные Сложные типы данных в C++</vt:lpstr>
      <vt:lpstr>Хранение данных в (ОЗУ)</vt:lpstr>
      <vt:lpstr>Массив (array)</vt:lpstr>
      <vt:lpstr>Массив в памяти</vt:lpstr>
      <vt:lpstr>Массив в памяти</vt:lpstr>
      <vt:lpstr>Адресация массива</vt:lpstr>
      <vt:lpstr>Массив в памяти</vt:lpstr>
      <vt:lpstr>Двумерный массив</vt:lpstr>
      <vt:lpstr>Адресация двумерного массива</vt:lpstr>
      <vt:lpstr>СТРОКА (STRING)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32</cp:revision>
  <dcterms:created xsi:type="dcterms:W3CDTF">2021-08-20T15:58:16Z</dcterms:created>
  <dcterms:modified xsi:type="dcterms:W3CDTF">2022-04-01T00:58:45Z</dcterms:modified>
</cp:coreProperties>
</file>