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2"/>
  </p:notesMasterIdLst>
  <p:sldIdLst>
    <p:sldId id="256" r:id="rId2"/>
    <p:sldId id="257" r:id="rId3"/>
    <p:sldId id="320" r:id="rId4"/>
    <p:sldId id="319" r:id="rId5"/>
    <p:sldId id="281" r:id="rId6"/>
    <p:sldId id="321" r:id="rId7"/>
    <p:sldId id="322" r:id="rId8"/>
    <p:sldId id="273" r:id="rId9"/>
    <p:sldId id="32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235588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Очередь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№17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001070-3382-4707-8040-57A5A524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82" y="3577336"/>
            <a:ext cx="2875320" cy="2875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Способ </a:t>
            </a:r>
            <a:r>
              <a:rPr lang="ru-RU" sz="2300" dirty="0">
                <a:solidFill>
                  <a:schemeClr val="accent1"/>
                </a:solidFill>
              </a:rPr>
              <a:t>организации</a:t>
            </a:r>
            <a:r>
              <a:rPr lang="ru-RU" sz="2300" dirty="0"/>
              <a:t> информации: ее </a:t>
            </a:r>
            <a:r>
              <a:rPr lang="ru-RU" sz="2300" dirty="0">
                <a:solidFill>
                  <a:schemeClr val="accent1"/>
                </a:solidFill>
              </a:rPr>
              <a:t>формат</a:t>
            </a:r>
            <a:r>
              <a:rPr lang="ru-RU" sz="2300" dirty="0"/>
              <a:t> хранения, </a:t>
            </a:r>
            <a:r>
              <a:rPr lang="ru-RU" sz="2300" dirty="0">
                <a:solidFill>
                  <a:schemeClr val="accent1"/>
                </a:solidFill>
              </a:rPr>
              <a:t>способы изменения </a:t>
            </a:r>
            <a:r>
              <a:rPr lang="ru-RU" sz="2300" dirty="0"/>
              <a:t>и </a:t>
            </a:r>
            <a:r>
              <a:rPr lang="ru-RU" sz="2300" dirty="0">
                <a:solidFill>
                  <a:schemeClr val="accent1"/>
                </a:solidFill>
              </a:rPr>
              <a:t>доступ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Такой информацией может быть </a:t>
            </a:r>
            <a:r>
              <a:rPr lang="ru-RU" sz="2300" dirty="0">
                <a:solidFill>
                  <a:schemeClr val="accent1"/>
                </a:solidFill>
              </a:rPr>
              <a:t>совокупность и однотипных, и многотипных данных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Данные могут быть </a:t>
            </a:r>
            <a:r>
              <a:rPr lang="ru-RU" sz="2300" dirty="0">
                <a:solidFill>
                  <a:schemeClr val="accent3"/>
                </a:solidFill>
              </a:rPr>
              <a:t>связаны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Управление данными предоставлено </a:t>
            </a:r>
            <a:r>
              <a:rPr lang="ru-RU" sz="2300" dirty="0">
                <a:solidFill>
                  <a:schemeClr val="accent2"/>
                </a:solidFill>
              </a:rPr>
              <a:t>определенным способом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BC79B-D77B-4429-BC17-349BC3CEB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64" y="3429000"/>
            <a:ext cx="3069851" cy="3069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7093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- имеет </a:t>
            </a:r>
            <a:r>
              <a:rPr lang="ru-RU" sz="2300" dirty="0">
                <a:solidFill>
                  <a:schemeClr val="accent1"/>
                </a:solidFill>
              </a:rPr>
              <a:t>внутреннюю форму</a:t>
            </a:r>
            <a:r>
              <a:rPr lang="ru-RU" sz="2300" dirty="0"/>
              <a:t>, данные </a:t>
            </a:r>
            <a:r>
              <a:rPr lang="ru-RU" sz="2300" dirty="0">
                <a:solidFill>
                  <a:schemeClr val="accent3"/>
                </a:solidFill>
              </a:rPr>
              <a:t>могут быть связаны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может иметь </a:t>
            </a:r>
            <a:r>
              <a:rPr lang="ru-RU" sz="2300" dirty="0">
                <a:solidFill>
                  <a:schemeClr val="accent1"/>
                </a:solidFill>
              </a:rPr>
              <a:t>несколько разных типов данных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/>
              <a:t>хранит </a:t>
            </a:r>
            <a:r>
              <a:rPr lang="ru-RU" sz="2300" dirty="0">
                <a:solidFill>
                  <a:schemeClr val="accent2"/>
                </a:solidFill>
              </a:rPr>
              <a:t>информацию</a:t>
            </a:r>
            <a:r>
              <a:rPr lang="ru-RU" sz="2300" dirty="0"/>
              <a:t> об предмете;</a:t>
            </a:r>
          </a:p>
          <a:p>
            <a:pPr algn="just">
              <a:buFontTx/>
              <a:buChar char="-"/>
            </a:pPr>
            <a:r>
              <a:rPr lang="ru-RU" sz="2300" dirty="0"/>
              <a:t>значение </a:t>
            </a:r>
            <a:r>
              <a:rPr lang="ru-RU" sz="2300" dirty="0">
                <a:solidFill>
                  <a:schemeClr val="accent1"/>
                </a:solidFill>
              </a:rPr>
              <a:t>нельзя изменить прямым способом</a:t>
            </a:r>
            <a:r>
              <a:rPr lang="ru-RU" sz="2300" dirty="0"/>
              <a:t>, только с помощью </a:t>
            </a:r>
            <a:r>
              <a:rPr lang="ru-RU" sz="2300" dirty="0">
                <a:solidFill>
                  <a:schemeClr val="accent2"/>
                </a:solidFill>
              </a:rPr>
              <a:t>специальной операции</a:t>
            </a:r>
            <a:r>
              <a:rPr lang="ru-RU" sz="2300" dirty="0"/>
              <a:t>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1"/>
                </a:solidFill>
              </a:rPr>
              <a:t>нужно учитывать</a:t>
            </a:r>
            <a:r>
              <a:rPr lang="ru-RU" sz="2300" dirty="0"/>
              <a:t> проблему сложности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50513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Примеры структур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910633" cy="4392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300" dirty="0"/>
              <a:t>Примеры структур данных: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Стек</a:t>
            </a:r>
            <a:r>
              <a:rPr lang="ru-RU" sz="2300" dirty="0"/>
              <a:t> (определенный порядок доступа и модификации);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Очередь</a:t>
            </a:r>
            <a:r>
              <a:rPr lang="ru-RU" sz="2300" dirty="0"/>
              <a:t> (схож в реализации со Стеком);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Связанный список </a:t>
            </a:r>
            <a:r>
              <a:rPr lang="ru-RU" sz="2300" dirty="0"/>
              <a:t>(массив, но элементы связаны опр. способом);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Множество</a:t>
            </a:r>
            <a:r>
              <a:rPr lang="ru-RU" sz="2300" dirty="0"/>
              <a:t> (может хранить только уникальные элементы);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Хеш-таблица</a:t>
            </a:r>
            <a:r>
              <a:rPr lang="ru-RU" sz="2300" dirty="0"/>
              <a:t> (пара ключ-значение);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Дерево</a:t>
            </a:r>
            <a:r>
              <a:rPr lang="ru-RU" sz="2300" dirty="0"/>
              <a:t> (древовидная структура связанных элементов);</a:t>
            </a:r>
          </a:p>
          <a:p>
            <a:pPr algn="just">
              <a:buFontTx/>
              <a:buChar char="-"/>
            </a:pPr>
            <a:r>
              <a:rPr lang="ru-RU" sz="2300" dirty="0">
                <a:solidFill>
                  <a:schemeClr val="accent5"/>
                </a:solidFill>
              </a:rPr>
              <a:t>Граф</a:t>
            </a:r>
            <a:r>
              <a:rPr lang="ru-RU" sz="2300" dirty="0"/>
              <a:t> (связанное множество).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74F8-26DD-4C17-99DF-D39661D39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3429000"/>
            <a:ext cx="3207327" cy="32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Абстракция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08288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Структуры данных </a:t>
            </a:r>
            <a:r>
              <a:rPr lang="ru-RU" sz="2300" dirty="0">
                <a:solidFill>
                  <a:schemeClr val="accent1"/>
                </a:solidFill>
              </a:rPr>
              <a:t>являются более </a:t>
            </a:r>
            <a:r>
              <a:rPr lang="ru-RU" sz="2300" dirty="0">
                <a:solidFill>
                  <a:schemeClr val="accent5"/>
                </a:solidFill>
              </a:rPr>
              <a:t>абстрактными</a:t>
            </a:r>
            <a:r>
              <a:rPr lang="ru-RU" sz="2300" dirty="0">
                <a:solidFill>
                  <a:schemeClr val="accent1"/>
                </a:solidFill>
              </a:rPr>
              <a:t> сущностями</a:t>
            </a:r>
            <a:r>
              <a:rPr lang="ru-RU" sz="2300" dirty="0"/>
              <a:t>, чем массивы и типы данных. </a:t>
            </a:r>
          </a:p>
          <a:p>
            <a:pPr marL="0" indent="0" algn="just">
              <a:buNone/>
            </a:pPr>
            <a:r>
              <a:rPr lang="ru-RU" sz="2300" dirty="0"/>
              <a:t>Они </a:t>
            </a:r>
            <a:r>
              <a:rPr lang="ru-RU" sz="2300" dirty="0">
                <a:solidFill>
                  <a:schemeClr val="accent1"/>
                </a:solidFill>
              </a:rPr>
              <a:t>определяются</a:t>
            </a:r>
            <a:r>
              <a:rPr lang="ru-RU" sz="2300" dirty="0"/>
              <a:t>, прежде всего, своим </a:t>
            </a:r>
            <a:r>
              <a:rPr lang="ru-RU" sz="2300" dirty="0">
                <a:solidFill>
                  <a:schemeClr val="accent2"/>
                </a:solidFill>
              </a:rPr>
              <a:t>интерфейсом</a:t>
            </a:r>
            <a:r>
              <a:rPr lang="ru-RU" sz="2300" dirty="0"/>
              <a:t>: </a:t>
            </a:r>
            <a:r>
              <a:rPr lang="ru-RU" sz="2300" dirty="0">
                <a:solidFill>
                  <a:schemeClr val="accent1"/>
                </a:solidFill>
              </a:rPr>
              <a:t>набором разрешенных операций, которые могут выполняться с ними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Интерфейс этих структур проектируется с расчетом на поддержку </a:t>
            </a:r>
            <a:r>
              <a:rPr lang="ru-RU" sz="2300" dirty="0">
                <a:solidFill>
                  <a:schemeClr val="accent2"/>
                </a:solidFill>
              </a:rPr>
              <a:t>ограничений доступа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Базовый механизм, используемый для их реализации, </a:t>
            </a:r>
            <a:r>
              <a:rPr lang="ru-RU" sz="2300" dirty="0">
                <a:solidFill>
                  <a:schemeClr val="accent1"/>
                </a:solidFill>
              </a:rPr>
              <a:t>обычно остается невидимым для пользователя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D0D87-CBB4-40CF-80A5-D26824BD5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3415645"/>
            <a:ext cx="3083206" cy="30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Очередь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821856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solidFill>
                  <a:schemeClr val="accent2"/>
                </a:solidFill>
              </a:rPr>
              <a:t>Структура данных</a:t>
            </a:r>
            <a:r>
              <a:rPr lang="ru-RU" sz="2300" dirty="0"/>
              <a:t>, представляющая из себя </a:t>
            </a:r>
            <a:r>
              <a:rPr lang="ru-RU" sz="2300" dirty="0">
                <a:solidFill>
                  <a:schemeClr val="accent1"/>
                </a:solidFill>
              </a:rPr>
              <a:t>упорядоченный набор элементов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Добавление</a:t>
            </a:r>
            <a:r>
              <a:rPr lang="ru-RU" sz="2300" dirty="0"/>
              <a:t> новых элементов </a:t>
            </a:r>
            <a:r>
              <a:rPr lang="ru-RU" sz="2300" dirty="0">
                <a:solidFill>
                  <a:schemeClr val="accent1"/>
                </a:solidFill>
              </a:rPr>
              <a:t>производится с одного конца</a:t>
            </a:r>
            <a:r>
              <a:rPr lang="ru-RU" sz="2300" dirty="0"/>
              <a:t> – </a:t>
            </a:r>
            <a:r>
              <a:rPr lang="ru-RU" sz="2300" dirty="0">
                <a:solidFill>
                  <a:schemeClr val="accent5"/>
                </a:solidFill>
              </a:rPr>
              <a:t>хвоста очереди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>
                <a:solidFill>
                  <a:schemeClr val="accent1"/>
                </a:solidFill>
              </a:rPr>
              <a:t>Удаление</a:t>
            </a:r>
            <a:r>
              <a:rPr lang="ru-RU" sz="2300" dirty="0"/>
              <a:t> элементов производится </a:t>
            </a:r>
            <a:r>
              <a:rPr lang="ru-RU" sz="2300" dirty="0">
                <a:solidFill>
                  <a:schemeClr val="accent1"/>
                </a:solidFill>
              </a:rPr>
              <a:t>с другого </a:t>
            </a:r>
            <a:r>
              <a:rPr lang="ru-RU" sz="2300" dirty="0"/>
              <a:t>– </a:t>
            </a:r>
            <a:r>
              <a:rPr lang="ru-RU" sz="2300" dirty="0">
                <a:solidFill>
                  <a:schemeClr val="accent5"/>
                </a:solidFill>
              </a:rPr>
              <a:t>головы очереди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Устройство очереди похоже на стек, за исключением порядка извлечения элементов.</a:t>
            </a:r>
            <a:endParaRPr lang="en-GB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8ACE9-9CC5-4EDC-9160-B808241E4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51" y="3684233"/>
            <a:ext cx="2814618" cy="28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dirty="0"/>
              <a:t>Устройство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1EA74-AA00-4246-8251-1596F11FD98E}"/>
              </a:ext>
            </a:extLst>
          </p:cNvPr>
          <p:cNvSpPr txBox="1">
            <a:spLocks/>
          </p:cNvSpPr>
          <p:nvPr/>
        </p:nvSpPr>
        <p:spPr>
          <a:xfrm>
            <a:off x="1141413" y="1847274"/>
            <a:ext cx="6733080" cy="43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300" dirty="0"/>
              <a:t>Принцип </a:t>
            </a:r>
            <a:r>
              <a:rPr lang="en-GB" sz="2300" dirty="0">
                <a:solidFill>
                  <a:schemeClr val="accent4"/>
                </a:solidFill>
              </a:rPr>
              <a:t>FIFO</a:t>
            </a:r>
            <a:r>
              <a:rPr lang="en-GB" sz="2300" dirty="0"/>
              <a:t> (first-in, first-out) – </a:t>
            </a:r>
            <a:r>
              <a:rPr lang="ru-RU" sz="2300" dirty="0">
                <a:solidFill>
                  <a:schemeClr val="accent1"/>
                </a:solidFill>
              </a:rPr>
              <a:t>первым</a:t>
            </a:r>
            <a:r>
              <a:rPr lang="ru-RU" sz="2300" dirty="0"/>
              <a:t> из очереди </a:t>
            </a:r>
            <a:r>
              <a:rPr lang="ru-RU" sz="2300" dirty="0">
                <a:solidFill>
                  <a:schemeClr val="accent1"/>
                </a:solidFill>
              </a:rPr>
              <a:t>удаляется элемент</a:t>
            </a:r>
            <a:r>
              <a:rPr lang="ru-RU" sz="2300" dirty="0"/>
              <a:t>, который был </a:t>
            </a:r>
            <a:r>
              <a:rPr lang="ru-RU" sz="2300" dirty="0">
                <a:solidFill>
                  <a:schemeClr val="accent1"/>
                </a:solidFill>
              </a:rPr>
              <a:t>помещен</a:t>
            </a:r>
            <a:r>
              <a:rPr lang="ru-RU" sz="2300" dirty="0"/>
              <a:t> туда </a:t>
            </a:r>
            <a:r>
              <a:rPr lang="ru-RU" sz="2300" dirty="0">
                <a:solidFill>
                  <a:schemeClr val="accent1"/>
                </a:solidFill>
              </a:rPr>
              <a:t>первым</a:t>
            </a:r>
            <a:r>
              <a:rPr lang="en-GB" sz="2300" dirty="0"/>
              <a:t>.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dirty="0"/>
              <a:t>По аналогии со стеком, структура реализована таким образом, что доступ к элементам, что находятся не на вершине либо </a:t>
            </a:r>
            <a:r>
              <a:rPr lang="ru-RU" sz="2300" dirty="0">
                <a:solidFill>
                  <a:schemeClr val="accent2"/>
                </a:solidFill>
              </a:rPr>
              <a:t>скрыт</a:t>
            </a:r>
            <a:r>
              <a:rPr lang="ru-RU" sz="2300" dirty="0"/>
              <a:t>, либо вообще </a:t>
            </a:r>
            <a:r>
              <a:rPr lang="ru-RU" sz="2300" dirty="0">
                <a:solidFill>
                  <a:schemeClr val="accent2"/>
                </a:solidFill>
              </a:rPr>
              <a:t>не возможен</a:t>
            </a:r>
            <a:r>
              <a:rPr lang="ru-RU" sz="2300" dirty="0"/>
              <a:t>.</a:t>
            </a:r>
          </a:p>
          <a:p>
            <a:pPr marL="0" indent="0" algn="just">
              <a:buNone/>
            </a:pPr>
            <a:r>
              <a:rPr lang="ru-RU" sz="2300" dirty="0"/>
              <a:t>Очередь также может быть реализована на основе массива или связанного списка, но на его работу это не влияет (</a:t>
            </a:r>
            <a:r>
              <a:rPr lang="ru-RU" sz="2300" dirty="0">
                <a:solidFill>
                  <a:schemeClr val="accent5"/>
                </a:solidFill>
              </a:rPr>
              <a:t>абстракция</a:t>
            </a:r>
            <a:r>
              <a:rPr lang="ru-RU" sz="2300" dirty="0"/>
              <a:t>).</a:t>
            </a:r>
          </a:p>
          <a:p>
            <a:pPr marL="0" indent="0" algn="just">
              <a:buNone/>
            </a:pPr>
            <a:endParaRPr lang="ru-RU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66EDB-2E68-49D4-BB53-42825B1FE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30" y="1704513"/>
            <a:ext cx="2858097" cy="44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5" y="1847274"/>
            <a:ext cx="6103398" cy="4392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300" dirty="0"/>
              <a:t>Объявление стека состоит из трех частей:</a:t>
            </a:r>
          </a:p>
          <a:p>
            <a:pPr algn="just">
              <a:buFontTx/>
              <a:buChar char="-"/>
            </a:pPr>
            <a:r>
              <a:rPr lang="ru-RU" sz="2300" dirty="0"/>
              <a:t>указание типа шаблона;</a:t>
            </a:r>
          </a:p>
          <a:p>
            <a:pPr algn="just">
              <a:buFontTx/>
              <a:buChar char="-"/>
            </a:pPr>
            <a:r>
              <a:rPr lang="ru-RU" sz="2300" dirty="0"/>
              <a:t>указание типа данных;</a:t>
            </a:r>
          </a:p>
          <a:p>
            <a:pPr algn="just">
              <a:buFontTx/>
              <a:buChar char="-"/>
            </a:pPr>
            <a:r>
              <a:rPr lang="ru-RU" sz="2300" dirty="0"/>
              <a:t>название переменной.</a:t>
            </a:r>
          </a:p>
          <a:p>
            <a:pPr algn="just">
              <a:buFontTx/>
              <a:buChar char="-"/>
            </a:pPr>
            <a:endParaRPr lang="en-US" sz="2300" dirty="0"/>
          </a:p>
          <a:p>
            <a:pPr marL="0" indent="0" algn="just">
              <a:buNone/>
            </a:pPr>
            <a:r>
              <a:rPr lang="ru-RU" sz="2300" dirty="0"/>
              <a:t>Стек можно импортировать с помощью директивы </a:t>
            </a:r>
            <a:r>
              <a:rPr lang="en-GB" sz="2300" dirty="0">
                <a:solidFill>
                  <a:schemeClr val="accent2"/>
                </a:solidFill>
              </a:rPr>
              <a:t>#include</a:t>
            </a:r>
            <a:r>
              <a:rPr lang="en-GB" sz="2300" dirty="0"/>
              <a:t> </a:t>
            </a:r>
            <a:r>
              <a:rPr lang="en-GB" sz="2300" dirty="0">
                <a:solidFill>
                  <a:schemeClr val="accent5"/>
                </a:solidFill>
              </a:rPr>
              <a:t>&lt;queue&gt;</a:t>
            </a:r>
            <a:endParaRPr lang="ru-RU" sz="2300" dirty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sz="2300" dirty="0"/>
              <a:t>Синтаксис: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>
                <a:solidFill>
                  <a:schemeClr val="accent4"/>
                </a:solidFill>
                <a:latin typeface="Consolas" panose="020B0609020204030204" pitchFamily="49" charset="0"/>
              </a:rPr>
              <a:t>очередь </a:t>
            </a:r>
            <a:r>
              <a:rPr lang="en-US" sz="2300" dirty="0">
                <a:latin typeface="Consolas" panose="020B0609020204030204" pitchFamily="49" charset="0"/>
              </a:rPr>
              <a:t>&lt;</a:t>
            </a:r>
            <a:r>
              <a:rPr lang="ru-RU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тип_данных</a:t>
            </a:r>
            <a:r>
              <a:rPr lang="en-US" sz="2300" dirty="0">
                <a:latin typeface="Consolas" panose="020B0609020204030204" pitchFamily="49" charset="0"/>
              </a:rPr>
              <a:t>&gt;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ru-RU" sz="2300" dirty="0" err="1">
                <a:latin typeface="Consolas" panose="020B0609020204030204" pitchFamily="49" charset="0"/>
              </a:rPr>
              <a:t>названиеОчереди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300" dirty="0" err="1">
                <a:latin typeface="Consolas" panose="020B0609020204030204" pitchFamily="49" charset="0"/>
              </a:rPr>
              <a:t>названиеОчереди</a:t>
            </a:r>
            <a:r>
              <a:rPr lang="ru-RU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ru-RU" sz="2300" dirty="0" err="1">
                <a:latin typeface="Consolas" panose="020B0609020204030204" pitchFamily="49" charset="0"/>
              </a:rPr>
              <a:t>метод</a:t>
            </a:r>
            <a:r>
              <a:rPr lang="ru-RU" sz="2300" dirty="0">
                <a:latin typeface="Consolas" panose="020B0609020204030204" pitchFamily="49" charset="0"/>
              </a:rPr>
              <a:t>()</a:t>
            </a:r>
            <a:r>
              <a:rPr lang="en-US" sz="2300" dirty="0">
                <a:latin typeface="Consolas" panose="020B0609020204030204" pitchFamily="49" charset="0"/>
              </a:rPr>
              <a:t>;</a:t>
            </a:r>
            <a:endParaRPr lang="ru-RU" sz="2300" dirty="0"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3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5FAD5-7447-4992-AFFC-811128413E4D}"/>
              </a:ext>
            </a:extLst>
          </p:cNvPr>
          <p:cNvSpPr txBox="1"/>
          <p:nvPr/>
        </p:nvSpPr>
        <p:spPr>
          <a:xfrm>
            <a:off x="7532725" y="1837719"/>
            <a:ext cx="610339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queue 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testQueue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testQueue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testQueue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testQueue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testQueue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testQueue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testQueue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Poped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testQueue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4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Методы работы с Очередью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4109"/>
            <a:ext cx="8916985" cy="439220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300" dirty="0"/>
              <a:t>Очередь имеет исчерпывающий список методов: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CC69AB-38C5-4D8B-BBFB-7441ABD04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01908"/>
              </p:ext>
            </p:extLst>
          </p:nvPr>
        </p:nvGraphicFramePr>
        <p:xfrm>
          <a:off x="1178718" y="2221165"/>
          <a:ext cx="9831388" cy="42576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57847">
                  <a:extLst>
                    <a:ext uri="{9D8B030D-6E8A-4147-A177-3AD203B41FA5}">
                      <a16:colId xmlns:a16="http://schemas.microsoft.com/office/drawing/2014/main" val="3053866789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2703388970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3877768043"/>
                    </a:ext>
                  </a:extLst>
                </a:gridCol>
                <a:gridCol w="2457847">
                  <a:extLst>
                    <a:ext uri="{9D8B030D-6E8A-4147-A177-3AD203B41FA5}">
                      <a16:colId xmlns:a16="http://schemas.microsoft.com/office/drawing/2014/main" val="524617490"/>
                    </a:ext>
                  </a:extLst>
                </a:gridCol>
              </a:tblGrid>
              <a:tr h="417204">
                <a:tc>
                  <a:txBody>
                    <a:bodyPr/>
                    <a:lstStyle/>
                    <a:p>
                      <a:r>
                        <a:rPr lang="ru-RU" dirty="0"/>
                        <a:t>Название метода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метода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Аргументы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Возврат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4454"/>
                  </a:ext>
                </a:extLst>
              </a:tr>
              <a:tr h="610796">
                <a:tc>
                  <a:txBody>
                    <a:bodyPr/>
                    <a:lstStyle/>
                    <a:p>
                      <a:r>
                        <a:rPr lang="en-GB" dirty="0"/>
                        <a:t>empty</a:t>
                      </a:r>
                      <a:r>
                        <a:rPr lang="ru-RU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Проверка очереди на пустоту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Является ли очередь пустой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9410"/>
                  </a:ext>
                </a:extLst>
              </a:tr>
              <a:tr h="610796">
                <a:tc>
                  <a:txBody>
                    <a:bodyPr/>
                    <a:lstStyle/>
                    <a:p>
                      <a:r>
                        <a:rPr lang="en-US" dirty="0"/>
                        <a:t>back()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Смотрит последний элемент очереди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 очереди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37492"/>
                  </a:ext>
                </a:extLst>
              </a:tr>
              <a:tr h="610796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Смотрит первый элемент очереди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 очереди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73"/>
                  </a:ext>
                </a:extLst>
              </a:tr>
              <a:tr h="610796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Убирает первый элемент очереди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96659"/>
                  </a:ext>
                </a:extLst>
              </a:tr>
              <a:tr h="610796">
                <a:tc>
                  <a:txBody>
                    <a:bodyPr/>
                    <a:lstStyle/>
                    <a:p>
                      <a:r>
                        <a:rPr lang="en-GB" dirty="0"/>
                        <a:t>push</a:t>
                      </a:r>
                      <a:r>
                        <a:rPr lang="ru-RU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Добавляет элемент в конец очереди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Новый элемент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97211"/>
                  </a:ext>
                </a:extLst>
              </a:tr>
              <a:tr h="610796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  <a:r>
                        <a:rPr lang="ru-RU" dirty="0"/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Узнает размер очереди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Ничего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очереди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9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90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3578</TotalTime>
  <Words>598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Tw Cen MT</vt:lpstr>
      <vt:lpstr>Circuit</vt:lpstr>
      <vt:lpstr>Очередь</vt:lpstr>
      <vt:lpstr>Структура данных</vt:lpstr>
      <vt:lpstr>Структура данных</vt:lpstr>
      <vt:lpstr>Примеры структур данных</vt:lpstr>
      <vt:lpstr>Абстракция</vt:lpstr>
      <vt:lpstr>Очередь</vt:lpstr>
      <vt:lpstr>Устройство</vt:lpstr>
      <vt:lpstr>Синтаксис</vt:lpstr>
      <vt:lpstr>Методы работы с Очередью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61</cp:revision>
  <dcterms:created xsi:type="dcterms:W3CDTF">2021-08-20T15:58:16Z</dcterms:created>
  <dcterms:modified xsi:type="dcterms:W3CDTF">2022-05-20T13:41:15Z</dcterms:modified>
</cp:coreProperties>
</file>