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60" r:id="rId3"/>
    <p:sldId id="257" r:id="rId4"/>
    <p:sldId id="273" r:id="rId5"/>
    <p:sldId id="320" r:id="rId6"/>
    <p:sldId id="325" r:id="rId7"/>
    <p:sldId id="324" r:id="rId8"/>
    <p:sldId id="281" r:id="rId9"/>
    <p:sldId id="321" r:id="rId10"/>
    <p:sldId id="32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E0F3D42-C5EF-4500-95C2-FE43FC5FC1F1}" type="slidenum">
              <a:rPr lang="ru-RU" sz="1200" b="0" strike="noStrike" spc="-1">
                <a:latin typeface="Times New Roman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Указатель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</a:t>
            </a:r>
            <a:r>
              <a:rPr lang="en-US" sz="2800" dirty="0">
                <a:solidFill>
                  <a:schemeClr val="tx2"/>
                </a:solidFill>
              </a:rPr>
              <a:t>8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Указатель указателя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72550" cy="4392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Указатель может указывать на другой указатель.</a:t>
            </a:r>
            <a:r>
              <a:rPr lang="en-US" dirty="0"/>
              <a:t> </a:t>
            </a:r>
            <a:r>
              <a:rPr lang="ru-RU" dirty="0"/>
              <a:t>В таком случае он </a:t>
            </a:r>
            <a:r>
              <a:rPr lang="ru-RU" dirty="0">
                <a:solidFill>
                  <a:schemeClr val="accent1"/>
                </a:solidFill>
              </a:rPr>
              <a:t>хранит адрес того указателя, который хранит адрес значения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Синтаксис:</a:t>
            </a:r>
          </a:p>
          <a:p>
            <a:pPr marL="0" indent="0" algn="just">
              <a:buNone/>
            </a:pPr>
            <a:r>
              <a:rPr lang="ru-RU" dirty="0" err="1">
                <a:solidFill>
                  <a:schemeClr val="accent2"/>
                </a:solidFill>
              </a:rPr>
              <a:t>тип_указателя</a:t>
            </a:r>
            <a:r>
              <a:rPr lang="ru-RU" dirty="0">
                <a:solidFill>
                  <a:schemeClr val="accent2"/>
                </a:solidFill>
              </a:rPr>
              <a:t> **</a:t>
            </a:r>
            <a:r>
              <a:rPr lang="ru-RU" dirty="0"/>
              <a:t>название указателя;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AF0A7-2ADE-411E-B00E-002386D7A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16" y="715224"/>
            <a:ext cx="3170896" cy="59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Хранение данных в (ОЗУ)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141560" y="1881835"/>
            <a:ext cx="9192048" cy="218413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В каждой ячейке хранится </a:t>
            </a:r>
            <a:r>
              <a:rPr lang="ru-RU" sz="2000" b="0" strike="noStrike" spc="-1" dirty="0">
                <a:solidFill>
                  <a:schemeClr val="accent5"/>
                </a:solidFill>
                <a:latin typeface="+mj-lt"/>
              </a:rPr>
              <a:t>8 бит</a:t>
            </a:r>
            <a:r>
              <a:rPr lang="ru-RU" sz="2000" spc="-1" dirty="0">
                <a:latin typeface="+mj-lt"/>
              </a:rPr>
              <a:t> (</a:t>
            </a: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8 бит = 1 байт).</a:t>
            </a: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У каждой ячейки есть </a:t>
            </a:r>
            <a:r>
              <a:rPr lang="ru-RU" sz="2000" b="0" strike="noStrike" spc="-1" dirty="0">
                <a:solidFill>
                  <a:schemeClr val="accent2"/>
                </a:solidFill>
                <a:latin typeface="+mj-lt"/>
              </a:rPr>
              <a:t>адрес</a:t>
            </a: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.</a:t>
            </a:r>
            <a:endParaRPr lang="en-US" sz="2000" b="0" strike="noStrike" spc="-1" dirty="0">
              <a:solidFill>
                <a:srgbClr val="FFFFFF"/>
              </a:solidFill>
              <a:latin typeface="+mj-lt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+mj-lt"/>
              </a:rPr>
              <a:t>Адрес всегда указывается как </a:t>
            </a:r>
            <a:r>
              <a:rPr lang="ru-RU" sz="2000" b="0" strike="noStrike" spc="-1" dirty="0">
                <a:solidFill>
                  <a:schemeClr val="accent2"/>
                </a:solidFill>
                <a:latin typeface="+mj-lt"/>
              </a:rPr>
              <a:t>целое число 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(зачастую в </a:t>
            </a:r>
            <a:r>
              <a:rPr lang="ru-RU" sz="2000" spc="-1" dirty="0">
                <a:solidFill>
                  <a:schemeClr val="accent3"/>
                </a:solidFill>
                <a:latin typeface="+mj-lt"/>
              </a:rPr>
              <a:t>шестнадцатеричном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формате).</a:t>
            </a:r>
            <a:endParaRPr lang="ru-RU" sz="2000" b="0" strike="noStrike" spc="-1" dirty="0">
              <a:solidFill>
                <a:srgbClr val="FFFFFF"/>
              </a:solidFill>
              <a:latin typeface="+mj-lt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000" spc="-1" dirty="0">
                <a:solidFill>
                  <a:srgbClr val="FFFFFF"/>
                </a:solidFill>
                <a:latin typeface="+mj-lt"/>
              </a:rPr>
              <a:t>Адрес, в зависимости от архитектуры может быть</a:t>
            </a:r>
            <a:r>
              <a:rPr lang="en-US" sz="2000" spc="-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000" spc="-1" dirty="0">
                <a:solidFill>
                  <a:schemeClr val="accent5"/>
                </a:solidFill>
                <a:latin typeface="+mj-lt"/>
              </a:rPr>
              <a:t>8</a:t>
            </a:r>
            <a:r>
              <a:rPr lang="en-US" sz="2000" spc="-1" dirty="0">
                <a:solidFill>
                  <a:srgbClr val="FFFFFF"/>
                </a:solidFill>
                <a:latin typeface="+mj-lt"/>
              </a:rPr>
              <a:t>,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2000" spc="-1" dirty="0">
                <a:solidFill>
                  <a:schemeClr val="accent5"/>
                </a:solidFill>
                <a:latin typeface="+mj-lt"/>
              </a:rPr>
              <a:t>16</a:t>
            </a:r>
            <a:r>
              <a:rPr lang="en-US" sz="2000" spc="-1" dirty="0">
                <a:solidFill>
                  <a:srgbClr val="FFFFFF"/>
                </a:solidFill>
                <a:latin typeface="+mj-lt"/>
              </a:rPr>
              <a:t>, 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2000" spc="-1" dirty="0">
                <a:solidFill>
                  <a:schemeClr val="accent5"/>
                </a:solidFill>
                <a:latin typeface="+mj-lt"/>
              </a:rPr>
              <a:t>32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или </a:t>
            </a:r>
            <a:r>
              <a:rPr lang="ru-RU" sz="2000" spc="-1" dirty="0">
                <a:solidFill>
                  <a:schemeClr val="accent5"/>
                </a:solidFill>
                <a:latin typeface="+mj-lt"/>
              </a:rPr>
              <a:t>64</a:t>
            </a:r>
            <a:r>
              <a:rPr lang="ru-RU" sz="2000" spc="-1" dirty="0">
                <a:solidFill>
                  <a:srgbClr val="FFFFFF"/>
                </a:solidFill>
                <a:latin typeface="+mj-lt"/>
              </a:rPr>
              <a:t> битным.</a:t>
            </a:r>
          </a:p>
        </p:txBody>
      </p:sp>
      <p:pic>
        <p:nvPicPr>
          <p:cNvPr id="708" name="Picture 707"/>
          <p:cNvPicPr/>
          <p:nvPr/>
        </p:nvPicPr>
        <p:blipFill>
          <a:blip r:embed="rId5"/>
          <a:stretch/>
        </p:blipFill>
        <p:spPr>
          <a:xfrm>
            <a:off x="1141560" y="4065973"/>
            <a:ext cx="10381656" cy="228203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Адрес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Каждая переменная имеет адрес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Этим адресом является </a:t>
            </a:r>
            <a:r>
              <a:rPr lang="ru-RU" sz="2300" dirty="0">
                <a:solidFill>
                  <a:schemeClr val="accent2"/>
                </a:solidFill>
              </a:rPr>
              <a:t>ячейка памяти</a:t>
            </a:r>
            <a:r>
              <a:rPr lang="ru-RU" sz="2300" dirty="0"/>
              <a:t>, в которой </a:t>
            </a:r>
            <a:r>
              <a:rPr lang="ru-RU" sz="2300" dirty="0">
                <a:solidFill>
                  <a:schemeClr val="accent1"/>
                </a:solidFill>
              </a:rPr>
              <a:t>содержится значение переменной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У нас нет возможности выбирать адрес и при многоразовом запуске программы он может </a:t>
            </a:r>
            <a:r>
              <a:rPr lang="ru-RU" sz="2300" dirty="0">
                <a:solidFill>
                  <a:schemeClr val="accent2"/>
                </a:solidFill>
              </a:rPr>
              <a:t>меняться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Адресацией занимается </a:t>
            </a:r>
            <a:r>
              <a:rPr lang="ru-RU" sz="2300" dirty="0">
                <a:solidFill>
                  <a:schemeClr val="accent2"/>
                </a:solidFill>
              </a:rPr>
              <a:t>операционная система</a:t>
            </a:r>
            <a:r>
              <a:rPr lang="ru-RU" sz="23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E4CC6-5EB2-437B-AB41-21B02D340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88" y="3429000"/>
            <a:ext cx="2964402" cy="29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Чтобы узнать адрес переменной необходимо использовать символ 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US" sz="2300" dirty="0">
                <a:latin typeface="Consolas" panose="020B0609020204030204" pitchFamily="49" charset="0"/>
              </a:rPr>
              <a:t>.</a:t>
            </a: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Такой символ называется </a:t>
            </a:r>
            <a:r>
              <a:rPr lang="ru-RU" sz="2300" dirty="0">
                <a:solidFill>
                  <a:schemeClr val="accent5"/>
                </a:solidFill>
                <a:latin typeface="Consolas" panose="020B0609020204030204" pitchFamily="49" charset="0"/>
              </a:rPr>
              <a:t>амперсанд</a:t>
            </a:r>
            <a:r>
              <a:rPr lang="ru-RU" sz="2300" dirty="0">
                <a:latin typeface="Consolas" panose="020B0609020204030204" pitchFamily="49" charset="0"/>
              </a:rPr>
              <a:t>.</a:t>
            </a: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Символ ставится </a:t>
            </a:r>
            <a:r>
              <a:rPr lang="ru-RU" sz="2300" dirty="0">
                <a:solidFill>
                  <a:schemeClr val="accent2"/>
                </a:solidFill>
                <a:latin typeface="Consolas" panose="020B0609020204030204" pitchFamily="49" charset="0"/>
              </a:rPr>
              <a:t>перед</a:t>
            </a:r>
            <a:r>
              <a:rPr lang="ru-RU" sz="2300" dirty="0">
                <a:latin typeface="Consolas" panose="020B0609020204030204" pitchFamily="49" charset="0"/>
              </a:rPr>
              <a:t> переменной, адрес которой необходимо узнать: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ru-RU" sz="2300" dirty="0" err="1">
                <a:latin typeface="Consolas" panose="020B0609020204030204" pitchFamily="49" charset="0"/>
              </a:rPr>
              <a:t>названиеПеременной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  <a:endParaRPr lang="ru-RU" sz="23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Тип адреса является целым числом, но не совсем.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995712" y="1847274"/>
            <a:ext cx="6103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"Mem.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&amp;number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4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64E80B-A2FF-48F2-9281-9B4963C16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53" y="3311228"/>
            <a:ext cx="3187623" cy="3187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Хранение Адреса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7093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Если попытаться запомнить адрес с помощью переменной, </a:t>
            </a:r>
            <a:r>
              <a:rPr lang="ru-RU" sz="2300" dirty="0">
                <a:solidFill>
                  <a:schemeClr val="accent1"/>
                </a:solidFill>
              </a:rPr>
              <a:t>не один тип данных</a:t>
            </a:r>
            <a:r>
              <a:rPr lang="ru-RU" sz="2300" dirty="0"/>
              <a:t>, что был использован нами ранее, </a:t>
            </a:r>
            <a:r>
              <a:rPr lang="ru-RU" sz="2300" dirty="0">
                <a:solidFill>
                  <a:schemeClr val="accent1"/>
                </a:solidFill>
              </a:rPr>
              <a:t>не подойдет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Тип данных, что нужен для хранения данных в таком виде называется </a:t>
            </a:r>
            <a:r>
              <a:rPr lang="ru-RU" sz="2300" dirty="0">
                <a:solidFill>
                  <a:schemeClr val="accent5"/>
                </a:solidFill>
              </a:rPr>
              <a:t>указатель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В отличии от других языков программирования, </a:t>
            </a:r>
            <a:r>
              <a:rPr lang="ru-RU" sz="2300" dirty="0">
                <a:solidFill>
                  <a:schemeClr val="accent1"/>
                </a:solidFill>
              </a:rPr>
              <a:t>указатель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ru-RU" sz="2300" dirty="0"/>
              <a:t>именно</a:t>
            </a:r>
            <a:r>
              <a:rPr lang="ru-RU" sz="2300" dirty="0">
                <a:solidFill>
                  <a:schemeClr val="accent1"/>
                </a:solidFill>
              </a:rPr>
              <a:t> характерен для </a:t>
            </a:r>
            <a:r>
              <a:rPr lang="en-US" sz="2300" dirty="0">
                <a:solidFill>
                  <a:schemeClr val="accent1"/>
                </a:solidFill>
              </a:rPr>
              <a:t>C</a:t>
            </a:r>
            <a:r>
              <a:rPr lang="ru-RU" sz="2300" dirty="0">
                <a:solidFill>
                  <a:schemeClr val="accent1"/>
                </a:solidFill>
              </a:rPr>
              <a:t> и </a:t>
            </a:r>
            <a:r>
              <a:rPr lang="en-US" sz="2300" dirty="0">
                <a:solidFill>
                  <a:schemeClr val="accent1"/>
                </a:solidFill>
              </a:rPr>
              <a:t>C++</a:t>
            </a:r>
            <a:r>
              <a:rPr lang="ru-RU" sz="2300" dirty="0"/>
              <a:t>. Его использование и дает высокую скорость работы программы.</a:t>
            </a:r>
          </a:p>
          <a:p>
            <a:pPr marL="0" indent="0" algn="just"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50513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AF7A6-F9EC-4B37-86A9-62170E91D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977" y="3349782"/>
            <a:ext cx="2962138" cy="2962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Указатель </a:t>
            </a:r>
            <a:r>
              <a:rPr lang="en-US" sz="2300" dirty="0"/>
              <a:t>(pointer) – </a:t>
            </a:r>
            <a:r>
              <a:rPr lang="ru-RU" sz="2300" dirty="0"/>
              <a:t>это </a:t>
            </a:r>
            <a:r>
              <a:rPr lang="ru-RU" sz="2300" dirty="0">
                <a:solidFill>
                  <a:schemeClr val="accent2"/>
                </a:solidFill>
              </a:rPr>
              <a:t>переменная</a:t>
            </a:r>
            <a:r>
              <a:rPr lang="ru-RU" sz="2300" dirty="0"/>
              <a:t>, диапазон значений которой </a:t>
            </a:r>
            <a:r>
              <a:rPr lang="ru-RU" sz="2300" dirty="0">
                <a:solidFill>
                  <a:schemeClr val="accent1"/>
                </a:solidFill>
              </a:rPr>
              <a:t>состоит из существующих адресов ячеек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памяти</a:t>
            </a:r>
            <a:r>
              <a:rPr lang="ru-RU" sz="2300" dirty="0"/>
              <a:t> или специального значения – нулевого адреса.</a:t>
            </a:r>
          </a:p>
          <a:p>
            <a:pPr marL="0" indent="0" algn="just">
              <a:buNone/>
            </a:pPr>
            <a:r>
              <a:rPr lang="ru-RU" sz="2300" dirty="0"/>
              <a:t>Указатель, </a:t>
            </a:r>
            <a:r>
              <a:rPr lang="ru-RU" sz="2300" dirty="0">
                <a:solidFill>
                  <a:schemeClr val="accent1"/>
                </a:solidFill>
              </a:rPr>
              <a:t>имеет тип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4"/>
                </a:solidFill>
              </a:rPr>
              <a:t>НО</a:t>
            </a:r>
            <a:r>
              <a:rPr lang="ru-RU" sz="2300" dirty="0"/>
              <a:t> этот </a:t>
            </a:r>
            <a:r>
              <a:rPr lang="ru-RU" sz="2300" dirty="0">
                <a:solidFill>
                  <a:schemeClr val="accent1"/>
                </a:solidFill>
              </a:rPr>
              <a:t>тип относится к переменной</a:t>
            </a:r>
            <a:r>
              <a:rPr lang="ru-RU" sz="2300" dirty="0"/>
              <a:t>, на которую он «указывает».</a:t>
            </a:r>
          </a:p>
          <a:p>
            <a:pPr marL="0" indent="0" algn="just">
              <a:buNone/>
            </a:pPr>
            <a:r>
              <a:rPr lang="ru-RU" sz="2300" dirty="0"/>
              <a:t>Сам по себе указатель </a:t>
            </a:r>
            <a:r>
              <a:rPr lang="ru-RU" sz="2300" dirty="0">
                <a:solidFill>
                  <a:schemeClr val="accent4"/>
                </a:solidFill>
              </a:rPr>
              <a:t>ВСЕГДА</a:t>
            </a:r>
            <a:r>
              <a:rPr lang="ru-RU" sz="2300" dirty="0"/>
              <a:t> является целым числом (все адреса памяти – целые числа, зачастую изображены в </a:t>
            </a:r>
            <a:r>
              <a:rPr lang="ru-RU" sz="2400" spc="-1" dirty="0">
                <a:solidFill>
                  <a:srgbClr val="FFFFFF"/>
                </a:solidFill>
                <a:latin typeface="+mj-lt"/>
              </a:rPr>
              <a:t>шестнадцатеричном формате.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56891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31864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Как говорилось ранее, указатель имеет тип, он </a:t>
            </a:r>
            <a:r>
              <a:rPr lang="ru-RU" sz="2300" dirty="0">
                <a:solidFill>
                  <a:schemeClr val="accent1"/>
                </a:solidFill>
                <a:latin typeface="Consolas" panose="020B0609020204030204" pitchFamily="49" charset="0"/>
              </a:rPr>
              <a:t>должен быть такого же типа</a:t>
            </a:r>
            <a:r>
              <a:rPr lang="ru-RU" sz="2300" dirty="0">
                <a:latin typeface="Consolas" panose="020B0609020204030204" pitchFamily="49" charset="0"/>
              </a:rPr>
              <a:t>, как и </a:t>
            </a:r>
            <a:r>
              <a:rPr lang="ru-RU" sz="2300" dirty="0">
                <a:solidFill>
                  <a:schemeClr val="accent1"/>
                </a:solidFill>
                <a:latin typeface="Consolas" panose="020B0609020204030204" pitchFamily="49" charset="0"/>
              </a:rPr>
              <a:t>переменная</a:t>
            </a:r>
            <a:r>
              <a:rPr lang="ru-RU" sz="2300" dirty="0">
                <a:latin typeface="Consolas" panose="020B0609020204030204" pitchFamily="49" charset="0"/>
              </a:rPr>
              <a:t>, на которую он указывает*.</a:t>
            </a: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Синтаксис</a:t>
            </a:r>
            <a:r>
              <a:rPr lang="en-US" sz="2300" dirty="0">
                <a:latin typeface="Consolas" panose="020B0609020204030204" pitchFamily="49" charset="0"/>
              </a:rPr>
              <a:t>:</a:t>
            </a:r>
          </a:p>
          <a:p>
            <a:pPr marL="457200" lvl="1" indent="0" algn="just">
              <a:buNone/>
            </a:pPr>
            <a:r>
              <a:rPr lang="ru-RU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accent4"/>
                </a:solidFill>
                <a:latin typeface="Consolas" panose="020B0609020204030204" pitchFamily="49" charset="0"/>
              </a:rPr>
              <a:t>*</a:t>
            </a:r>
            <a:r>
              <a:rPr lang="ru-RU" sz="1900" dirty="0" err="1">
                <a:latin typeface="Consolas" panose="020B0609020204030204" pitchFamily="49" charset="0"/>
              </a:rPr>
              <a:t>названиеУказателя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  <a:endParaRPr lang="ru-RU" sz="1900" dirty="0"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ru-RU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ru-RU" sz="1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accent4"/>
                </a:solidFill>
                <a:latin typeface="Consolas" panose="020B0609020204030204" pitchFamily="49" charset="0"/>
              </a:rPr>
              <a:t>*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ru-RU" sz="1900" dirty="0" err="1">
                <a:latin typeface="Consolas" panose="020B0609020204030204" pitchFamily="49" charset="0"/>
              </a:rPr>
              <a:t>названиеУказателя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457200" lvl="1" indent="0" algn="just">
              <a:buNone/>
            </a:pPr>
            <a:r>
              <a:rPr lang="ru-RU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ru-RU" sz="1900" dirty="0">
                <a:solidFill>
                  <a:schemeClr val="accent4"/>
                </a:solidFill>
                <a:latin typeface="Consolas" panose="020B0609020204030204" pitchFamily="49" charset="0"/>
              </a:rPr>
              <a:t>*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ru-RU" sz="1900" dirty="0" err="1">
                <a:latin typeface="Consolas" panose="020B0609020204030204" pitchFamily="49" charset="0"/>
              </a:rPr>
              <a:t>названиеУказателя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ru-RU" sz="2300" dirty="0">
                <a:latin typeface="Consolas" panose="020B0609020204030204" pitchFamily="49" charset="0"/>
              </a:rPr>
              <a:t>Желательно использовать первый способ.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995712" y="1847274"/>
            <a:ext cx="61033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&amp;number;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"Mem.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65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Хранение адреса указателем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155680" cy="439220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300" dirty="0"/>
              <a:t>Тип указателя нужен для того, чтобы знать </a:t>
            </a:r>
            <a:r>
              <a:rPr lang="ru-RU" sz="2300" dirty="0">
                <a:solidFill>
                  <a:schemeClr val="accent1"/>
                </a:solidFill>
              </a:rPr>
              <a:t>как хранятся данные и сколько им нужно места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Сам по себе указатель не нуждается в корректном типе, но данные, при их удалении, модификации и считывании – наоборот.</a:t>
            </a:r>
          </a:p>
          <a:p>
            <a:pPr marL="0" indent="0" algn="just">
              <a:buNone/>
            </a:pPr>
            <a:r>
              <a:rPr lang="ru-RU" sz="2300" dirty="0"/>
              <a:t>Также следует учесть</a:t>
            </a:r>
            <a:r>
              <a:rPr lang="en-US" sz="2300" dirty="0"/>
              <a:t> </a:t>
            </a:r>
            <a:r>
              <a:rPr lang="ru-RU" sz="2300" dirty="0"/>
              <a:t>порядок расположения байтов. Существуют:</a:t>
            </a:r>
          </a:p>
          <a:p>
            <a:pPr lvl="1" algn="just">
              <a:buFontTx/>
              <a:buChar char="-"/>
            </a:pPr>
            <a:r>
              <a:rPr lang="ru-RU" sz="1900" dirty="0"/>
              <a:t>от старшего к младшему (</a:t>
            </a:r>
            <a:r>
              <a:rPr lang="en-GB" sz="1900" dirty="0">
                <a:solidFill>
                  <a:schemeClr val="accent5"/>
                </a:solidFill>
              </a:rPr>
              <a:t>big-endian</a:t>
            </a:r>
            <a:r>
              <a:rPr lang="ru-RU" sz="1900" dirty="0"/>
              <a:t>)</a:t>
            </a:r>
            <a:r>
              <a:rPr lang="en-US" sz="1900" dirty="0"/>
              <a:t>;</a:t>
            </a:r>
            <a:endParaRPr lang="ru-RU" sz="1900" dirty="0"/>
          </a:p>
          <a:p>
            <a:pPr lvl="1" algn="just">
              <a:buFontTx/>
              <a:buChar char="-"/>
            </a:pPr>
            <a:r>
              <a:rPr lang="ru-RU" sz="1900"/>
              <a:t>от </a:t>
            </a:r>
            <a:r>
              <a:rPr lang="ru-RU" sz="1900" dirty="0"/>
              <a:t>младшего к старшему</a:t>
            </a:r>
            <a:r>
              <a:rPr lang="en-US" sz="1900" dirty="0"/>
              <a:t> (</a:t>
            </a:r>
            <a:r>
              <a:rPr lang="en-US" sz="1900" dirty="0">
                <a:solidFill>
                  <a:schemeClr val="accent5"/>
                </a:solidFill>
              </a:rPr>
              <a:t>little-endian</a:t>
            </a:r>
            <a:r>
              <a:rPr lang="en-US" sz="1900" dirty="0"/>
              <a:t>).</a:t>
            </a:r>
          </a:p>
          <a:p>
            <a:pPr marL="0" indent="0" algn="just">
              <a:buNone/>
            </a:pPr>
            <a:r>
              <a:rPr lang="ru-RU" sz="2300" dirty="0"/>
              <a:t>Пример использует архитектуру </a:t>
            </a:r>
            <a:r>
              <a:rPr lang="en-US" sz="2300" dirty="0"/>
              <a:t>x86 (</a:t>
            </a:r>
            <a:r>
              <a:rPr lang="en-US" sz="2300" dirty="0">
                <a:solidFill>
                  <a:schemeClr val="accent5"/>
                </a:solidFill>
              </a:rPr>
              <a:t>little-endian</a:t>
            </a:r>
            <a:r>
              <a:rPr lang="en-US" sz="2300" dirty="0"/>
              <a:t>).</a:t>
            </a: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5A6CB-13FA-4BBC-BCDC-C35A5DF7C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57" y="1837719"/>
            <a:ext cx="4037788" cy="42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Разыменование указателя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72550" cy="4392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Чтобы из указателя обратно получить данные, необходимо использовать </a:t>
            </a:r>
            <a:r>
              <a:rPr lang="ru-RU" dirty="0">
                <a:solidFill>
                  <a:schemeClr val="accent5"/>
                </a:solidFill>
              </a:rPr>
              <a:t>оператор разыменования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>
                <a:solidFill>
                  <a:schemeClr val="accent4"/>
                </a:solidFill>
              </a:rPr>
              <a:t>*</a:t>
            </a:r>
            <a:r>
              <a:rPr lang="ru-RU" dirty="0" err="1"/>
              <a:t>названиеУказателя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Не стоит путать с созданием: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err="1">
                <a:solidFill>
                  <a:schemeClr val="accent2"/>
                </a:solidFill>
              </a:rPr>
              <a:t>тип_данных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accent4"/>
                </a:solidFill>
              </a:rPr>
              <a:t>*</a:t>
            </a:r>
            <a:r>
              <a:rPr lang="ru-RU" dirty="0" err="1"/>
              <a:t>названиеУказателя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Их отличие в том, что создание использует тип.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0DDBF-B5F2-4BFD-9D3B-16AEA8FEFE3E}"/>
              </a:ext>
            </a:extLst>
          </p:cNvPr>
          <p:cNvSpPr txBox="1"/>
          <p:nvPr/>
        </p:nvSpPr>
        <p:spPr>
          <a:xfrm>
            <a:off x="7995712" y="1847274"/>
            <a:ext cx="61033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*pointer = &amp;number;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"Mem. 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.: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pointer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*pointer =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value: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180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3824</TotalTime>
  <Words>694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Tw Cen MT</vt:lpstr>
      <vt:lpstr>Circuit</vt:lpstr>
      <vt:lpstr>Указатель</vt:lpstr>
      <vt:lpstr>Хранение данных в (ОЗУ)</vt:lpstr>
      <vt:lpstr>Адрес</vt:lpstr>
      <vt:lpstr>Синтаксис</vt:lpstr>
      <vt:lpstr>Хранение Адреса</vt:lpstr>
      <vt:lpstr>Указатель</vt:lpstr>
      <vt:lpstr>Синтаксис</vt:lpstr>
      <vt:lpstr>Хранение адреса указателем</vt:lpstr>
      <vt:lpstr>Разыменование указателя</vt:lpstr>
      <vt:lpstr>Указатель указателя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67</cp:revision>
  <dcterms:created xsi:type="dcterms:W3CDTF">2021-08-20T15:58:16Z</dcterms:created>
  <dcterms:modified xsi:type="dcterms:W3CDTF">2022-05-23T07:41:31Z</dcterms:modified>
</cp:coreProperties>
</file>