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3"/>
  </p:notesMasterIdLst>
  <p:sldIdLst>
    <p:sldId id="256" r:id="rId2"/>
    <p:sldId id="271" r:id="rId3"/>
    <p:sldId id="279" r:id="rId4"/>
    <p:sldId id="257" r:id="rId5"/>
    <p:sldId id="297" r:id="rId6"/>
    <p:sldId id="298" r:id="rId7"/>
    <p:sldId id="305" r:id="rId8"/>
    <p:sldId id="306" r:id="rId9"/>
    <p:sldId id="304" r:id="rId10"/>
    <p:sldId id="30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14.02.2022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</a:t>
            </a:r>
            <a:r>
              <a:rPr lang="ru-UA" dirty="0" err="1"/>
              <a:t>еременные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</a:t>
            </a:r>
            <a:r>
              <a:rPr lang="ru-UA" sz="2800" dirty="0">
                <a:solidFill>
                  <a:srgbClr val="BDCAD1"/>
                </a:solidFill>
              </a:rPr>
              <a:t>Теория Алгоритмов</a:t>
            </a:r>
            <a:r>
              <a:rPr lang="ru-RU" sz="2800" dirty="0">
                <a:solidFill>
                  <a:srgbClr val="BDCAD1"/>
                </a:solidFill>
              </a:rPr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ru-UA" sz="2800" dirty="0">
                <a:solidFill>
                  <a:schemeClr val="tx2"/>
                </a:solidFill>
              </a:rPr>
              <a:t>4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CHAR (</a:t>
            </a:r>
            <a:r>
              <a:rPr lang="ru-RU" dirty="0"/>
              <a:t>БУКОВКА)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1575"/>
            <a:ext cx="5068889" cy="5062600"/>
          </a:xfrm>
        </p:spPr>
        <p:txBody>
          <a:bodyPr numCol="1">
            <a:normAutofit fontScale="85000" lnSpcReduction="10000"/>
          </a:bodyPr>
          <a:lstStyle/>
          <a:p>
            <a:r>
              <a:rPr lang="ru-RU" sz="2600" dirty="0"/>
              <a:t>Тип данных для хранения</a:t>
            </a:r>
            <a:r>
              <a:rPr lang="en-US" sz="2600" dirty="0"/>
              <a:t> </a:t>
            </a:r>
            <a:r>
              <a:rPr lang="ru-RU" sz="2600" dirty="0"/>
              <a:t>символов</a:t>
            </a:r>
          </a:p>
          <a:p>
            <a:pPr marL="457200" lvl="1" indent="0">
              <a:buNone/>
            </a:pPr>
            <a:r>
              <a:rPr lang="ru-RU" sz="2200" dirty="0"/>
              <a:t>Может хранить целочисленное значение от 0</a:t>
            </a:r>
            <a:r>
              <a:rPr lang="en-US" sz="2200" dirty="0"/>
              <a:t> </a:t>
            </a:r>
            <a:r>
              <a:rPr lang="ru-RU" sz="2200" dirty="0"/>
              <a:t>до 255</a:t>
            </a:r>
          </a:p>
          <a:p>
            <a:pPr marL="457200" lvl="1" indent="0">
              <a:buNone/>
            </a:pPr>
            <a:r>
              <a:rPr lang="ru-RU" sz="2200" dirty="0"/>
              <a:t> или от 0 до 2</a:t>
            </a:r>
            <a:r>
              <a:rPr lang="ru-RU" sz="2200" baseline="30000" dirty="0"/>
              <a:t>8 </a:t>
            </a:r>
            <a:r>
              <a:rPr lang="ru-RU" sz="2200" dirty="0"/>
              <a:t>- 1</a:t>
            </a:r>
          </a:p>
          <a:p>
            <a:r>
              <a:rPr lang="ru-RU" sz="2600" dirty="0"/>
              <a:t>Занимает один байт памяти</a:t>
            </a:r>
          </a:p>
          <a:p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char</a:t>
            </a:r>
            <a:r>
              <a:rPr lang="en-US" sz="2200" dirty="0"/>
              <a:t> </a:t>
            </a:r>
            <a:r>
              <a:rPr lang="en-US" sz="2200" dirty="0" err="1"/>
              <a:t>letterA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‘a’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char </a:t>
            </a:r>
            <a:r>
              <a:rPr lang="en-US" sz="2200" dirty="0" err="1"/>
              <a:t>tabSymb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‘\t’</a:t>
            </a:r>
            <a:r>
              <a:rPr lang="en-US" sz="2200" dirty="0"/>
              <a:t>;</a:t>
            </a:r>
            <a:endParaRPr lang="en-US" sz="2600" dirty="0"/>
          </a:p>
          <a:p>
            <a:r>
              <a:rPr lang="ru-RU" sz="2600" dirty="0"/>
              <a:t>В памяти хранится:</a:t>
            </a:r>
          </a:p>
          <a:p>
            <a:pPr marL="457200" lvl="1" indent="0">
              <a:buNone/>
            </a:pPr>
            <a:r>
              <a:rPr lang="en-US" sz="2200" dirty="0"/>
              <a:t>‘a’     </a:t>
            </a:r>
            <a:r>
              <a:rPr lang="ru-RU" sz="2200" dirty="0"/>
              <a:t>   </a:t>
            </a:r>
            <a:r>
              <a:rPr lang="en-US" sz="2200" dirty="0"/>
              <a:t>	0110 0001</a:t>
            </a:r>
          </a:p>
          <a:p>
            <a:pPr marL="457200" lvl="1" indent="0">
              <a:buNone/>
            </a:pPr>
            <a:r>
              <a:rPr lang="en-US" sz="2200" dirty="0"/>
              <a:t>‘A’		0100 0001</a:t>
            </a:r>
          </a:p>
          <a:p>
            <a:pPr marL="457200" lvl="1" indent="0">
              <a:buNone/>
            </a:pPr>
            <a:r>
              <a:rPr lang="en-US" sz="2200" dirty="0"/>
              <a:t>‘1’		0011 0000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ru-RU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3BE5B-19D7-4BF7-BB23-66B00EB20B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" t="13240" r="9999" b="10403"/>
          <a:stretch/>
        </p:blipFill>
        <p:spPr>
          <a:xfrm>
            <a:off x="7293764" y="850495"/>
            <a:ext cx="4114800" cy="5638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21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4801-2B05-4155-9E23-F8D1DB8D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Спасибо за внимание!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6F07C9-96B5-4615-80F4-47F3CC40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78" y="2304072"/>
            <a:ext cx="5573668" cy="4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Что это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679814" cy="4392208"/>
          </a:xfrm>
        </p:spPr>
        <p:txBody>
          <a:bodyPr>
            <a:normAutofit/>
          </a:bodyPr>
          <a:lstStyle/>
          <a:p>
            <a:pPr algn="just"/>
            <a:r>
              <a:rPr lang="ru-RU" sz="2300" dirty="0"/>
              <a:t>Переменная</a:t>
            </a:r>
            <a:r>
              <a:rPr lang="ru-UA" sz="2300" dirty="0"/>
              <a:t> </a:t>
            </a:r>
            <a:r>
              <a:rPr lang="ru-RU" sz="2300" dirty="0"/>
              <a:t>— </a:t>
            </a:r>
            <a:r>
              <a:rPr lang="ru-RU" sz="2300" dirty="0">
                <a:solidFill>
                  <a:schemeClr val="accent1"/>
                </a:solidFill>
              </a:rPr>
              <a:t>поименованная</a:t>
            </a:r>
            <a:r>
              <a:rPr lang="ru-RU" sz="2300" dirty="0"/>
              <a:t>, </a:t>
            </a:r>
            <a:r>
              <a:rPr lang="ru-RU" sz="2300" dirty="0">
                <a:solidFill>
                  <a:schemeClr val="accent1"/>
                </a:solidFill>
              </a:rPr>
              <a:t>адресуемая</a:t>
            </a:r>
            <a:r>
              <a:rPr lang="ru-RU" sz="2300" dirty="0"/>
              <a:t> </a:t>
            </a:r>
            <a:r>
              <a:rPr lang="ru-RU" sz="2300" dirty="0">
                <a:solidFill>
                  <a:schemeClr val="accent1"/>
                </a:solidFill>
              </a:rPr>
              <a:t>область памяти</a:t>
            </a:r>
            <a:r>
              <a:rPr lang="ru-UA" sz="2300" dirty="0"/>
              <a:t>;</a:t>
            </a:r>
          </a:p>
          <a:p>
            <a:pPr algn="just"/>
            <a:r>
              <a:rPr lang="ru-UA" sz="2300" dirty="0"/>
              <a:t>При осуществлении доступа к переменной</a:t>
            </a:r>
            <a:r>
              <a:rPr lang="ru-RU" sz="2300" dirty="0"/>
              <a:t> </a:t>
            </a:r>
            <a:r>
              <a:rPr lang="ru-UA" sz="2300" dirty="0"/>
              <a:t>производится </a:t>
            </a:r>
            <a:r>
              <a:rPr lang="ru-RU" sz="2300" dirty="0"/>
              <a:t>доступ</a:t>
            </a:r>
            <a:r>
              <a:rPr lang="ru-UA" sz="2300" dirty="0"/>
              <a:t> </a:t>
            </a:r>
            <a:r>
              <a:rPr lang="ru-RU" sz="2300" dirty="0"/>
              <a:t>к </a:t>
            </a:r>
            <a:r>
              <a:rPr lang="ru-RU" sz="2300" dirty="0">
                <a:solidFill>
                  <a:schemeClr val="accent1"/>
                </a:solidFill>
              </a:rPr>
              <a:t>данным</a:t>
            </a:r>
            <a:r>
              <a:rPr lang="ru-UA" sz="2300" dirty="0"/>
              <a:t>;</a:t>
            </a:r>
          </a:p>
          <a:p>
            <a:pPr algn="just"/>
            <a:r>
              <a:rPr lang="ru-RU" sz="2300" dirty="0"/>
              <a:t>Данные, находящиеся в переменной, называются </a:t>
            </a:r>
            <a:r>
              <a:rPr lang="ru-RU" sz="2300" dirty="0">
                <a:solidFill>
                  <a:schemeClr val="accent2"/>
                </a:solidFill>
              </a:rPr>
              <a:t>значением</a:t>
            </a:r>
            <a:r>
              <a:rPr lang="ru-RU" sz="2300" dirty="0"/>
              <a:t> этой переменной</a:t>
            </a:r>
            <a:r>
              <a:rPr lang="ru-UA" sz="2300" dirty="0"/>
              <a:t>;</a:t>
            </a:r>
          </a:p>
          <a:p>
            <a:pPr algn="just"/>
            <a:r>
              <a:rPr lang="ru-UA" sz="2300" dirty="0"/>
              <a:t>Существуют </a:t>
            </a:r>
            <a:r>
              <a:rPr lang="ru-UA" sz="2300" dirty="0">
                <a:solidFill>
                  <a:schemeClr val="accent2"/>
                </a:solidFill>
              </a:rPr>
              <a:t>простые</a:t>
            </a:r>
            <a:r>
              <a:rPr lang="ru-UA" sz="2300" dirty="0"/>
              <a:t> и </a:t>
            </a:r>
            <a:r>
              <a:rPr lang="ru-UA" sz="2300" dirty="0">
                <a:solidFill>
                  <a:schemeClr val="accent2"/>
                </a:solidFill>
              </a:rPr>
              <a:t>сложные</a:t>
            </a:r>
            <a:r>
              <a:rPr lang="ru-UA" sz="2300" dirty="0"/>
              <a:t>.</a:t>
            </a:r>
          </a:p>
          <a:p>
            <a:pPr algn="just"/>
            <a:endParaRPr lang="ru-RU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2FFFB-8CF4-44CA-80A9-66BBD8480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25" y="2649953"/>
            <a:ext cx="2712160" cy="27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8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UA" dirty="0"/>
              <a:t>типизация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7274"/>
            <a:ext cx="6635425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>
                <a:solidFill>
                  <a:schemeClr val="accent2"/>
                </a:solidFill>
              </a:rPr>
              <a:t>Бывает динамическая и статическая: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Статическая</a:t>
            </a:r>
            <a:r>
              <a:rPr lang="ru-UA" sz="2300" dirty="0"/>
              <a:t> – </a:t>
            </a:r>
            <a:r>
              <a:rPr lang="ru-UA" sz="2300" dirty="0">
                <a:solidFill>
                  <a:schemeClr val="accent1"/>
                </a:solidFill>
              </a:rPr>
              <a:t>типы</a:t>
            </a:r>
            <a:r>
              <a:rPr lang="ru-UA" sz="2300" dirty="0"/>
              <a:t> данных значения переменной </a:t>
            </a:r>
            <a:r>
              <a:rPr lang="ru-UA" sz="2300" dirty="0">
                <a:solidFill>
                  <a:schemeClr val="accent1"/>
                </a:solidFill>
              </a:rPr>
              <a:t>не может меняться</a:t>
            </a:r>
            <a:r>
              <a:rPr lang="ru-UA" sz="2300" dirty="0"/>
              <a:t> при выполнении программы.</a:t>
            </a:r>
          </a:p>
          <a:p>
            <a:pPr marL="0" indent="0" algn="just">
              <a:buNone/>
            </a:pPr>
            <a:r>
              <a:rPr lang="ru-UA" sz="2300" dirty="0"/>
              <a:t>Как следствие – простой машинный код, но сложнее процесс программирование.</a:t>
            </a:r>
          </a:p>
          <a:p>
            <a:pPr algn="just"/>
            <a:r>
              <a:rPr lang="ru-UA" sz="2300" dirty="0">
                <a:solidFill>
                  <a:schemeClr val="accent2"/>
                </a:solidFill>
              </a:rPr>
              <a:t>Динамическая</a:t>
            </a:r>
            <a:r>
              <a:rPr lang="ru-UA" sz="2300" dirty="0"/>
              <a:t> – наоборот, значения могут менять тип данных. </a:t>
            </a:r>
          </a:p>
          <a:p>
            <a:pPr algn="just"/>
            <a:r>
              <a:rPr lang="ru-UA" sz="2300" dirty="0"/>
              <a:t>С++ имеет </a:t>
            </a:r>
            <a:r>
              <a:rPr lang="ru-UA" sz="2300" dirty="0">
                <a:solidFill>
                  <a:schemeClr val="accent1"/>
                </a:solidFill>
              </a:rPr>
              <a:t>статическую типизацию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A0F9-DAD0-422F-B903-095516087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935" y="2632052"/>
            <a:ext cx="2803542" cy="280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Основные</a:t>
            </a:r>
            <a:r>
              <a:rPr lang="en-US" dirty="0"/>
              <a:t> </a:t>
            </a:r>
            <a:r>
              <a:rPr lang="ru-UA" dirty="0"/>
              <a:t>простые</a:t>
            </a:r>
            <a:r>
              <a:rPr lang="ru-RU" dirty="0"/>
              <a:t> типы данных в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847274"/>
            <a:ext cx="6484504" cy="439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UA" sz="2300" dirty="0"/>
              <a:t>Не имеют внутреннюю структуру.</a:t>
            </a:r>
          </a:p>
          <a:p>
            <a:pPr marL="0" indent="0" algn="just">
              <a:buNone/>
            </a:pPr>
            <a:r>
              <a:rPr lang="ru-UA" sz="2300" dirty="0"/>
              <a:t>Распространённые простые типы:</a:t>
            </a:r>
          </a:p>
          <a:p>
            <a:pPr algn="just"/>
            <a:r>
              <a:rPr lang="ru-RU" sz="2300" dirty="0" err="1"/>
              <a:t>int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целочисленный</a:t>
            </a:r>
            <a:r>
              <a:rPr lang="ru-RU" sz="2300" dirty="0"/>
              <a:t> тип данных.</a:t>
            </a:r>
          </a:p>
          <a:p>
            <a:pPr algn="just"/>
            <a:r>
              <a:rPr lang="ru-RU" sz="2300" dirty="0" err="1"/>
              <a:t>float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</a:t>
            </a:r>
            <a:r>
              <a:rPr lang="ru-RU" sz="2300" dirty="0"/>
              <a:t>.</a:t>
            </a:r>
          </a:p>
          <a:p>
            <a:pPr algn="just"/>
            <a:r>
              <a:rPr lang="ru-RU" sz="2300" dirty="0" err="1"/>
              <a:t>double</a:t>
            </a:r>
            <a:r>
              <a:rPr lang="ru-RU" sz="2300" dirty="0"/>
              <a:t> — тип данных с </a:t>
            </a:r>
            <a:r>
              <a:rPr lang="ru-RU" sz="2300" dirty="0">
                <a:solidFill>
                  <a:schemeClr val="accent1"/>
                </a:solidFill>
              </a:rPr>
              <a:t>плавающей запятой двойной точности</a:t>
            </a:r>
            <a:r>
              <a:rPr lang="ru-RU" sz="2300" dirty="0"/>
              <a:t>.</a:t>
            </a:r>
          </a:p>
          <a:p>
            <a:pPr algn="just"/>
            <a:r>
              <a:rPr lang="ru-RU" sz="2300" dirty="0" err="1"/>
              <a:t>char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символьный</a:t>
            </a:r>
            <a:r>
              <a:rPr lang="ru-RU" sz="2300" dirty="0"/>
              <a:t> тип данных.</a:t>
            </a:r>
          </a:p>
          <a:p>
            <a:pPr algn="just"/>
            <a:r>
              <a:rPr lang="ru-RU" sz="2300" dirty="0" err="1"/>
              <a:t>bool</a:t>
            </a:r>
            <a:r>
              <a:rPr lang="ru-RU" sz="2300" dirty="0"/>
              <a:t> — </a:t>
            </a:r>
            <a:r>
              <a:rPr lang="ru-RU" sz="2300" dirty="0">
                <a:solidFill>
                  <a:schemeClr val="accent1"/>
                </a:solidFill>
              </a:rPr>
              <a:t>логический</a:t>
            </a:r>
            <a:r>
              <a:rPr lang="ru-RU" sz="2300" dirty="0"/>
              <a:t> тип данных.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FD3A06-5689-466E-AA1A-EA276EE5B347}"/>
              </a:ext>
            </a:extLst>
          </p:cNvPr>
          <p:cNvSpPr txBox="1">
            <a:spLocks/>
          </p:cNvSpPr>
          <p:nvPr/>
        </p:nvSpPr>
        <p:spPr>
          <a:xfrm>
            <a:off x="8155670" y="1953267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status =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answer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 =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Bool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AAC69-D4AE-43C9-A54C-78F6B3AA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28147"/>
            <a:ext cx="9795877" cy="4781531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ru-RU" sz="2600" dirty="0"/>
              <a:t>Логический тип данных</a:t>
            </a:r>
          </a:p>
          <a:p>
            <a:pPr marL="457200" lvl="1" indent="0">
              <a:buNone/>
            </a:pPr>
            <a:r>
              <a:rPr lang="ru-RU" sz="2200" dirty="0"/>
              <a:t>Может иметь два значения (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 </a:t>
            </a:r>
            <a:r>
              <a:rPr lang="ru-RU" sz="2200" dirty="0"/>
              <a:t>или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ru-RU" sz="2200" dirty="0"/>
              <a:t>)</a:t>
            </a:r>
          </a:p>
          <a:p>
            <a:pPr marL="0" indent="0">
              <a:buNone/>
            </a:pPr>
            <a:r>
              <a:rPr lang="ru-RU" sz="2600" dirty="0"/>
              <a:t>Занимает </a:t>
            </a:r>
            <a:r>
              <a:rPr lang="ru-RU" sz="2600" dirty="0">
                <a:solidFill>
                  <a:schemeClr val="accent1"/>
                </a:solidFill>
              </a:rPr>
              <a:t>один байт </a:t>
            </a:r>
            <a:r>
              <a:rPr lang="ru-RU" sz="2600" dirty="0"/>
              <a:t>памяти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</a:t>
            </a:r>
            <a:r>
              <a:rPr lang="en-US" sz="2200" dirty="0"/>
              <a:t> var = </a:t>
            </a:r>
            <a:r>
              <a:rPr lang="en-US" sz="2200" dirty="0">
                <a:solidFill>
                  <a:schemeClr val="accent2"/>
                </a:solidFill>
              </a:rPr>
              <a:t>true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bool </a:t>
            </a:r>
            <a:r>
              <a:rPr lang="en-US" sz="2200" dirty="0"/>
              <a:t>locked = </a:t>
            </a:r>
            <a:r>
              <a:rPr lang="en-US" sz="2200" dirty="0">
                <a:solidFill>
                  <a:schemeClr val="accent2"/>
                </a:solidFill>
              </a:rPr>
              <a:t>false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600" dirty="0"/>
              <a:t>bool casted = 1;</a:t>
            </a:r>
          </a:p>
          <a:p>
            <a:pPr marL="0" indent="0">
              <a:buNone/>
            </a:pPr>
            <a:r>
              <a:rPr lang="ru-RU" sz="2600" dirty="0"/>
              <a:t>В памяти хранится:</a:t>
            </a:r>
          </a:p>
          <a:p>
            <a:pPr marL="457200" lvl="1" indent="0">
              <a:buNone/>
            </a:pPr>
            <a:r>
              <a:rPr lang="en-US" sz="2200" dirty="0"/>
              <a:t>true</a:t>
            </a:r>
            <a:r>
              <a:rPr lang="ru-RU" sz="2200" dirty="0"/>
              <a:t>   0000 0001</a:t>
            </a:r>
          </a:p>
          <a:p>
            <a:pPr marL="457200" lvl="1" indent="0">
              <a:buNone/>
            </a:pPr>
            <a:r>
              <a:rPr lang="en-US" sz="2200" dirty="0"/>
              <a:t>false</a:t>
            </a:r>
            <a:r>
              <a:rPr lang="ru-RU" sz="2200" dirty="0"/>
              <a:t>  0000 0000</a:t>
            </a:r>
          </a:p>
          <a:p>
            <a:pPr marL="457200" lvl="1" indent="0">
              <a:buNone/>
            </a:pPr>
            <a:endParaRPr lang="ru-RU" sz="2200" dirty="0"/>
          </a:p>
          <a:p>
            <a:pPr marL="4572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1CFB71-3C24-4CFE-B46F-0BE67D9BCB36}"/>
              </a:ext>
            </a:extLst>
          </p:cNvPr>
          <p:cNvSpPr txBox="1">
            <a:spLocks/>
          </p:cNvSpPr>
          <p:nvPr/>
        </p:nvSpPr>
        <p:spPr>
          <a:xfrm>
            <a:off x="7510509" y="1723836"/>
            <a:ext cx="4743637" cy="459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isCodingFun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uk-UA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Выводит</a:t>
            </a:r>
            <a:r>
              <a:rPr lang="uk-U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 (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true)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isCodingFun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uk-UA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Выводит</a:t>
            </a:r>
            <a:r>
              <a:rPr lang="uk-UA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0 (</a:t>
            </a:r>
            <a:r>
              <a:rPr lang="en-GB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false)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isFishTasty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9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C963CDA-B016-416A-B6EF-8882E0C9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3836"/>
            <a:ext cx="5099590" cy="5067542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buNone/>
            </a:pPr>
            <a:r>
              <a:rPr lang="ru-RU" sz="2600" dirty="0"/>
              <a:t>Тип данных для хранения числа</a:t>
            </a:r>
          </a:p>
          <a:p>
            <a:pPr marL="457200" lvl="1" indent="0">
              <a:buNone/>
            </a:pPr>
            <a:r>
              <a:rPr lang="ru-RU" sz="2200" dirty="0"/>
              <a:t>Может хранить </a:t>
            </a:r>
            <a:r>
              <a:rPr lang="ru-RU" sz="2200" dirty="0">
                <a:solidFill>
                  <a:schemeClr val="accent1"/>
                </a:solidFill>
              </a:rPr>
              <a:t>значение</a:t>
            </a:r>
            <a:r>
              <a:rPr lang="ru-RU" sz="2200" dirty="0"/>
              <a:t> от </a:t>
            </a:r>
          </a:p>
          <a:p>
            <a:pPr marL="457200" lvl="1" indent="0">
              <a:buNone/>
            </a:pPr>
            <a:r>
              <a:rPr lang="en-US" sz="2200" dirty="0"/>
              <a:t>−2 147 483 648 </a:t>
            </a:r>
            <a:r>
              <a:rPr lang="ru-RU" sz="2200" dirty="0"/>
              <a:t>до</a:t>
            </a:r>
            <a:r>
              <a:rPr lang="en-US" sz="2200" dirty="0"/>
              <a:t> 2 147 483 647</a:t>
            </a:r>
          </a:p>
          <a:p>
            <a:pPr marL="457200" lvl="1" indent="0">
              <a:buNone/>
            </a:pPr>
            <a:r>
              <a:rPr lang="ru-RU" sz="2200" dirty="0"/>
              <a:t>или от -2</a:t>
            </a:r>
            <a:r>
              <a:rPr lang="en-US" sz="2200" baseline="30000" dirty="0"/>
              <a:t>31</a:t>
            </a:r>
            <a:r>
              <a:rPr lang="ru-RU" sz="2200" dirty="0"/>
              <a:t> до 2</a:t>
            </a:r>
            <a:r>
              <a:rPr lang="en-US" sz="2200" baseline="30000" dirty="0"/>
              <a:t>31</a:t>
            </a:r>
            <a:r>
              <a:rPr lang="ru-RU" sz="2200" baseline="30000" dirty="0"/>
              <a:t> </a:t>
            </a:r>
            <a:r>
              <a:rPr lang="ru-RU" sz="2200" dirty="0"/>
              <a:t>- 1</a:t>
            </a:r>
          </a:p>
          <a:p>
            <a:pPr marL="0" indent="0">
              <a:buNone/>
            </a:pPr>
            <a:r>
              <a:rPr lang="ru-RU" sz="2600" dirty="0"/>
              <a:t>Первый бит отображает </a:t>
            </a:r>
            <a:r>
              <a:rPr lang="ru-RU" sz="2600" dirty="0">
                <a:solidFill>
                  <a:schemeClr val="accent2"/>
                </a:solidFill>
              </a:rPr>
              <a:t>знак</a:t>
            </a:r>
            <a:endParaRPr lang="en-US" sz="26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int</a:t>
            </a:r>
            <a:r>
              <a:rPr lang="en-US" sz="2200" dirty="0"/>
              <a:t> amount = </a:t>
            </a:r>
            <a:r>
              <a:rPr lang="en-US" sz="2200" dirty="0">
                <a:solidFill>
                  <a:schemeClr val="accent2"/>
                </a:solidFill>
              </a:rPr>
              <a:t>-416</a:t>
            </a:r>
            <a:r>
              <a:rPr lang="en-US" sz="2200" dirty="0"/>
              <a:t>;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int </a:t>
            </a:r>
            <a:r>
              <a:rPr lang="en-US" sz="2200" dirty="0"/>
              <a:t>num = </a:t>
            </a:r>
            <a:r>
              <a:rPr lang="en-US" sz="2200" dirty="0">
                <a:solidFill>
                  <a:schemeClr val="accent2"/>
                </a:solidFill>
              </a:rPr>
              <a:t>1000 - 7</a:t>
            </a:r>
            <a:r>
              <a:rPr lang="en-US" sz="2200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В памяти хранится:</a:t>
            </a:r>
          </a:p>
          <a:p>
            <a:pPr marL="457200" lvl="1" indent="0">
              <a:buNone/>
            </a:pPr>
            <a:r>
              <a:rPr lang="en-US" sz="2200" dirty="0"/>
              <a:t> 1     </a:t>
            </a:r>
            <a:r>
              <a:rPr lang="ru-RU" sz="2200" dirty="0"/>
              <a:t>   </a:t>
            </a:r>
            <a:r>
              <a:rPr lang="en-US" sz="2200" dirty="0"/>
              <a:t>	0000 0000 </a:t>
            </a:r>
            <a:r>
              <a:rPr lang="ru-RU" sz="2200" dirty="0"/>
              <a:t>0000 0001</a:t>
            </a:r>
            <a:endParaRPr lang="en-US" sz="2200" dirty="0"/>
          </a:p>
          <a:p>
            <a:pPr marL="457200" lvl="1" indent="0">
              <a:buNone/>
            </a:pPr>
            <a:r>
              <a:rPr lang="en-US" sz="2200" dirty="0"/>
              <a:t>-1		1111 1111 1111 1111</a:t>
            </a:r>
            <a:endParaRPr lang="ru-RU" sz="2200" dirty="0"/>
          </a:p>
          <a:p>
            <a:pPr marL="457200" lvl="1" indent="0">
              <a:buNone/>
            </a:pPr>
            <a:r>
              <a:rPr lang="en-US" sz="2200" dirty="0"/>
              <a:t> 993		0000 0011 1110 0001</a:t>
            </a:r>
          </a:p>
          <a:p>
            <a:pPr marL="457200" lvl="1" indent="0">
              <a:buNone/>
            </a:pPr>
            <a:r>
              <a:rPr lang="ru-RU" sz="2200" dirty="0"/>
              <a:t>-32768</a:t>
            </a:r>
            <a:r>
              <a:rPr lang="en-US" sz="2200" dirty="0"/>
              <a:t> 	1000 0000 0000 0000</a:t>
            </a:r>
            <a:endParaRPr lang="ru-RU" sz="2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383312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quantity;</a:t>
            </a:r>
            <a:b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previous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next =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cin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&gt;&gt; quantity;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GB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(quantity &gt; </a:t>
            </a:r>
            <a:r>
              <a:rPr lang="en-GB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 &lt;&lt; next &lt;&lt; </a:t>
            </a:r>
            <a:r>
              <a:rPr lang="en-GB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buffer = next;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next += previous;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previous = buffer;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quantity--;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Font typeface="Arial" panose="020B0604020202020204" pitchFamily="34" charset="0"/>
              <a:buNone/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20130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8B544-4E84-4FAD-BCC3-968FA5CA9D4C}"/>
              </a:ext>
            </a:extLst>
          </p:cNvPr>
          <p:cNvSpPr txBox="1"/>
          <p:nvPr/>
        </p:nvSpPr>
        <p:spPr>
          <a:xfrm>
            <a:off x="-1147550" y="4280785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123456789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ACA68-A166-47B3-9C49-8D56A1D46A70}"/>
              </a:ext>
            </a:extLst>
          </p:cNvPr>
          <p:cNvSpPr txBox="1"/>
          <p:nvPr/>
        </p:nvSpPr>
        <p:spPr>
          <a:xfrm>
            <a:off x="-181362" y="1776996"/>
            <a:ext cx="334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10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71AD6B3-47E1-4AA7-9BC8-595ED6FE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Int (</a:t>
            </a:r>
            <a:r>
              <a:rPr lang="ru-UA" dirty="0"/>
              <a:t>Целое Число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8B573-EE6F-4EB4-A1E8-9862A1010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063468"/>
            <a:ext cx="10441510" cy="1933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D2134-DB5F-4512-B92C-FAD760215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21" y="4541591"/>
            <a:ext cx="10517601" cy="19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float  (</a:t>
            </a:r>
            <a:r>
              <a:rPr lang="ru-RU" dirty="0"/>
              <a:t>число с плав. запятой)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223B63-620D-48F6-989A-F10DF40FFFFC}"/>
              </a:ext>
            </a:extLst>
          </p:cNvPr>
          <p:cNvSpPr txBox="1">
            <a:spLocks/>
          </p:cNvSpPr>
          <p:nvPr/>
        </p:nvSpPr>
        <p:spPr>
          <a:xfrm>
            <a:off x="7800563" y="1847275"/>
            <a:ext cx="4169496" cy="439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num1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num2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num3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3E-5f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num4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num5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num6 = </a:t>
            </a:r>
            <a:r>
              <a:rPr lang="en-GB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3E-5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6D1E51D-6635-4359-A2D6-5DE16B4D85E3}"/>
              </a:ext>
            </a:extLst>
          </p:cNvPr>
          <p:cNvSpPr txBox="1">
            <a:spLocks/>
          </p:cNvSpPr>
          <p:nvPr/>
        </p:nvSpPr>
        <p:spPr>
          <a:xfrm>
            <a:off x="1141412" y="1671575"/>
            <a:ext cx="6372222" cy="5062600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600" dirty="0"/>
              <a:t>Тип данных для хранения числа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Может хранить значение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от -</a:t>
            </a:r>
            <a:r>
              <a:rPr lang="en-US" sz="2200" dirty="0"/>
              <a:t>3.4028235E+38</a:t>
            </a:r>
            <a:endParaRPr lang="ru-RU" sz="22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до </a:t>
            </a:r>
            <a:r>
              <a:rPr lang="en-US" sz="2200" dirty="0"/>
              <a:t>3.4028235E+38</a:t>
            </a:r>
            <a:endParaRPr lang="ru-RU" sz="22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sz="2200" dirty="0"/>
              <a:t>с точностью до </a:t>
            </a:r>
            <a:r>
              <a:rPr lang="en-US" sz="2200" dirty="0"/>
              <a:t>3.4028235E</a:t>
            </a:r>
            <a:r>
              <a:rPr lang="ru-RU" sz="2200" dirty="0"/>
              <a:t>-</a:t>
            </a:r>
            <a:r>
              <a:rPr lang="en-US" sz="2200" dirty="0"/>
              <a:t>38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Синтаксис: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</a:rPr>
              <a:t>float</a:t>
            </a:r>
            <a:r>
              <a:rPr lang="en-US" sz="2200" dirty="0"/>
              <a:t> one = </a:t>
            </a:r>
            <a:r>
              <a:rPr lang="en-US" sz="2200" dirty="0">
                <a:solidFill>
                  <a:schemeClr val="accent2"/>
                </a:solidFill>
              </a:rPr>
              <a:t>1.0</a:t>
            </a:r>
            <a:r>
              <a:rPr lang="en-US" sz="2200" dirty="0"/>
              <a:t>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1"/>
                </a:solidFill>
              </a:rPr>
              <a:t>float result</a:t>
            </a:r>
            <a:r>
              <a:rPr lang="en-US" sz="2200" dirty="0"/>
              <a:t> = </a:t>
            </a:r>
            <a:r>
              <a:rPr lang="en-US" sz="2200" dirty="0">
                <a:solidFill>
                  <a:schemeClr val="accent2"/>
                </a:solidFill>
              </a:rPr>
              <a:t>3.0 / 2</a:t>
            </a:r>
            <a:r>
              <a:rPr lang="en-US" sz="2200" dirty="0"/>
              <a:t>;</a:t>
            </a:r>
            <a:endParaRPr lang="en-US" sz="2600" dirty="0"/>
          </a:p>
          <a:p>
            <a:pPr marL="0" indent="0">
              <a:buNone/>
            </a:pPr>
            <a:r>
              <a:rPr lang="ru-RU" sz="2600" dirty="0"/>
              <a:t>В памяти хранится: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0     </a:t>
            </a:r>
            <a:r>
              <a:rPr lang="ru-RU" sz="2200" dirty="0"/>
              <a:t>   </a:t>
            </a:r>
            <a:r>
              <a:rPr lang="en-US" sz="2200" dirty="0"/>
              <a:t>	0000 0000 0000 0000 0000 0000 0000 0000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1.0	 	0011 1111 1000 0000 0000 0000 0000 0000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200" dirty="0"/>
              <a:t>123.321	0100 0010 1111 0110 1010 0100 0101 1010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7292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258B544-4E84-4FAD-BCC3-968FA5CA9D4C}"/>
              </a:ext>
            </a:extLst>
          </p:cNvPr>
          <p:cNvSpPr txBox="1"/>
          <p:nvPr/>
        </p:nvSpPr>
        <p:spPr>
          <a:xfrm>
            <a:off x="-685911" y="4326185"/>
            <a:ext cx="61033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14660154687500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261EF-A7F3-462D-9E2D-73CDECE63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105202"/>
            <a:ext cx="10441509" cy="1881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6ACA68-A166-47B3-9C49-8D56A1D46A70}"/>
              </a:ext>
            </a:extLst>
          </p:cNvPr>
          <p:cNvSpPr txBox="1"/>
          <p:nvPr/>
        </p:nvSpPr>
        <p:spPr>
          <a:xfrm>
            <a:off x="-225750" y="1817035"/>
            <a:ext cx="3343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1.2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D81D95-9725-42D5-A42F-D03971B396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33" y="4607943"/>
            <a:ext cx="10441510" cy="188135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71AD6B3-47E1-4AA7-9BC8-595ED6FE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en-US" dirty="0"/>
              <a:t>float  (</a:t>
            </a:r>
            <a:r>
              <a:rPr lang="ru-RU" dirty="0"/>
              <a:t>число с плав. запятой)</a:t>
            </a:r>
          </a:p>
        </p:txBody>
      </p:sp>
    </p:spTree>
    <p:extLst>
      <p:ext uri="{BB962C8B-B14F-4D97-AF65-F5344CB8AC3E}">
        <p14:creationId xmlns:p14="http://schemas.microsoft.com/office/powerpoint/2010/main" val="2376055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1297</TotalTime>
  <Words>772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Tw Cen MT</vt:lpstr>
      <vt:lpstr>Circuit</vt:lpstr>
      <vt:lpstr>Переменные</vt:lpstr>
      <vt:lpstr>Что это</vt:lpstr>
      <vt:lpstr>типизация</vt:lpstr>
      <vt:lpstr>Основные простые типы данных в C++</vt:lpstr>
      <vt:lpstr>Bool</vt:lpstr>
      <vt:lpstr>Int (Целое Число)</vt:lpstr>
      <vt:lpstr>Int (Целое Число)</vt:lpstr>
      <vt:lpstr>float  (число с плав. запятой)</vt:lpstr>
      <vt:lpstr>float  (число с плав. запятой)</vt:lpstr>
      <vt:lpstr>CHAR (БУКОВКА)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Denis</cp:lastModifiedBy>
  <cp:revision>26</cp:revision>
  <dcterms:created xsi:type="dcterms:W3CDTF">2021-08-20T15:58:16Z</dcterms:created>
  <dcterms:modified xsi:type="dcterms:W3CDTF">2022-02-14T08:00:24Z</dcterms:modified>
</cp:coreProperties>
</file>