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10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Аргументы по умолчанию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512622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Во многих случаях функции имеют аргументы, которые используются настолько редко, </a:t>
            </a:r>
            <a:r>
              <a:rPr lang="ru-RU" sz="2300" dirty="0">
                <a:solidFill>
                  <a:schemeClr val="accent1"/>
                </a:solidFill>
              </a:rPr>
              <a:t>что достаточно значения по умолчанию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Можно задать аргументы по умолчанию</a:t>
            </a:r>
            <a:r>
              <a:rPr lang="ru-RU" sz="2300" dirty="0"/>
              <a:t>, это позволяет указывать только важные при вызове аргументы.</a:t>
            </a:r>
          </a:p>
          <a:p>
            <a:pPr marL="0" indent="0" algn="just">
              <a:buNone/>
            </a:pPr>
            <a:r>
              <a:rPr lang="ru-RU" sz="2300" dirty="0"/>
              <a:t>Аргумент по умолчанию </a:t>
            </a:r>
            <a:r>
              <a:rPr lang="ru-RU" sz="2300" dirty="0">
                <a:solidFill>
                  <a:schemeClr val="accent4"/>
                </a:solidFill>
              </a:rPr>
              <a:t>УКАЗЫВАЕТСЯ ПОСЛЕДНИМ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6977849" y="1847275"/>
            <a:ext cx="490047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processed = number *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rounded = processed /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rounded;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"Rounded number: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23.3423422f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"Rounded number: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23.3423422f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Функции – это </a:t>
            </a:r>
            <a:r>
              <a:rPr lang="ru-RU" sz="2300" dirty="0">
                <a:solidFill>
                  <a:schemeClr val="accent1"/>
                </a:solidFill>
              </a:rPr>
              <a:t>блоки кода</a:t>
            </a:r>
            <a:r>
              <a:rPr lang="ru-RU" sz="2300" dirty="0"/>
              <a:t>, выполняющие определенные операции.</a:t>
            </a:r>
          </a:p>
          <a:p>
            <a:pPr marL="0" indent="0" algn="just">
              <a:buNone/>
            </a:pPr>
            <a:r>
              <a:rPr lang="ru-RU" sz="2300" dirty="0"/>
              <a:t>Функция может </a:t>
            </a:r>
            <a:r>
              <a:rPr lang="ru-RU" sz="2300" dirty="0">
                <a:solidFill>
                  <a:schemeClr val="accent1"/>
                </a:solidFill>
              </a:rPr>
              <a:t>определять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3"/>
                </a:solidFill>
              </a:rPr>
              <a:t>входные параметры</a:t>
            </a:r>
            <a:r>
              <a:rPr lang="ru-RU" sz="2300" dirty="0"/>
              <a:t>, позволяющие вызывающим объектам </a:t>
            </a:r>
            <a:r>
              <a:rPr lang="ru-RU" sz="2300" dirty="0">
                <a:solidFill>
                  <a:schemeClr val="accent1"/>
                </a:solidFill>
              </a:rPr>
              <a:t>передавать</a:t>
            </a:r>
            <a:r>
              <a:rPr lang="ru-RU" sz="2300" dirty="0"/>
              <a:t> ей </a:t>
            </a:r>
            <a:r>
              <a:rPr lang="ru-RU" sz="2300" dirty="0">
                <a:solidFill>
                  <a:schemeClr val="accent3"/>
                </a:solidFill>
              </a:rPr>
              <a:t>аргументы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При необходимости функция также может </a:t>
            </a:r>
            <a:r>
              <a:rPr lang="ru-RU" sz="2300" dirty="0">
                <a:solidFill>
                  <a:schemeClr val="accent1"/>
                </a:solidFill>
              </a:rPr>
              <a:t>возвращать значение</a:t>
            </a:r>
            <a:r>
              <a:rPr lang="ru-RU" sz="2300" dirty="0"/>
              <a:t> как выходное.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9065D-70C9-4DE2-B8EB-92C184B6D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44" y="3429000"/>
            <a:ext cx="2493853" cy="24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99F9FE-BB74-4316-99D5-18E53AB97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21" y="3429000"/>
            <a:ext cx="2493853" cy="2493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 err="1"/>
              <a:t>ЗАчем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90532" cy="4392208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300" dirty="0">
                <a:solidFill>
                  <a:schemeClr val="accent2"/>
                </a:solidFill>
              </a:rPr>
              <a:t>Повторное использование кода</a:t>
            </a:r>
            <a:r>
              <a:rPr lang="ru-RU" sz="2300" dirty="0"/>
              <a:t>. Функции позволяют </a:t>
            </a:r>
            <a:r>
              <a:rPr lang="ru-RU" sz="2300" dirty="0">
                <a:solidFill>
                  <a:schemeClr val="accent1"/>
                </a:solidFill>
              </a:rPr>
              <a:t>один раз определить</a:t>
            </a:r>
            <a:r>
              <a:rPr lang="ru-RU" sz="2300" dirty="0"/>
              <a:t> набор операций, но использовать их можно </a:t>
            </a:r>
            <a:r>
              <a:rPr lang="ru-RU" sz="2300" dirty="0">
                <a:solidFill>
                  <a:schemeClr val="accent1"/>
                </a:solidFill>
              </a:rPr>
              <a:t>многократно</a:t>
            </a:r>
            <a:r>
              <a:rPr lang="ru-RU" sz="2300" dirty="0"/>
              <a:t>;</a:t>
            </a:r>
          </a:p>
          <a:p>
            <a:pPr algn="just"/>
            <a:r>
              <a:rPr lang="ru-RU" sz="2300" dirty="0">
                <a:solidFill>
                  <a:schemeClr val="accent2"/>
                </a:solidFill>
              </a:rPr>
              <a:t>Меньше ошибок в коде</a:t>
            </a:r>
            <a:r>
              <a:rPr lang="ru-RU" sz="2300" dirty="0"/>
              <a:t>; </a:t>
            </a:r>
          </a:p>
          <a:p>
            <a:pPr algn="just"/>
            <a:r>
              <a:rPr lang="ru-RU" sz="2300" dirty="0">
                <a:solidFill>
                  <a:schemeClr val="accent2"/>
                </a:solidFill>
              </a:rPr>
              <a:t>Упрощение, сокращение кода</a:t>
            </a:r>
            <a:r>
              <a:rPr lang="ru-RU" sz="2300" dirty="0"/>
              <a:t>;</a:t>
            </a:r>
          </a:p>
          <a:p>
            <a:pPr algn="just"/>
            <a:r>
              <a:rPr lang="ru-RU" sz="2300" dirty="0">
                <a:solidFill>
                  <a:schemeClr val="accent2"/>
                </a:solidFill>
              </a:rPr>
              <a:t>Организация кода</a:t>
            </a:r>
            <a:r>
              <a:rPr lang="ru-RU" sz="2300" dirty="0"/>
              <a:t>. Функции зачастую выполняют одну задачу, из-за чего такой код </a:t>
            </a:r>
            <a:r>
              <a:rPr lang="ru-RU" sz="2300" dirty="0">
                <a:solidFill>
                  <a:schemeClr val="accent1"/>
                </a:solidFill>
              </a:rPr>
              <a:t>легко делить на части</a:t>
            </a:r>
            <a:r>
              <a:rPr lang="ru-RU" sz="2300" dirty="0"/>
              <a:t>;</a:t>
            </a:r>
          </a:p>
          <a:p>
            <a:pPr algn="just"/>
            <a:r>
              <a:rPr lang="ru-RU" sz="2300" dirty="0">
                <a:solidFill>
                  <a:schemeClr val="accent2"/>
                </a:solidFill>
              </a:rPr>
              <a:t>Простая отладка кода</a:t>
            </a:r>
            <a:r>
              <a:rPr lang="ru-RU" sz="2300" dirty="0"/>
              <a:t>. Если ошибка возникает внутри функции, ее </a:t>
            </a:r>
            <a:r>
              <a:rPr lang="ru-RU" sz="2300" dirty="0">
                <a:solidFill>
                  <a:schemeClr val="accent1"/>
                </a:solidFill>
              </a:rPr>
              <a:t>легко найти</a:t>
            </a:r>
            <a:r>
              <a:rPr lang="ru-RU" sz="2300" dirty="0"/>
              <a:t>.</a:t>
            </a:r>
          </a:p>
          <a:p>
            <a:pPr algn="just"/>
            <a:endParaRPr lang="ru-RU" sz="2300" dirty="0"/>
          </a:p>
          <a:p>
            <a:pPr algn="just"/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36818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344177-4C4B-4E5B-BB95-6306EB148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09" y="3256012"/>
            <a:ext cx="2763608" cy="2763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Свойства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Функцию можно </a:t>
            </a:r>
            <a:r>
              <a:rPr lang="ru-RU" sz="2300" dirty="0">
                <a:solidFill>
                  <a:schemeClr val="accent1"/>
                </a:solidFill>
              </a:rPr>
              <a:t>вызывать из любого числа мест </a:t>
            </a:r>
            <a:r>
              <a:rPr lang="ru-RU" sz="2300" dirty="0"/>
              <a:t>в программе;</a:t>
            </a:r>
          </a:p>
          <a:p>
            <a:pPr algn="just"/>
            <a:r>
              <a:rPr lang="ru-RU" sz="2300" dirty="0">
                <a:solidFill>
                  <a:schemeClr val="accent1"/>
                </a:solidFill>
              </a:rPr>
              <a:t>Значения</a:t>
            </a:r>
            <a:r>
              <a:rPr lang="ru-RU" sz="2300" dirty="0"/>
              <a:t>, передаваемые в функцию, </a:t>
            </a:r>
            <a:r>
              <a:rPr lang="ru-RU" sz="2300" dirty="0">
                <a:solidFill>
                  <a:schemeClr val="accent1"/>
                </a:solidFill>
              </a:rPr>
              <a:t>являются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3"/>
                </a:solidFill>
              </a:rPr>
              <a:t>аргументами</a:t>
            </a:r>
            <a:r>
              <a:rPr lang="ru-RU" sz="2300" dirty="0"/>
              <a:t>, типы которых должны быть совместимы с типами параметров в определении функции;</a:t>
            </a:r>
          </a:p>
          <a:p>
            <a:pPr algn="just"/>
            <a:r>
              <a:rPr lang="ru-RU" sz="2300" dirty="0">
                <a:solidFill>
                  <a:schemeClr val="accent1"/>
                </a:solidFill>
              </a:rPr>
              <a:t>Длина</a:t>
            </a:r>
            <a:r>
              <a:rPr lang="ru-RU" sz="2300" dirty="0"/>
              <a:t> функции практически </a:t>
            </a:r>
            <a:r>
              <a:rPr lang="ru-RU" sz="2300" dirty="0">
                <a:solidFill>
                  <a:schemeClr val="accent1"/>
                </a:solidFill>
              </a:rPr>
              <a:t>не ограничена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51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Минимальное объявление функции состоит из </a:t>
            </a:r>
            <a:r>
              <a:rPr lang="ru-RU" sz="2300" dirty="0">
                <a:solidFill>
                  <a:schemeClr val="accent4"/>
                </a:solidFill>
              </a:rPr>
              <a:t>возвращаемого типа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2"/>
                </a:solidFill>
              </a:rPr>
              <a:t>имени функции</a:t>
            </a:r>
            <a:r>
              <a:rPr lang="ru-RU" sz="2300" dirty="0"/>
              <a:t> и </a:t>
            </a:r>
            <a:r>
              <a:rPr lang="ru-RU" sz="2300" dirty="0">
                <a:solidFill>
                  <a:schemeClr val="accent3"/>
                </a:solidFill>
              </a:rPr>
              <a:t>списка параметров</a:t>
            </a:r>
            <a:r>
              <a:rPr lang="ru-RU" sz="2300" dirty="0"/>
              <a:t> (который может быть пустым).</a:t>
            </a:r>
          </a:p>
          <a:p>
            <a:pPr marL="0" indent="0" algn="just">
              <a:buNone/>
            </a:pPr>
            <a:r>
              <a:rPr lang="ru-RU" sz="2300" dirty="0"/>
              <a:t>Определение функции состоит из </a:t>
            </a:r>
            <a:r>
              <a:rPr lang="ru-RU" sz="2300" dirty="0">
                <a:solidFill>
                  <a:schemeClr val="accent3"/>
                </a:solidFill>
              </a:rPr>
              <a:t>объявления</a:t>
            </a:r>
            <a:r>
              <a:rPr lang="ru-RU" sz="2300" dirty="0"/>
              <a:t>, а также </a:t>
            </a:r>
            <a:r>
              <a:rPr lang="ru-RU" sz="2300" dirty="0">
                <a:solidFill>
                  <a:schemeClr val="accent1"/>
                </a:solidFill>
              </a:rPr>
              <a:t>тела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Если функция ничего не возвращает, ее тип – </a:t>
            </a:r>
            <a:r>
              <a:rPr lang="en-US" sz="2300" dirty="0">
                <a:solidFill>
                  <a:schemeClr val="accent4"/>
                </a:solidFill>
              </a:rPr>
              <a:t>void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Синтаксис: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solidFill>
                  <a:schemeClr val="accent4"/>
                </a:solidFill>
                <a:latin typeface="Consolas" panose="020B0609020204030204" pitchFamily="49" charset="0"/>
              </a:rPr>
              <a:t>возвращаемый_тип </a:t>
            </a:r>
            <a:r>
              <a:rPr lang="ru-RU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название_функции</a:t>
            </a:r>
            <a:r>
              <a:rPr lang="ru-RU" sz="2300" dirty="0">
                <a:latin typeface="Consolas" panose="020B0609020204030204" pitchFamily="49" charset="0"/>
              </a:rPr>
              <a:t>(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latin typeface="Consolas" panose="020B0609020204030204" pitchFamily="49" charset="0"/>
              </a:rPr>
              <a:t>	</a:t>
            </a:r>
            <a:r>
              <a:rPr lang="ru-RU" sz="2300" dirty="0" err="1">
                <a:solidFill>
                  <a:schemeClr val="accent4"/>
                </a:solidFill>
                <a:latin typeface="Consolas" panose="020B0609020204030204" pitchFamily="49" charset="0"/>
              </a:rPr>
              <a:t>тип_аргумента</a:t>
            </a:r>
            <a:r>
              <a:rPr lang="ru-RU" sz="23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err="1">
                <a:solidFill>
                  <a:schemeClr val="accent3"/>
                </a:solidFill>
                <a:latin typeface="Consolas" panose="020B0609020204030204" pitchFamily="49" charset="0"/>
              </a:rPr>
              <a:t>название_аргумента</a:t>
            </a:r>
            <a:endParaRPr lang="ru-RU" sz="23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latin typeface="Consolas" panose="020B0609020204030204" pitchFamily="49" charset="0"/>
              </a:rPr>
              <a:t>) </a:t>
            </a:r>
            <a:r>
              <a:rPr lang="en-US" sz="2300" dirty="0">
                <a:latin typeface="Consolas" panose="020B06090202040302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	</a:t>
            </a:r>
            <a:r>
              <a:rPr lang="ru-RU" sz="2300" dirty="0">
                <a:solidFill>
                  <a:schemeClr val="accent1"/>
                </a:solidFill>
                <a:latin typeface="Consolas" panose="020B0609020204030204" pitchFamily="49" charset="0"/>
              </a:rPr>
              <a:t>тело функции</a:t>
            </a:r>
            <a:endParaRPr lang="en-US" sz="23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}</a:t>
            </a:r>
            <a:endParaRPr lang="ru-RU" sz="23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4"/>
            <a:ext cx="61033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print_hello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print_hello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94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Аргументы</a:t>
            </a:r>
            <a:r>
              <a:rPr lang="en-US" dirty="0"/>
              <a:t>, </a:t>
            </a:r>
            <a:r>
              <a:rPr lang="ru-RU" dirty="0"/>
              <a:t>Параметры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Функция </a:t>
            </a:r>
            <a:r>
              <a:rPr lang="ru-RU" sz="2300" dirty="0">
                <a:solidFill>
                  <a:schemeClr val="accent1"/>
                </a:solidFill>
              </a:rPr>
              <a:t>может принимать любое количество аргументов</a:t>
            </a:r>
            <a:r>
              <a:rPr lang="ru-RU" sz="2300" dirty="0"/>
              <a:t> (при объявлении функции – </a:t>
            </a:r>
            <a:r>
              <a:rPr lang="ru-RU" sz="2300" dirty="0">
                <a:solidFill>
                  <a:schemeClr val="accent3"/>
                </a:solidFill>
              </a:rPr>
              <a:t>параметры</a:t>
            </a:r>
            <a:r>
              <a:rPr lang="ru-RU" sz="2300" dirty="0"/>
              <a:t>)</a:t>
            </a:r>
            <a:r>
              <a:rPr lang="en-US" sz="2300" dirty="0"/>
              <a:t>;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>
                <a:solidFill>
                  <a:schemeClr val="accent3"/>
                </a:solidFill>
              </a:rPr>
              <a:t>Параметры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перечисляются через запятую</a:t>
            </a:r>
            <a:r>
              <a:rPr lang="en-US" sz="2300" dirty="0"/>
              <a:t>;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/>
              <a:t>Внутри функции </a:t>
            </a:r>
            <a:r>
              <a:rPr lang="ru-RU" sz="2300" dirty="0">
                <a:solidFill>
                  <a:schemeClr val="accent3"/>
                </a:solidFill>
              </a:rPr>
              <a:t>аргументы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функционируют как обычные переменные</a:t>
            </a:r>
          </a:p>
          <a:p>
            <a:pPr marL="0" indent="0" algn="just">
              <a:buNone/>
            </a:pPr>
            <a:r>
              <a:rPr lang="ru-RU" sz="2300" dirty="0"/>
              <a:t>Функция </a:t>
            </a:r>
            <a:r>
              <a:rPr lang="ru-RU" sz="2300" dirty="0">
                <a:solidFill>
                  <a:schemeClr val="accent1"/>
                </a:solidFill>
              </a:rPr>
              <a:t>может вернуть только одну переменную </a:t>
            </a:r>
            <a:r>
              <a:rPr lang="ru-RU" sz="2300" dirty="0"/>
              <a:t>(но можно возвращать сложные)</a:t>
            </a:r>
          </a:p>
          <a:p>
            <a:pPr marL="0" indent="0" algn="just">
              <a:buNone/>
            </a:pPr>
            <a:endParaRPr lang="ru-RU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4"/>
            <a:ext cx="61033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divider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divider &lt; number;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divider++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 % divider 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5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 err="1"/>
              <a:t>ВОзврат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Функция, после осуществления вычислений, </a:t>
            </a:r>
            <a:r>
              <a:rPr lang="ru-RU" sz="2300" dirty="0">
                <a:solidFill>
                  <a:schemeClr val="accent1"/>
                </a:solidFill>
              </a:rPr>
              <a:t>может возвращать данные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Для этого </a:t>
            </a:r>
            <a:r>
              <a:rPr lang="ru-RU" sz="2300" dirty="0">
                <a:solidFill>
                  <a:schemeClr val="accent1"/>
                </a:solidFill>
              </a:rPr>
              <a:t>необходимо использовать </a:t>
            </a:r>
            <a:r>
              <a:rPr lang="ru-RU" sz="2300" dirty="0"/>
              <a:t>ключевое слово </a:t>
            </a:r>
            <a:r>
              <a:rPr lang="en-US" sz="2300" dirty="0">
                <a:solidFill>
                  <a:schemeClr val="accent3"/>
                </a:solidFill>
              </a:rPr>
              <a:t>return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Когда функция </a:t>
            </a:r>
            <a:r>
              <a:rPr lang="ru-RU" sz="2300" dirty="0">
                <a:solidFill>
                  <a:schemeClr val="accent1"/>
                </a:solidFill>
              </a:rPr>
              <a:t>достигает</a:t>
            </a:r>
            <a:r>
              <a:rPr lang="ru-RU" sz="2300" dirty="0"/>
              <a:t> </a:t>
            </a:r>
            <a:r>
              <a:rPr lang="en-US" sz="2300" dirty="0">
                <a:solidFill>
                  <a:schemeClr val="accent3"/>
                </a:solidFill>
              </a:rPr>
              <a:t>return</a:t>
            </a:r>
            <a:r>
              <a:rPr lang="ru-RU" sz="2300" dirty="0"/>
              <a:t>, ее </a:t>
            </a:r>
            <a:r>
              <a:rPr lang="ru-RU" sz="2300" dirty="0">
                <a:solidFill>
                  <a:schemeClr val="accent1"/>
                </a:solidFill>
              </a:rPr>
              <a:t>выполнение завершается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Не обязательно</a:t>
            </a:r>
            <a:r>
              <a:rPr lang="ru-RU" sz="2300" dirty="0"/>
              <a:t> использовать </a:t>
            </a:r>
            <a:r>
              <a:rPr lang="en-US" sz="2300" dirty="0">
                <a:solidFill>
                  <a:schemeClr val="accent3"/>
                </a:solidFill>
              </a:rPr>
              <a:t>return</a:t>
            </a:r>
            <a:r>
              <a:rPr lang="en-US" sz="2300" dirty="0"/>
              <a:t>, </a:t>
            </a:r>
            <a:r>
              <a:rPr lang="ru-RU" sz="2300" dirty="0"/>
              <a:t>когда возвращаемый тип </a:t>
            </a:r>
            <a:r>
              <a:rPr lang="en-US" sz="2300" dirty="0">
                <a:solidFill>
                  <a:schemeClr val="accent3"/>
                </a:solidFill>
              </a:rPr>
              <a:t>void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Обязательно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использовать</a:t>
            </a:r>
            <a:r>
              <a:rPr lang="en-US" sz="2300" dirty="0">
                <a:solidFill>
                  <a:schemeClr val="accent3"/>
                </a:solidFill>
              </a:rPr>
              <a:t> return</a:t>
            </a:r>
            <a:r>
              <a:rPr lang="ru-RU" sz="2300" dirty="0"/>
              <a:t>, когда любой другой возвращаемый тип.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4"/>
            <a:ext cx="61033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divider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divider &lt; number;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divider++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 % divider 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5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ОБЛАСТЬ ВИДИМОСТИ</a:t>
            </a:r>
            <a:r>
              <a:rPr lang="en-US" dirty="0"/>
              <a:t> (</a:t>
            </a:r>
            <a:r>
              <a:rPr lang="en-US" dirty="0" err="1"/>
              <a:t>SCope</a:t>
            </a:r>
            <a:r>
              <a:rPr lang="en-US" dirty="0"/>
              <a:t>) </a:t>
            </a:r>
            <a:r>
              <a:rPr lang="ru-RU" dirty="0"/>
              <a:t>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Область видимости </a:t>
            </a:r>
            <a:r>
              <a:rPr lang="ru-RU" sz="2300" dirty="0"/>
              <a:t>— </a:t>
            </a:r>
            <a:r>
              <a:rPr lang="ru-RU" sz="2300" dirty="0">
                <a:solidFill>
                  <a:schemeClr val="accent1"/>
                </a:solidFill>
              </a:rPr>
              <a:t>концепция, определяющая доступность переменных</a:t>
            </a:r>
          </a:p>
          <a:p>
            <a:pPr marL="0" indent="0" algn="just">
              <a:buNone/>
            </a:pPr>
            <a:r>
              <a:rPr lang="ru-RU" sz="2300" dirty="0"/>
              <a:t>Переменные, </a:t>
            </a:r>
            <a:r>
              <a:rPr lang="ru-RU" sz="2300" dirty="0">
                <a:solidFill>
                  <a:schemeClr val="accent1"/>
                </a:solidFill>
              </a:rPr>
              <a:t>объявленные внутри</a:t>
            </a:r>
            <a:r>
              <a:rPr lang="ru-RU" sz="2300" dirty="0"/>
              <a:t> функции, а так же ее аргументы могут </a:t>
            </a:r>
            <a:r>
              <a:rPr lang="ru-RU" sz="2300" dirty="0">
                <a:solidFill>
                  <a:schemeClr val="accent1"/>
                </a:solidFill>
              </a:rPr>
              <a:t>быть использованы только внутри функции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«</a:t>
            </a:r>
            <a:r>
              <a:rPr lang="ru-RU" sz="2300" dirty="0">
                <a:solidFill>
                  <a:schemeClr val="accent2"/>
                </a:solidFill>
              </a:rPr>
              <a:t>Общение с функцией</a:t>
            </a:r>
            <a:r>
              <a:rPr lang="ru-RU" sz="2300" dirty="0"/>
              <a:t>» происходит (зачастую) только </a:t>
            </a:r>
            <a:r>
              <a:rPr lang="ru-RU" sz="2300" dirty="0">
                <a:solidFill>
                  <a:schemeClr val="accent1"/>
                </a:solidFill>
              </a:rPr>
              <a:t>через ее параметры и возвращаемые значения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Но функция </a:t>
            </a:r>
            <a:r>
              <a:rPr lang="ru-RU" sz="2300" dirty="0">
                <a:solidFill>
                  <a:schemeClr val="accent1"/>
                </a:solidFill>
              </a:rPr>
              <a:t>видит объявленные переменные вне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5"/>
            <a:ext cx="38484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ru-RU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outside 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test_scope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inside 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outside);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inside);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test_scope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outside);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inside);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63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Перегрузка Функций (</a:t>
            </a:r>
            <a:r>
              <a:rPr lang="en-US" dirty="0"/>
              <a:t>OVERLOAD)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C++ позволяет </a:t>
            </a:r>
            <a:r>
              <a:rPr lang="ru-RU" sz="2300" dirty="0">
                <a:solidFill>
                  <a:schemeClr val="accent1"/>
                </a:solidFill>
              </a:rPr>
              <a:t>определять несколько функций с одинаковым именем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ru-RU" sz="2300" dirty="0"/>
              <a:t>для разных </a:t>
            </a:r>
            <a:r>
              <a:rPr lang="ru-RU" sz="2300" dirty="0" err="1"/>
              <a:t>даннх</a:t>
            </a:r>
            <a:r>
              <a:rPr lang="en-US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Эти функции называются </a:t>
            </a:r>
            <a:r>
              <a:rPr lang="ru-RU" sz="2300" dirty="0">
                <a:solidFill>
                  <a:schemeClr val="accent3"/>
                </a:solidFill>
              </a:rPr>
              <a:t>перегруженными</a:t>
            </a:r>
            <a:r>
              <a:rPr lang="ru-RU" sz="2300" dirty="0"/>
              <a:t> функциями. 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Таким образом можно написать «одну» функцию, </a:t>
            </a:r>
            <a:r>
              <a:rPr lang="ru-RU" sz="2300" dirty="0">
                <a:solidFill>
                  <a:schemeClr val="accent1"/>
                </a:solidFill>
              </a:rPr>
              <a:t>которая принимает разные типы данных и их количество</a:t>
            </a:r>
            <a:r>
              <a:rPr lang="ru-RU" sz="23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5"/>
            <a:ext cx="38484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"Integer: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"Double: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"Char: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3.32f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7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2089</TotalTime>
  <Words>1086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Функции</vt:lpstr>
      <vt:lpstr>Определение</vt:lpstr>
      <vt:lpstr>ЗАчем</vt:lpstr>
      <vt:lpstr>Свойства</vt:lpstr>
      <vt:lpstr>Синтаксис</vt:lpstr>
      <vt:lpstr>Аргументы, Параметры</vt:lpstr>
      <vt:lpstr>ВОзврат</vt:lpstr>
      <vt:lpstr>ОБЛАСТЬ ВИДИМОСТИ (SCope) Функции</vt:lpstr>
      <vt:lpstr>Перегрузка Функций (OVERLOAD)</vt:lpstr>
      <vt:lpstr>Аргументы по умолчанию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36</cp:revision>
  <dcterms:created xsi:type="dcterms:W3CDTF">2021-08-20T15:58:16Z</dcterms:created>
  <dcterms:modified xsi:type="dcterms:W3CDTF">2022-04-08T22:33:57Z</dcterms:modified>
</cp:coreProperties>
</file>