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1"/>
  </p:notesMasterIdLst>
  <p:sldIdLst>
    <p:sldId id="256" r:id="rId2"/>
    <p:sldId id="257" r:id="rId3"/>
    <p:sldId id="279" r:id="rId4"/>
    <p:sldId id="291" r:id="rId5"/>
    <p:sldId id="294" r:id="rId6"/>
    <p:sldId id="295" r:id="rId7"/>
    <p:sldId id="296" r:id="rId8"/>
    <p:sldId id="298" r:id="rId9"/>
    <p:sldId id="308" r:id="rId10"/>
    <p:sldId id="309" r:id="rId11"/>
    <p:sldId id="280" r:id="rId12"/>
    <p:sldId id="305" r:id="rId13"/>
    <p:sldId id="306" r:id="rId14"/>
    <p:sldId id="307" r:id="rId15"/>
    <p:sldId id="310" r:id="rId16"/>
    <p:sldId id="311" r:id="rId17"/>
    <p:sldId id="312" r:id="rId18"/>
    <p:sldId id="31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40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Сложность алгоритмов</a:t>
            </a:r>
            <a:br>
              <a:rPr lang="ru-RU" dirty="0"/>
            </a:br>
            <a:r>
              <a:rPr lang="ru-RU" dirty="0"/>
              <a:t>Завершение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№14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2680-11B4-4E60-A95D-FFFCB9D3A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3" cy="288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При увеличении роста задачи, алгоритм растет </a:t>
            </a:r>
            <a:r>
              <a:rPr lang="ru-RU" sz="2300" dirty="0">
                <a:solidFill>
                  <a:schemeClr val="accent5"/>
                </a:solidFill>
              </a:rPr>
              <a:t>экспоненциально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en-GB" sz="2300" dirty="0">
                <a:solidFill>
                  <a:schemeClr val="accent5"/>
                </a:solidFill>
              </a:rPr>
              <a:t>O = 2</a:t>
            </a:r>
            <a:r>
              <a:rPr lang="en-GB" sz="2300" baseline="30000" dirty="0">
                <a:solidFill>
                  <a:schemeClr val="accent5"/>
                </a:solidFill>
              </a:rPr>
              <a:t>n </a:t>
            </a:r>
            <a:r>
              <a:rPr lang="en-GB" sz="2300" dirty="0">
                <a:solidFill>
                  <a:schemeClr val="accent5"/>
                </a:solidFill>
              </a:rPr>
              <a:t> 6 + n</a:t>
            </a: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ru-RU" sz="2300" dirty="0">
                <a:solidFill>
                  <a:schemeClr val="accent4"/>
                </a:solidFill>
              </a:rPr>
              <a:t>приближается к    </a:t>
            </a:r>
            <a:r>
              <a:rPr lang="en-US" sz="2300" dirty="0">
                <a:solidFill>
                  <a:schemeClr val="accent5"/>
                </a:solidFill>
              </a:rPr>
              <a:t>O = 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endParaRPr lang="en-GB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300" dirty="0"/>
              <a:t>Таким образом алгоритм </a:t>
            </a:r>
            <a:r>
              <a:rPr lang="ru-RU" sz="2300" dirty="0">
                <a:solidFill>
                  <a:schemeClr val="accent1"/>
                </a:solidFill>
              </a:rPr>
              <a:t>очень неэффективен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10, O = 7168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 </a:t>
            </a:r>
            <a:r>
              <a:rPr lang="en-US" sz="2300" dirty="0"/>
              <a:t>   </a:t>
            </a:r>
            <a:r>
              <a:rPr lang="ru-RU" sz="2300" dirty="0"/>
              <a:t>если </a:t>
            </a:r>
            <a:r>
              <a:rPr lang="en-US" sz="2300" dirty="0"/>
              <a:t>n = 20, O = 7340032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100, </a:t>
            </a:r>
          </a:p>
          <a:p>
            <a:pPr marL="0" indent="0" algn="just">
              <a:buNone/>
            </a:pPr>
            <a:r>
              <a:rPr lang="en-US" sz="2300" dirty="0"/>
              <a:t>        O = 8873554201597605810476922437632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0135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A1A4F9-043A-4A0C-810B-C347E32CE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1" y="3220504"/>
            <a:ext cx="3297175" cy="3568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Проблема башен </a:t>
            </a:r>
            <a:r>
              <a:rPr lang="ru-RU" dirty="0" err="1"/>
              <a:t>ханоя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Даны </a:t>
            </a:r>
            <a:r>
              <a:rPr lang="ru-RU" sz="2200" dirty="0">
                <a:solidFill>
                  <a:schemeClr val="accent2"/>
                </a:solidFill>
              </a:rPr>
              <a:t>три стержня</a:t>
            </a:r>
            <a:r>
              <a:rPr lang="ru-RU" sz="2200" dirty="0"/>
              <a:t>, на один из которых нанизаны определенное количество </a:t>
            </a:r>
            <a:r>
              <a:rPr lang="ru-RU" sz="2200" dirty="0">
                <a:solidFill>
                  <a:schemeClr val="accent2"/>
                </a:solidFill>
              </a:rPr>
              <a:t>колец</a:t>
            </a:r>
            <a:r>
              <a:rPr lang="ru-RU" sz="2200" dirty="0"/>
              <a:t>, причём </a:t>
            </a:r>
            <a:r>
              <a:rPr lang="ru-RU" sz="2200" dirty="0">
                <a:solidFill>
                  <a:schemeClr val="accent1"/>
                </a:solidFill>
              </a:rPr>
              <a:t>кольца отличаются размером и лежат меньшее на большем</a:t>
            </a:r>
            <a:r>
              <a:rPr lang="ru-RU" sz="2200" dirty="0"/>
              <a:t>.</a:t>
            </a:r>
          </a:p>
          <a:p>
            <a:pPr marL="0" indent="0" algn="just">
              <a:buNone/>
            </a:pPr>
            <a:r>
              <a:rPr lang="ru-RU" sz="2200" dirty="0"/>
              <a:t>Задача состоит в том, чтобы перенести пирамиду из восьми колец за наименьшее число ходов на другой стержень</a:t>
            </a:r>
          </a:p>
          <a:p>
            <a:pPr marL="0" indent="0" algn="just">
              <a:buNone/>
            </a:pPr>
            <a:r>
              <a:rPr lang="ru-RU" sz="2200" dirty="0"/>
              <a:t>а один </a:t>
            </a:r>
            <a:r>
              <a:rPr lang="ru-RU" sz="2200" dirty="0">
                <a:solidFill>
                  <a:schemeClr val="accent1"/>
                </a:solidFill>
              </a:rPr>
              <a:t>раз разрешается переносить только одно кольцо</a:t>
            </a:r>
            <a:r>
              <a:rPr lang="ru-RU" sz="2200" dirty="0"/>
              <a:t>, причём </a:t>
            </a:r>
            <a:r>
              <a:rPr lang="ru-RU" sz="2200" dirty="0">
                <a:solidFill>
                  <a:schemeClr val="accent1"/>
                </a:solidFill>
              </a:rPr>
              <a:t>нельзя класть большее кольцо на меньшее</a:t>
            </a:r>
            <a:r>
              <a:rPr lang="ru-RU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718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Проблема башен </a:t>
            </a:r>
            <a:r>
              <a:rPr lang="ru-RU" dirty="0" err="1"/>
              <a:t>ханоя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5940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Пример правильного перемещения: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0BCEF5-89BA-4CFF-9F7C-DC4004B1FF16}"/>
              </a:ext>
            </a:extLst>
          </p:cNvPr>
          <p:cNvSpPr txBox="1">
            <a:spLocks/>
          </p:cNvSpPr>
          <p:nvPr/>
        </p:nvSpPr>
        <p:spPr>
          <a:xfrm>
            <a:off x="1141412" y="4235338"/>
            <a:ext cx="7043799" cy="59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200" dirty="0"/>
              <a:t>Пример </a:t>
            </a:r>
            <a:r>
              <a:rPr lang="ru-RU" sz="2200" dirty="0">
                <a:solidFill>
                  <a:schemeClr val="accent4"/>
                </a:solidFill>
              </a:rPr>
              <a:t>неправильного</a:t>
            </a:r>
            <a:r>
              <a:rPr lang="ru-RU" sz="2200" dirty="0"/>
              <a:t> перемещения: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616FA-DA08-4B8F-B928-46D7235F3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1" y="2197602"/>
            <a:ext cx="7232712" cy="2029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EE62ED-476A-45F1-917F-5F5E76B7C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2" y="4594225"/>
            <a:ext cx="7232711" cy="2029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7297CE-D6A9-4EB9-A9CF-FE48CCEBF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1" y="3220504"/>
            <a:ext cx="3297175" cy="356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0DB36D5-14B6-4A64-96CF-AB0FC9958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344784"/>
              </p:ext>
            </p:extLst>
          </p:nvPr>
        </p:nvGraphicFramePr>
        <p:xfrm>
          <a:off x="1141413" y="1905413"/>
          <a:ext cx="5381307" cy="42853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3769">
                  <a:extLst>
                    <a:ext uri="{9D8B030D-6E8A-4147-A177-3AD203B41FA5}">
                      <a16:colId xmlns:a16="http://schemas.microsoft.com/office/drawing/2014/main" val="2902103612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564605727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477923579"/>
                    </a:ext>
                  </a:extLst>
                </a:gridCol>
              </a:tblGrid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дисков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перемещений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операций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00828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6697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4849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4840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8275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91951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45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531B8-E78B-4726-B2F2-7E5C85CEC72D}"/>
              </a:ext>
            </a:extLst>
          </p:cNvPr>
          <p:cNvSpPr txBox="1">
            <a:spLocks/>
          </p:cNvSpPr>
          <p:nvPr/>
        </p:nvSpPr>
        <p:spPr>
          <a:xfrm>
            <a:off x="6855082" y="1837719"/>
            <a:ext cx="5245182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aux_rod</a:t>
            </a:r>
            <a:endParaRPr lang="ru-RU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==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n -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aux_rod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step++;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disk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rod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rod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step, n,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to_rod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 -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aux_rod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2680-11B4-4E60-A95D-FFFCB9D3A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3" cy="288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При увеличении роста задачи, алгоритм растет </a:t>
            </a:r>
            <a:r>
              <a:rPr lang="ru-RU" sz="2300" dirty="0">
                <a:solidFill>
                  <a:schemeClr val="accent5"/>
                </a:solidFill>
              </a:rPr>
              <a:t>экспоненциально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en-GB" sz="2300" dirty="0">
                <a:solidFill>
                  <a:schemeClr val="accent5"/>
                </a:solidFill>
              </a:rPr>
              <a:t>O = 2</a:t>
            </a:r>
            <a:r>
              <a:rPr lang="en-GB" sz="2300" baseline="30000" dirty="0">
                <a:solidFill>
                  <a:schemeClr val="accent5"/>
                </a:solidFill>
              </a:rPr>
              <a:t>n </a:t>
            </a:r>
            <a:r>
              <a:rPr lang="en-GB" sz="2300" dirty="0">
                <a:solidFill>
                  <a:schemeClr val="accent5"/>
                </a:solidFill>
              </a:rPr>
              <a:t> 3 – 1</a:t>
            </a: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ru-RU" sz="2300" dirty="0">
                <a:solidFill>
                  <a:schemeClr val="accent4"/>
                </a:solidFill>
              </a:rPr>
              <a:t>приближается к</a:t>
            </a:r>
            <a:r>
              <a:rPr lang="ru-RU" sz="2300" dirty="0">
                <a:solidFill>
                  <a:schemeClr val="accent5"/>
                </a:solidFill>
              </a:rPr>
              <a:t>    </a:t>
            </a:r>
            <a:r>
              <a:rPr lang="en-US" sz="2300" dirty="0">
                <a:solidFill>
                  <a:schemeClr val="accent5"/>
                </a:solidFill>
              </a:rPr>
              <a:t>O = 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endParaRPr lang="en-GB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300" dirty="0"/>
              <a:t>Таким образом </a:t>
            </a:r>
            <a:r>
              <a:rPr lang="ru-RU" sz="2300" dirty="0">
                <a:solidFill>
                  <a:schemeClr val="accent1"/>
                </a:solidFill>
              </a:rPr>
              <a:t>алгоритм очень неэффективен</a:t>
            </a:r>
            <a:r>
              <a:rPr lang="ru-RU" sz="2300" dirty="0"/>
              <a:t>:</a:t>
            </a:r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10, O = 4093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 </a:t>
            </a:r>
            <a:r>
              <a:rPr lang="en-US" sz="2300" dirty="0"/>
              <a:t>   </a:t>
            </a:r>
            <a:r>
              <a:rPr lang="ru-RU" sz="2300" dirty="0"/>
              <a:t>если </a:t>
            </a:r>
            <a:r>
              <a:rPr lang="en-US" sz="2300" dirty="0"/>
              <a:t>n = 20, O = 4194301</a:t>
            </a:r>
            <a:r>
              <a:rPr lang="ru-RU" sz="2300" dirty="0"/>
              <a:t>;</a:t>
            </a:r>
            <a:endParaRPr lang="en-US" sz="2300" dirty="0"/>
          </a:p>
          <a:p>
            <a:pPr marL="0" indent="0" algn="just">
              <a:buNone/>
            </a:pPr>
            <a:r>
              <a:rPr lang="en-US" sz="2300" dirty="0"/>
              <a:t>    </a:t>
            </a:r>
            <a:r>
              <a:rPr lang="ru-RU" sz="2300" dirty="0"/>
              <a:t>если </a:t>
            </a:r>
            <a:r>
              <a:rPr lang="en-US" sz="2300" dirty="0"/>
              <a:t>n = 100, </a:t>
            </a:r>
          </a:p>
          <a:p>
            <a:pPr marL="0" indent="0" algn="just">
              <a:buNone/>
            </a:pPr>
            <a:r>
              <a:rPr lang="en-US" sz="2300" dirty="0"/>
              <a:t>        O = 5070602400912917605986812821501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3411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Заключающаяся в поиске </a:t>
            </a:r>
            <a:r>
              <a:rPr lang="ru-RU" sz="2200" dirty="0">
                <a:solidFill>
                  <a:schemeClr val="accent2"/>
                </a:solidFill>
              </a:rPr>
              <a:t>самого выгодного маршрута</a:t>
            </a:r>
            <a:r>
              <a:rPr lang="ru-RU" sz="2200" dirty="0"/>
              <a:t>, проходящего </a:t>
            </a:r>
            <a:r>
              <a:rPr lang="ru-RU" sz="2200" dirty="0">
                <a:solidFill>
                  <a:schemeClr val="accent1"/>
                </a:solidFill>
              </a:rPr>
              <a:t>через</a:t>
            </a:r>
            <a:r>
              <a:rPr lang="en-US" sz="2200" dirty="0"/>
              <a:t> </a:t>
            </a:r>
            <a:r>
              <a:rPr lang="ru-RU" sz="2200" dirty="0">
                <a:solidFill>
                  <a:schemeClr val="accent1"/>
                </a:solidFill>
              </a:rPr>
              <a:t>все указанные города </a:t>
            </a:r>
            <a:r>
              <a:rPr lang="ru-RU" sz="2200" dirty="0"/>
              <a:t>хотя бы по одному разу </a:t>
            </a:r>
            <a:r>
              <a:rPr lang="ru-RU" sz="2200" dirty="0">
                <a:solidFill>
                  <a:schemeClr val="accent1"/>
                </a:solidFill>
              </a:rPr>
              <a:t>с последующим возвратом в исходный город</a:t>
            </a:r>
            <a:r>
              <a:rPr lang="ru-RU" sz="2200" dirty="0"/>
              <a:t>.</a:t>
            </a:r>
            <a:endParaRPr lang="en-US" sz="2200" dirty="0"/>
          </a:p>
          <a:p>
            <a:pPr marL="0" indent="0" algn="just">
              <a:buNone/>
            </a:pPr>
            <a:r>
              <a:rPr lang="ru-RU" sz="2200" dirty="0"/>
              <a:t>Города могут быть соединены, их соединения могут иметь определенное значение (например расстояние).</a:t>
            </a:r>
          </a:p>
          <a:p>
            <a:pPr marL="0" indent="0" algn="just">
              <a:buNone/>
            </a:pPr>
            <a:r>
              <a:rPr lang="ru-RU" sz="2200" dirty="0"/>
              <a:t>В условиях задачи указываются </a:t>
            </a:r>
            <a:r>
              <a:rPr lang="ru-RU" sz="2200" dirty="0">
                <a:solidFill>
                  <a:schemeClr val="accent2"/>
                </a:solidFill>
              </a:rPr>
              <a:t>критерий выгодности </a:t>
            </a:r>
            <a:r>
              <a:rPr lang="ru-RU" sz="2200" dirty="0"/>
              <a:t>маршрута (кратчайший, самый дешёвый и т.д.)</a:t>
            </a:r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7C200-C4B0-4BC9-9CC5-C7DD2EF7E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73" y="3604334"/>
            <a:ext cx="2635148" cy="26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Задача коммивояжёра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5632248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Поскольку коммивояжёр в каждом из городов встает перед выбором следующего города из тех, что он ещё не посетил.</a:t>
            </a:r>
          </a:p>
          <a:p>
            <a:pPr marL="0" indent="0" algn="just">
              <a:buNone/>
            </a:pPr>
            <a:r>
              <a:rPr lang="ru-RU" sz="2200" dirty="0"/>
              <a:t>Задача коммивояжёра относится к числу </a:t>
            </a:r>
            <a:r>
              <a:rPr lang="ru-RU" sz="2200" dirty="0" err="1">
                <a:solidFill>
                  <a:schemeClr val="accent5"/>
                </a:solidFill>
              </a:rPr>
              <a:t>трансвычислительных</a:t>
            </a:r>
            <a:r>
              <a:rPr lang="ru-RU" sz="2200" dirty="0"/>
              <a:t>. </a:t>
            </a:r>
          </a:p>
          <a:p>
            <a:pPr marL="0" indent="0" algn="just">
              <a:buNone/>
            </a:pPr>
            <a:r>
              <a:rPr lang="ru-RU" sz="2200" dirty="0"/>
              <a:t>уже при относительно небольшом числе городов (66 и более) </a:t>
            </a:r>
            <a:r>
              <a:rPr lang="ru-RU" sz="2200" dirty="0">
                <a:solidFill>
                  <a:schemeClr val="accent1"/>
                </a:solidFill>
              </a:rPr>
              <a:t>она не может быть решена методом перебора</a:t>
            </a:r>
            <a:r>
              <a:rPr lang="ru-RU" sz="2200" dirty="0"/>
              <a:t>.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AB33F-A609-449F-A6BF-071AA4C92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58" y="3170781"/>
            <a:ext cx="4659298" cy="33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7F500F-E0A9-40CD-B39E-35618D062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485040"/>
            <a:ext cx="2886404" cy="2886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/>
              <a:t>В каждом из городов встает перед выбором следующего города из тех, что он ещё не посетил, существует (</a:t>
            </a:r>
            <a:r>
              <a:rPr lang="en-US" sz="2000" dirty="0"/>
              <a:t>n – 1)! </a:t>
            </a:r>
            <a:r>
              <a:rPr lang="ru-RU" sz="2000" dirty="0"/>
              <a:t>маршрутов 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chemeClr val="accent5"/>
                </a:solidFill>
              </a:rPr>
              <a:t>O = (n – 1)!</a:t>
            </a:r>
            <a:r>
              <a:rPr lang="ru-RU" sz="2000" dirty="0">
                <a:solidFill>
                  <a:schemeClr val="accent5"/>
                </a:solidFill>
              </a:rPr>
              <a:t>    </a:t>
            </a:r>
            <a:r>
              <a:rPr lang="ru-RU" sz="2000" dirty="0">
                <a:solidFill>
                  <a:schemeClr val="accent4"/>
                </a:solidFill>
              </a:rPr>
              <a:t>приближается к</a:t>
            </a:r>
            <a:r>
              <a:rPr lang="ru-RU" sz="2000" dirty="0">
                <a:solidFill>
                  <a:schemeClr val="accent5"/>
                </a:solidFill>
              </a:rPr>
              <a:t>    </a:t>
            </a:r>
            <a:r>
              <a:rPr lang="en-US" sz="2000" dirty="0">
                <a:solidFill>
                  <a:schemeClr val="accent5"/>
                </a:solidFill>
              </a:rPr>
              <a:t>O = n!</a:t>
            </a:r>
            <a:endParaRPr lang="en-GB" sz="20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000" dirty="0"/>
              <a:t>Таким образом алгоритм очень неэффективен:</a:t>
            </a:r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ru-RU" sz="2000" dirty="0"/>
              <a:t>если </a:t>
            </a:r>
            <a:r>
              <a:rPr lang="en-US" sz="2000" dirty="0"/>
              <a:t>n = 10, O = 362880</a:t>
            </a:r>
            <a:r>
              <a:rPr lang="ru-RU" sz="2000" dirty="0"/>
              <a:t>;</a:t>
            </a:r>
            <a:endParaRPr lang="en-US" sz="2000" dirty="0"/>
          </a:p>
          <a:p>
            <a:pPr marL="0" indent="0" algn="just">
              <a:buNone/>
            </a:pPr>
            <a:r>
              <a:rPr lang="ru-RU" sz="2000" dirty="0"/>
              <a:t> </a:t>
            </a:r>
            <a:r>
              <a:rPr lang="en-US" sz="2000" dirty="0"/>
              <a:t>   </a:t>
            </a:r>
            <a:r>
              <a:rPr lang="ru-RU" sz="2000" dirty="0"/>
              <a:t>если </a:t>
            </a:r>
            <a:r>
              <a:rPr lang="en-US" sz="2000" dirty="0"/>
              <a:t>n = 20, O = 121645100408832000</a:t>
            </a:r>
            <a:r>
              <a:rPr lang="ru-RU" sz="2000" dirty="0"/>
              <a:t>;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</a:t>
            </a:r>
            <a:r>
              <a:rPr lang="ru-RU" sz="2000" dirty="0"/>
              <a:t>если </a:t>
            </a:r>
            <a:r>
              <a:rPr lang="en-US" sz="2000" dirty="0"/>
              <a:t>n = 100, </a:t>
            </a:r>
          </a:p>
          <a:p>
            <a:pPr marL="0" indent="0">
              <a:buNone/>
            </a:pPr>
            <a:r>
              <a:rPr lang="en-US" sz="2000" dirty="0"/>
              <a:t>         O = 933262154439441526816992388562667004907159682643816214685929638952175999932299156089414639761565182862536979208272237582511852109168640000000000000000000000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74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002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Концепцию </a:t>
            </a:r>
            <a:r>
              <a:rPr lang="ru-RU" dirty="0">
                <a:solidFill>
                  <a:schemeClr val="accent5"/>
                </a:solidFill>
              </a:rPr>
              <a:t>O </a:t>
            </a:r>
            <a:r>
              <a:rPr lang="en-US" dirty="0">
                <a:solidFill>
                  <a:schemeClr val="accent5"/>
                </a:solidFill>
              </a:rPr>
              <a:t>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/>
              <a:t>необходимо понимать, чтобы уметь </a:t>
            </a:r>
            <a:r>
              <a:rPr lang="ru-RU" dirty="0">
                <a:solidFill>
                  <a:schemeClr val="accent1"/>
                </a:solidFill>
              </a:rPr>
              <a:t>видеть и исправлять неоптимальный код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Ни один серьёзный </a:t>
            </a:r>
            <a:r>
              <a:rPr lang="ru-RU" dirty="0">
                <a:solidFill>
                  <a:schemeClr val="accent2"/>
                </a:solidFill>
              </a:rPr>
              <a:t>проект</a:t>
            </a:r>
            <a:r>
              <a:rPr lang="ru-RU" dirty="0"/>
              <a:t>, как ни одно серьёзное </a:t>
            </a:r>
            <a:r>
              <a:rPr lang="ru-RU" dirty="0">
                <a:solidFill>
                  <a:schemeClr val="accent2"/>
                </a:solidFill>
              </a:rPr>
              <a:t>собеседование</a:t>
            </a:r>
            <a:r>
              <a:rPr lang="ru-RU" dirty="0"/>
              <a:t>, </a:t>
            </a:r>
            <a:r>
              <a:rPr lang="ru-RU" dirty="0">
                <a:solidFill>
                  <a:schemeClr val="accent1"/>
                </a:solidFill>
              </a:rPr>
              <a:t>не могут обойтись без вопросов о</a:t>
            </a:r>
            <a:r>
              <a:rPr lang="ru-RU" dirty="0"/>
              <a:t> </a:t>
            </a:r>
            <a:r>
              <a:rPr lang="ru-RU" dirty="0">
                <a:solidFill>
                  <a:schemeClr val="accent5"/>
                </a:solidFill>
              </a:rPr>
              <a:t>O</a:t>
            </a:r>
            <a:r>
              <a:rPr lang="en-US" dirty="0">
                <a:solidFill>
                  <a:schemeClr val="accent5"/>
                </a:solidFill>
              </a:rPr>
              <a:t> n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1"/>
                </a:solidFill>
              </a:rPr>
              <a:t>Непонимание</a:t>
            </a:r>
            <a:r>
              <a:rPr lang="ru-RU" dirty="0"/>
              <a:t> </a:t>
            </a:r>
            <a:r>
              <a:rPr lang="ru-RU" dirty="0">
                <a:solidFill>
                  <a:schemeClr val="accent5"/>
                </a:solidFill>
              </a:rPr>
              <a:t>O</a:t>
            </a:r>
            <a:r>
              <a:rPr lang="en-US" dirty="0">
                <a:solidFill>
                  <a:schemeClr val="accent5"/>
                </a:solidFill>
              </a:rPr>
              <a:t> 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ведёт к </a:t>
            </a:r>
            <a:r>
              <a:rPr lang="ru-RU" dirty="0"/>
              <a:t>серьёзной </a:t>
            </a:r>
            <a:r>
              <a:rPr lang="ru-RU" dirty="0">
                <a:solidFill>
                  <a:schemeClr val="accent1"/>
                </a:solidFill>
              </a:rPr>
              <a:t>потере производительности</a:t>
            </a:r>
            <a:r>
              <a:rPr lang="ru-RU" dirty="0"/>
              <a:t> ваших алгоритмов.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33FCA-D873-491B-8CDB-B4E01801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6" y="3368884"/>
            <a:ext cx="3118715" cy="31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0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2F46F-96E0-48A3-803A-7B311AD6D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77336"/>
            <a:ext cx="2803715" cy="2803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Алгоритмы отличаются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Некоторые алгоритмы можно выполнить за </a:t>
            </a:r>
            <a:r>
              <a:rPr lang="ru-RU" sz="2300" dirty="0">
                <a:solidFill>
                  <a:schemeClr val="accent2"/>
                </a:solidFill>
              </a:rPr>
              <a:t>секунды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Некоторые алгоритмы не выполнимы за </a:t>
            </a:r>
            <a:r>
              <a:rPr lang="ru-RU" sz="2300" dirty="0">
                <a:solidFill>
                  <a:schemeClr val="accent2"/>
                </a:solidFill>
              </a:rPr>
              <a:t>все время жизни вселенной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Один алгоритм при выполнении задачи может использовать </a:t>
            </a:r>
            <a:r>
              <a:rPr lang="ru-RU" sz="2300" dirty="0">
                <a:solidFill>
                  <a:schemeClr val="accent4"/>
                </a:solidFill>
              </a:rPr>
              <a:t>всю доступную память</a:t>
            </a:r>
            <a:r>
              <a:rPr lang="ru-RU" sz="2300" dirty="0"/>
              <a:t>, когда другой – при увеличении количества входных данных использует ее </a:t>
            </a:r>
            <a:r>
              <a:rPr lang="ru-RU" sz="2300" dirty="0">
                <a:solidFill>
                  <a:schemeClr val="accent1"/>
                </a:solidFill>
              </a:rPr>
              <a:t>постоянное количество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Оценка сложности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6" y="1847274"/>
            <a:ext cx="7061551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Сложность алгоритма </a:t>
            </a:r>
            <a:r>
              <a:rPr lang="ru-RU" sz="2300" dirty="0"/>
              <a:t>зависит от </a:t>
            </a:r>
            <a:r>
              <a:rPr lang="ru-RU" sz="2300" dirty="0">
                <a:solidFill>
                  <a:schemeClr val="accent1"/>
                </a:solidFill>
              </a:rPr>
              <a:t>задачи</a:t>
            </a:r>
            <a:r>
              <a:rPr lang="ru-RU" sz="2300" dirty="0"/>
              <a:t> (от ее размера и природы).</a:t>
            </a:r>
          </a:p>
          <a:p>
            <a:pPr marL="0" indent="0" algn="just">
              <a:buNone/>
            </a:pPr>
            <a:r>
              <a:rPr lang="ru-RU" sz="2300" dirty="0"/>
              <a:t>Измеряется </a:t>
            </a:r>
            <a:r>
              <a:rPr lang="ru-RU" sz="2300" dirty="0">
                <a:solidFill>
                  <a:schemeClr val="accent1"/>
                </a:solidFill>
              </a:rPr>
              <a:t>в количестве работы</a:t>
            </a:r>
            <a:r>
              <a:rPr lang="ru-RU" sz="2300" dirty="0"/>
              <a:t> выполненной алгоритмом: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циклов работы процессора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времени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количество </a:t>
            </a:r>
            <a:r>
              <a:rPr lang="ru-RU" sz="2300" dirty="0">
                <a:solidFill>
                  <a:schemeClr val="accent2"/>
                </a:solidFill>
              </a:rPr>
              <a:t>памяти</a:t>
            </a:r>
            <a:r>
              <a:rPr lang="ru-RU" sz="2300" dirty="0"/>
              <a:t>.</a:t>
            </a: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При расчете сложности </a:t>
            </a:r>
            <a:r>
              <a:rPr lang="ru-RU" sz="2300" dirty="0">
                <a:solidFill>
                  <a:schemeClr val="accent4"/>
                </a:solidFill>
              </a:rPr>
              <a:t>необходимо</a:t>
            </a:r>
            <a:r>
              <a:rPr lang="ru-RU" sz="2300" dirty="0"/>
              <a:t> учитывать </a:t>
            </a:r>
            <a:r>
              <a:rPr lang="ru-RU" sz="2300" dirty="0">
                <a:solidFill>
                  <a:schemeClr val="accent3"/>
                </a:solidFill>
              </a:rPr>
              <a:t>размер задачи</a:t>
            </a:r>
            <a:r>
              <a:rPr lang="ru-RU" sz="23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E493D-8F64-4E63-A5B6-0C68D6A7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51" y="3678600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Способ оценки сложности алгоритма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768590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Нам необходимо найти </a:t>
            </a:r>
            <a:r>
              <a:rPr lang="ru-RU" sz="2300" dirty="0">
                <a:solidFill>
                  <a:schemeClr val="accent2"/>
                </a:solidFill>
              </a:rPr>
              <a:t>количество операций </a:t>
            </a:r>
            <a:r>
              <a:rPr lang="en-US" sz="2300" i="1" dirty="0">
                <a:solidFill>
                  <a:schemeClr val="accent5"/>
                </a:solidFill>
              </a:rPr>
              <a:t>O</a:t>
            </a:r>
            <a:r>
              <a:rPr lang="ru-RU" sz="2300" i="1" dirty="0"/>
              <a:t>;</a:t>
            </a:r>
          </a:p>
          <a:p>
            <a:pPr marL="0" indent="0">
              <a:buNone/>
            </a:pPr>
            <a:r>
              <a:rPr lang="ru-RU" sz="2300" dirty="0"/>
              <a:t>Количество операций, как было описано раньше, зависит от </a:t>
            </a:r>
            <a:r>
              <a:rPr lang="ru-RU" sz="2300" dirty="0">
                <a:solidFill>
                  <a:schemeClr val="accent2"/>
                </a:solidFill>
              </a:rPr>
              <a:t>сложности (размера) задачи</a:t>
            </a:r>
            <a:r>
              <a:rPr lang="ru-RU" sz="2300" dirty="0"/>
              <a:t> </a:t>
            </a:r>
            <a:r>
              <a:rPr lang="en-US" sz="2300" i="1" dirty="0">
                <a:solidFill>
                  <a:schemeClr val="accent5"/>
                </a:solidFill>
              </a:rPr>
              <a:t>n</a:t>
            </a:r>
            <a:r>
              <a:rPr lang="ru-RU" sz="2300" i="1" dirty="0"/>
              <a:t>;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Иногда в коде происходят действия, количество которых не зависит от размера выполняемой задачи – </a:t>
            </a:r>
            <a:r>
              <a:rPr lang="ru-RU" sz="2300" dirty="0">
                <a:solidFill>
                  <a:schemeClr val="accent2"/>
                </a:solidFill>
              </a:rPr>
              <a:t>константные значения</a:t>
            </a:r>
            <a:r>
              <a:rPr lang="ru-RU" sz="2300" dirty="0"/>
              <a:t>;</a:t>
            </a:r>
          </a:p>
          <a:p>
            <a:pPr marL="0" indent="0">
              <a:buNone/>
            </a:pPr>
            <a:r>
              <a:rPr lang="ru-RU" sz="2300" dirty="0"/>
              <a:t>Как говорилось ранее, подсчет совершается для </a:t>
            </a:r>
            <a:r>
              <a:rPr lang="ru-RU" sz="2300" dirty="0">
                <a:solidFill>
                  <a:schemeClr val="accent3"/>
                </a:solidFill>
              </a:rPr>
              <a:t>худшего исхода</a:t>
            </a:r>
            <a:r>
              <a:rPr lang="ru-RU" sz="2300" dirty="0"/>
              <a:t> (перебор всех значений, последнее место в массиве).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7F597-5DB1-47B9-9435-65B5D908A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87" y="3535250"/>
            <a:ext cx="2765555" cy="27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7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7656B9-7319-4CA2-9AE4-DDDC585A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17" y="3535250"/>
            <a:ext cx="2938524" cy="2938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Асимптотика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84000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Полный расчет сложности алгоритма может быть очень трудоемким.</a:t>
            </a:r>
          </a:p>
          <a:p>
            <a:pPr marL="0" indent="0">
              <a:buNone/>
            </a:pPr>
            <a:r>
              <a:rPr lang="ru-RU" sz="2300" dirty="0"/>
              <a:t>Поэтому для его расчета применяется так называемое </a:t>
            </a:r>
            <a:r>
              <a:rPr lang="ru-RU" sz="2300" dirty="0">
                <a:solidFill>
                  <a:schemeClr val="accent2"/>
                </a:solidFill>
              </a:rPr>
              <a:t>асимптотическое</a:t>
            </a:r>
            <a:r>
              <a:rPr lang="ru-RU" sz="2300" dirty="0"/>
              <a:t> равенство.</a:t>
            </a:r>
          </a:p>
          <a:p>
            <a:pPr marL="0" indent="0">
              <a:buNone/>
            </a:pPr>
            <a:r>
              <a:rPr lang="ru-RU" sz="2300" dirty="0"/>
              <a:t>Простыми словами – убираются малозначимые значения. </a:t>
            </a:r>
            <a:endParaRPr lang="en-US" sz="2300" dirty="0"/>
          </a:p>
          <a:p>
            <a:pPr marL="0" indent="0">
              <a:buNone/>
            </a:pPr>
            <a:r>
              <a:rPr lang="ru-RU" sz="2300" dirty="0"/>
              <a:t>Когда задача становится очень большой – их значения незначимы.</a:t>
            </a:r>
          </a:p>
          <a:p>
            <a:pPr marL="0" indent="0">
              <a:buNone/>
            </a:pPr>
            <a:r>
              <a:rPr lang="ru-RU" sz="2300" dirty="0"/>
              <a:t>Например: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n + 4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US" sz="2300" dirty="0">
                <a:solidFill>
                  <a:schemeClr val="accent5"/>
                </a:solidFill>
              </a:rPr>
              <a:t>	O = n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/>
                </a:solidFill>
              </a:rPr>
              <a:t>O = 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(3n) + 2 	</a:t>
            </a:r>
            <a:r>
              <a:rPr lang="ru-RU" sz="2300" dirty="0">
                <a:solidFill>
                  <a:schemeClr val="accent4"/>
                </a:solidFill>
              </a:rPr>
              <a:t>стремится к</a:t>
            </a:r>
            <a:r>
              <a:rPr lang="en-US" sz="2300" dirty="0">
                <a:solidFill>
                  <a:schemeClr val="accent5"/>
                </a:solidFill>
              </a:rPr>
              <a:t>	log</a:t>
            </a:r>
            <a:r>
              <a:rPr lang="en-US" sz="2300" baseline="-25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(n)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6157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Типы алгоритмов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4795308" cy="4392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300" dirty="0"/>
              <a:t>Существуют следующие типы сложности: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O(1)</a:t>
            </a:r>
            <a:r>
              <a:rPr lang="ru-RU" sz="2300" dirty="0"/>
              <a:t> – кол-во операций не растет с задачей;</a:t>
            </a:r>
          </a:p>
          <a:p>
            <a:pPr>
              <a:buFontTx/>
              <a:buChar char="-"/>
            </a:pPr>
            <a:r>
              <a:rPr lang="en-GB" sz="2300" dirty="0">
                <a:solidFill>
                  <a:schemeClr val="accent5"/>
                </a:solidFill>
              </a:rPr>
              <a:t>O(log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en-GB" sz="2300" dirty="0">
                <a:solidFill>
                  <a:schemeClr val="accent5"/>
                </a:solidFill>
              </a:rPr>
              <a:t>n)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замедляется с ростом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O(n) </a:t>
            </a:r>
            <a:r>
              <a:rPr lang="ru-RU" sz="2300" dirty="0"/>
              <a:t>– рост кол-ва пропорционален росту задачи</a:t>
            </a:r>
          </a:p>
          <a:p>
            <a:pPr>
              <a:buFontTx/>
              <a:buChar char="-"/>
            </a:pPr>
            <a:r>
              <a:rPr lang="en-US" sz="2300" dirty="0">
                <a:solidFill>
                  <a:schemeClr val="accent5"/>
                </a:solidFill>
              </a:rPr>
              <a:t>O(n</a:t>
            </a:r>
            <a:r>
              <a:rPr lang="en-US" sz="2300" baseline="30000" dirty="0">
                <a:solidFill>
                  <a:schemeClr val="accent5"/>
                </a:solidFill>
              </a:rPr>
              <a:t>2</a:t>
            </a:r>
            <a:r>
              <a:rPr lang="en-US" sz="2300" dirty="0">
                <a:solidFill>
                  <a:schemeClr val="accent5"/>
                </a:solidFill>
              </a:rPr>
              <a:t>), O(2</a:t>
            </a:r>
            <a:r>
              <a:rPr lang="en-US" sz="2300" baseline="30000" dirty="0">
                <a:solidFill>
                  <a:schemeClr val="accent5"/>
                </a:solidFill>
              </a:rPr>
              <a:t>n</a:t>
            </a:r>
            <a:r>
              <a:rPr lang="en-US" sz="2300" dirty="0">
                <a:solidFill>
                  <a:schemeClr val="accent5"/>
                </a:solidFill>
              </a:rPr>
              <a:t>), O(n!)</a:t>
            </a:r>
            <a:r>
              <a:rPr lang="ru-RU" sz="2300" dirty="0">
                <a:solidFill>
                  <a:schemeClr val="accent5"/>
                </a:solidFill>
              </a:rPr>
              <a:t> </a:t>
            </a:r>
            <a:r>
              <a:rPr lang="ru-RU" sz="2300" dirty="0"/>
              <a:t>– рост кол-ва ускоряется с простом задачи</a:t>
            </a:r>
          </a:p>
          <a:p>
            <a:pPr>
              <a:buFontTx/>
              <a:buChar char="-"/>
            </a:pPr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CC63F-CDEE-4E50-9A55-64FDAE877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2" y="2344698"/>
            <a:ext cx="5706069" cy="37702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25DD1E-A5A6-4AA4-99A8-B05D0EFE3D82}"/>
              </a:ext>
            </a:extLst>
          </p:cNvPr>
          <p:cNvSpPr txBox="1">
            <a:spLocks/>
          </p:cNvSpPr>
          <p:nvPr/>
        </p:nvSpPr>
        <p:spPr>
          <a:xfrm>
            <a:off x="6392102" y="1595339"/>
            <a:ext cx="4795308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300" dirty="0"/>
              <a:t>График роста сложности алгоритмов от роста задачи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971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алгоритмов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3D6C9E8-7873-4A45-9CC5-93BBCF1F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66852"/>
              </p:ext>
            </p:extLst>
          </p:nvPr>
        </p:nvGraphicFramePr>
        <p:xfrm>
          <a:off x="1141413" y="1677921"/>
          <a:ext cx="9596579" cy="476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6546">
                  <a:extLst>
                    <a:ext uri="{9D8B030D-6E8A-4147-A177-3AD203B41FA5}">
                      <a16:colId xmlns:a16="http://schemas.microsoft.com/office/drawing/2014/main" val="3250223706"/>
                    </a:ext>
                  </a:extLst>
                </a:gridCol>
                <a:gridCol w="3002066">
                  <a:extLst>
                    <a:ext uri="{9D8B030D-6E8A-4147-A177-3AD203B41FA5}">
                      <a16:colId xmlns:a16="http://schemas.microsoft.com/office/drawing/2014/main" val="2380940018"/>
                    </a:ext>
                  </a:extLst>
                </a:gridCol>
                <a:gridCol w="5277967">
                  <a:extLst>
                    <a:ext uri="{9D8B030D-6E8A-4147-A177-3AD203B41FA5}">
                      <a16:colId xmlns:a16="http://schemas.microsoft.com/office/drawing/2014/main" val="3257229838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Сложность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Название алгоритма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Пример задачи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4571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O(1)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Постоянный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Адресация, </a:t>
                      </a:r>
                    </a:p>
                    <a:p>
                      <a:pPr algn="l"/>
                      <a:r>
                        <a:rPr lang="ru-RU" sz="1500" dirty="0"/>
                        <a:t>работа с хеш-таблицами,</a:t>
                      </a:r>
                    </a:p>
                    <a:p>
                      <a:pPr algn="l"/>
                      <a:r>
                        <a:rPr lang="ru-RU" sz="1500" dirty="0"/>
                        <a:t>Работа с очередями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5735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Логарифмический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Бинарный поиск (отсортированный список)</a:t>
                      </a:r>
                    </a:p>
                    <a:p>
                      <a:pPr algn="l"/>
                      <a:r>
                        <a:rPr lang="ru-RU" sz="1500" dirty="0"/>
                        <a:t>Алгоритмы типа разделяй и властвуй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75183"/>
                  </a:ext>
                </a:extLst>
              </a:tr>
              <a:tr h="741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Перебор массива,</a:t>
                      </a:r>
                    </a:p>
                    <a:p>
                      <a:pPr algn="l"/>
                      <a:r>
                        <a:rPr lang="ru-RU" sz="1500" dirty="0"/>
                        <a:t>Адресация связанного списка,</a:t>
                      </a:r>
                    </a:p>
                    <a:p>
                      <a:pPr algn="l"/>
                      <a:r>
                        <a:rPr lang="ru-RU" sz="1500" dirty="0"/>
                        <a:t>Сравнение строк,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038202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 log n)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Линейно-</a:t>
                      </a:r>
                      <a:r>
                        <a:rPr lang="ru-RU" sz="1500" dirty="0" err="1"/>
                        <a:t>арифмический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Сортировки типа </a:t>
                      </a:r>
                      <a:r>
                        <a:rPr lang="en-GB" sz="1500" dirty="0"/>
                        <a:t>Merge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Heap Sort</a:t>
                      </a:r>
                      <a:r>
                        <a:rPr lang="ru-RU" sz="1500" dirty="0"/>
                        <a:t>, </a:t>
                      </a:r>
                      <a:r>
                        <a:rPr lang="en-GB" sz="1500" dirty="0"/>
                        <a:t>Quick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78795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O(n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Квадратичный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Работа с двумерным массивом,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Сортировки типа </a:t>
                      </a:r>
                      <a:r>
                        <a:rPr lang="fr-FR" sz="1500" dirty="0"/>
                        <a:t>Bubble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/>
                        <a:t>Insertion Sort</a:t>
                      </a:r>
                      <a:r>
                        <a:rPr lang="ru-RU" sz="1500" dirty="0"/>
                        <a:t>, </a:t>
                      </a:r>
                      <a:r>
                        <a:rPr lang="fr-FR" sz="1500" dirty="0" err="1"/>
                        <a:t>Selection</a:t>
                      </a:r>
                      <a:r>
                        <a:rPr lang="fr-FR" sz="1500" dirty="0"/>
                        <a:t> Sort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68469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O(n</a:t>
                      </a:r>
                      <a:r>
                        <a:rPr lang="ru-RU" sz="1500" baseline="30000" dirty="0"/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Кубический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Решение уравнений с 3 переменными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916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O(</a:t>
                      </a:r>
                      <a:r>
                        <a:rPr lang="en-US" sz="1500" dirty="0" err="1"/>
                        <a:t>k</a:t>
                      </a:r>
                      <a:r>
                        <a:rPr lang="en-US" sz="1500" baseline="30000" dirty="0" err="1"/>
                        <a:t>n</a:t>
                      </a:r>
                      <a:r>
                        <a:rPr lang="en-US" sz="1500" baseline="0" dirty="0"/>
                        <a:t>)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Экспоненциальный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Нахождение всех подмножеств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069"/>
                  </a:ext>
                </a:extLst>
              </a:tr>
              <a:tr h="518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O(n!)</a:t>
                      </a:r>
                    </a:p>
                    <a:p>
                      <a:pPr algn="ctr"/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Факториальный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/>
                        <a:t>Найти все перестановки заданного набора,</a:t>
                      </a:r>
                    </a:p>
                    <a:p>
                      <a:pPr algn="l"/>
                      <a:r>
                        <a:rPr lang="ru-RU" sz="1500" dirty="0"/>
                        <a:t>Задача коммивояжера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0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5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A10D4B7-BE0A-438C-B0FD-497B36E0F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68" y="3622701"/>
            <a:ext cx="2763622" cy="2763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Все Подмножества множества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AEF9BA-12CC-4FFD-8A65-BA0593BA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972776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Множество –  </a:t>
            </a:r>
            <a:r>
              <a:rPr lang="ru-RU" sz="2300" dirty="0">
                <a:solidFill>
                  <a:schemeClr val="accent1"/>
                </a:solidFill>
              </a:rPr>
              <a:t>совокупность</a:t>
            </a:r>
            <a:r>
              <a:rPr lang="ru-RU" sz="2300" dirty="0"/>
              <a:t> каких-либо </a:t>
            </a:r>
            <a:r>
              <a:rPr lang="ru-RU" sz="2300" dirty="0">
                <a:solidFill>
                  <a:schemeClr val="accent1"/>
                </a:solidFill>
              </a:rPr>
              <a:t>объектов</a:t>
            </a:r>
            <a:r>
              <a:rPr lang="ru-RU" sz="2300" dirty="0"/>
              <a:t>, что являются элементами этого множества.</a:t>
            </a:r>
          </a:p>
          <a:p>
            <a:pPr marL="0" indent="0" algn="just">
              <a:buNone/>
            </a:pPr>
            <a:r>
              <a:rPr lang="ru-RU" sz="2300" dirty="0"/>
              <a:t>Подмножество – это понятие</a:t>
            </a:r>
            <a:r>
              <a:rPr lang="ru-RU" sz="2300" dirty="0">
                <a:solidFill>
                  <a:schemeClr val="accent1"/>
                </a:solidFill>
              </a:rPr>
              <a:t> части множества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Необходимо найти все возможные подмножества заданного множества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Например для: </a:t>
            </a:r>
            <a:r>
              <a:rPr lang="ru-RU" sz="2300" dirty="0">
                <a:solidFill>
                  <a:schemeClr val="accent4"/>
                </a:solidFill>
              </a:rPr>
              <a:t>1</a:t>
            </a:r>
            <a:r>
              <a:rPr lang="en-US" sz="2300" dirty="0">
                <a:solidFill>
                  <a:schemeClr val="accent4"/>
                </a:solidFill>
              </a:rPr>
              <a:t>, 2, 3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/>
              <a:t>все подмножества следующие:</a:t>
            </a:r>
          </a:p>
          <a:p>
            <a:pPr marL="0" indent="0" algn="just">
              <a:buNone/>
            </a:pPr>
            <a:r>
              <a:rPr lang="ru-RU" sz="2300" dirty="0"/>
              <a:t>1; 	2; 	3;</a:t>
            </a:r>
          </a:p>
          <a:p>
            <a:pPr marL="0" indent="0" algn="just">
              <a:buNone/>
            </a:pPr>
            <a:r>
              <a:rPr lang="ru-RU" sz="2300" dirty="0"/>
              <a:t>1, 2;	2, 3;</a:t>
            </a:r>
          </a:p>
          <a:p>
            <a:pPr marL="0" indent="0" algn="just">
              <a:buNone/>
            </a:pPr>
            <a:r>
              <a:rPr lang="ru-RU" sz="2300" dirty="0"/>
              <a:t>1, 2, 3</a:t>
            </a:r>
            <a:r>
              <a:rPr lang="en-US" sz="2300" dirty="0"/>
              <a:t>;</a:t>
            </a:r>
          </a:p>
          <a:p>
            <a:pPr marL="0" indent="0" algn="just">
              <a:buNone/>
            </a:pPr>
            <a:r>
              <a:rPr lang="en-US" sz="2300" dirty="0"/>
              <a:t>  .</a:t>
            </a:r>
          </a:p>
        </p:txBody>
      </p:sp>
    </p:spTree>
    <p:extLst>
      <p:ext uri="{BB962C8B-B14F-4D97-AF65-F5344CB8AC3E}">
        <p14:creationId xmlns:p14="http://schemas.microsoft.com/office/powerpoint/2010/main" val="146596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0DB36D5-14B6-4A64-96CF-AB0FC9958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726813"/>
              </p:ext>
            </p:extLst>
          </p:nvPr>
        </p:nvGraphicFramePr>
        <p:xfrm>
          <a:off x="1141413" y="1905413"/>
          <a:ext cx="5381307" cy="42853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3769">
                  <a:extLst>
                    <a:ext uri="{9D8B030D-6E8A-4147-A177-3AD203B41FA5}">
                      <a16:colId xmlns:a16="http://schemas.microsoft.com/office/drawing/2014/main" val="2902103612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564605727"/>
                    </a:ext>
                  </a:extLst>
                </a:gridCol>
                <a:gridCol w="1793769">
                  <a:extLst>
                    <a:ext uri="{9D8B030D-6E8A-4147-A177-3AD203B41FA5}">
                      <a16:colId xmlns:a16="http://schemas.microsoft.com/office/drawing/2014/main" val="1477923579"/>
                    </a:ext>
                  </a:extLst>
                </a:gridCol>
              </a:tblGrid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элементов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комбинаций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операций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00828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6697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4849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4840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82756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91951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45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531B8-E78B-4726-B2F2-7E5C85CEC72D}"/>
              </a:ext>
            </a:extLst>
          </p:cNvPr>
          <p:cNvSpPr txBox="1">
            <a:spLocks/>
          </p:cNvSpPr>
          <p:nvPr/>
        </p:nvSpPr>
        <p:spPr>
          <a:xfrm>
            <a:off x="6855082" y="1837719"/>
            <a:ext cx="5245182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powerSet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(index ==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index +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powerSet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76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3312</TotalTime>
  <Words>1272</Words>
  <Application>Microsoft Office PowerPoint</Application>
  <PresentationFormat>Widescreen</PresentationFormat>
  <Paragraphs>202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Tw Cen MT</vt:lpstr>
      <vt:lpstr>Circuit</vt:lpstr>
      <vt:lpstr>Сложность алгоритмов Завершение</vt:lpstr>
      <vt:lpstr>Алгоритмы отличаются</vt:lpstr>
      <vt:lpstr>Оценка сложности алгоритмов</vt:lpstr>
      <vt:lpstr>Способ оценки сложности алгоритма</vt:lpstr>
      <vt:lpstr>Асимптотика</vt:lpstr>
      <vt:lpstr>Типы алгоритмов</vt:lpstr>
      <vt:lpstr>Примеры алгоритмов</vt:lpstr>
      <vt:lpstr>Все Подмножества множества</vt:lpstr>
      <vt:lpstr>Решение</vt:lpstr>
      <vt:lpstr>Оценка сложности</vt:lpstr>
      <vt:lpstr>Проблема башен ханоя</vt:lpstr>
      <vt:lpstr>Проблема башен ханоя</vt:lpstr>
      <vt:lpstr>Решение</vt:lpstr>
      <vt:lpstr>Оценка сложности</vt:lpstr>
      <vt:lpstr>Задача коммивояжёра</vt:lpstr>
      <vt:lpstr>Задача коммивояжёра</vt:lpstr>
      <vt:lpstr>Оценка сложности</vt:lpstr>
      <vt:lpstr>ИТОГ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51</cp:revision>
  <dcterms:created xsi:type="dcterms:W3CDTF">2021-08-20T15:58:16Z</dcterms:created>
  <dcterms:modified xsi:type="dcterms:W3CDTF">2022-05-06T03:58:05Z</dcterms:modified>
</cp:coreProperties>
</file>