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1"/>
  </p:notesMasterIdLst>
  <p:sldIdLst>
    <p:sldId id="256" r:id="rId2"/>
    <p:sldId id="257" r:id="rId3"/>
    <p:sldId id="314" r:id="rId4"/>
    <p:sldId id="318" r:id="rId5"/>
    <p:sldId id="317" r:id="rId6"/>
    <p:sldId id="320" r:id="rId7"/>
    <p:sldId id="319" r:id="rId8"/>
    <p:sldId id="28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Структуры данных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№15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001070-3382-4707-8040-57A5A524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2" y="3577336"/>
            <a:ext cx="2875320" cy="2875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Способ </a:t>
            </a:r>
            <a:r>
              <a:rPr lang="ru-RU" sz="2300" dirty="0">
                <a:solidFill>
                  <a:schemeClr val="accent1"/>
                </a:solidFill>
              </a:rPr>
              <a:t>организации</a:t>
            </a:r>
            <a:r>
              <a:rPr lang="ru-RU" sz="2300" dirty="0"/>
              <a:t> информации: ее </a:t>
            </a:r>
            <a:r>
              <a:rPr lang="ru-RU" sz="2300" dirty="0">
                <a:solidFill>
                  <a:schemeClr val="accent1"/>
                </a:solidFill>
              </a:rPr>
              <a:t>формат</a:t>
            </a:r>
            <a:r>
              <a:rPr lang="ru-RU" sz="2300" dirty="0"/>
              <a:t> хранения, </a:t>
            </a:r>
            <a:r>
              <a:rPr lang="ru-RU" sz="2300" dirty="0">
                <a:solidFill>
                  <a:schemeClr val="accent1"/>
                </a:solidFill>
              </a:rPr>
              <a:t>способы изменения </a:t>
            </a:r>
            <a:r>
              <a:rPr lang="ru-RU" sz="2300" dirty="0"/>
              <a:t>и </a:t>
            </a:r>
            <a:r>
              <a:rPr lang="ru-RU" sz="2300" dirty="0">
                <a:solidFill>
                  <a:schemeClr val="accent1"/>
                </a:solidFill>
              </a:rPr>
              <a:t>доступ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Такой информацией может быть </a:t>
            </a:r>
            <a:r>
              <a:rPr lang="ru-RU" sz="2300" dirty="0">
                <a:solidFill>
                  <a:schemeClr val="accent1"/>
                </a:solidFill>
              </a:rPr>
              <a:t>совокупность и однотипных, и многотипных данных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Данные могут быть </a:t>
            </a:r>
            <a:r>
              <a:rPr lang="ru-RU" sz="2300" dirty="0">
                <a:solidFill>
                  <a:schemeClr val="accent3"/>
                </a:solidFill>
              </a:rPr>
              <a:t>связаны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Управление данными предоставлено </a:t>
            </a:r>
            <a:r>
              <a:rPr lang="ru-RU" sz="2300" dirty="0">
                <a:solidFill>
                  <a:schemeClr val="accent2"/>
                </a:solidFill>
              </a:rPr>
              <a:t>определенным способом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данных</a:t>
            </a:r>
            <a:r>
              <a:rPr lang="en-US" dirty="0"/>
              <a:t> vs </a:t>
            </a:r>
            <a:r>
              <a:rPr lang="ru-RU" dirty="0"/>
              <a:t>Тип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386851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Тип данных:</a:t>
            </a:r>
          </a:p>
          <a:p>
            <a:pPr algn="just">
              <a:buFontTx/>
              <a:buChar char="-"/>
            </a:pPr>
            <a:r>
              <a:rPr lang="ru-RU" dirty="0"/>
              <a:t>привязан к </a:t>
            </a:r>
            <a:r>
              <a:rPr lang="ru-RU" dirty="0">
                <a:solidFill>
                  <a:schemeClr val="accent1"/>
                </a:solidFill>
              </a:rPr>
              <a:t>определенному способу хранения</a:t>
            </a:r>
            <a:r>
              <a:rPr lang="ru-RU" dirty="0"/>
              <a:t>;</a:t>
            </a:r>
          </a:p>
          <a:p>
            <a:pPr algn="just">
              <a:buFontTx/>
              <a:buChar char="-"/>
            </a:pPr>
            <a:r>
              <a:rPr lang="ru-RU" dirty="0"/>
              <a:t>хранит </a:t>
            </a:r>
            <a:r>
              <a:rPr lang="ru-RU" dirty="0">
                <a:solidFill>
                  <a:schemeClr val="accent3"/>
                </a:solidFill>
              </a:rPr>
              <a:t>значение</a:t>
            </a:r>
            <a:r>
              <a:rPr lang="ru-RU" dirty="0"/>
              <a:t>, не информацию;</a:t>
            </a:r>
          </a:p>
          <a:p>
            <a:pPr algn="just">
              <a:buFontTx/>
              <a:buChar char="-"/>
            </a:pPr>
            <a:r>
              <a:rPr lang="ru-RU" dirty="0"/>
              <a:t>значение можно изменить </a:t>
            </a:r>
            <a:r>
              <a:rPr lang="ru-RU" dirty="0">
                <a:solidFill>
                  <a:schemeClr val="accent2"/>
                </a:solidFill>
              </a:rPr>
              <a:t>прямым способом</a:t>
            </a:r>
            <a:r>
              <a:rPr lang="ru-RU" dirty="0"/>
              <a:t> (через присвоение);</a:t>
            </a:r>
          </a:p>
          <a:p>
            <a:pPr algn="just">
              <a:buFontTx/>
              <a:buChar char="-"/>
            </a:pPr>
            <a:r>
              <a:rPr lang="ru-RU" dirty="0"/>
              <a:t>проблема сложности вычислений </a:t>
            </a:r>
            <a:r>
              <a:rPr lang="ru-RU" dirty="0">
                <a:solidFill>
                  <a:schemeClr val="accent1"/>
                </a:solidFill>
              </a:rPr>
              <a:t>не затрагивается</a:t>
            </a:r>
            <a:r>
              <a:rPr lang="ru-RU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41912-CA63-4226-9F19-F0C1E4069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14" y="3690220"/>
            <a:ext cx="2660124" cy="266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7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типов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ru-RU" dirty="0"/>
              <a:t>целочисленный </a:t>
            </a:r>
            <a:r>
              <a:rPr lang="en-US" dirty="0">
                <a:solidFill>
                  <a:schemeClr val="accent5"/>
                </a:solidFill>
              </a:rPr>
              <a:t>int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ru-RU" dirty="0"/>
              <a:t>булевой </a:t>
            </a:r>
            <a:r>
              <a:rPr lang="en-US" dirty="0">
                <a:solidFill>
                  <a:schemeClr val="accent5"/>
                </a:solidFill>
              </a:rPr>
              <a:t>bool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ru-RU" dirty="0"/>
              <a:t>дробный </a:t>
            </a:r>
            <a:r>
              <a:rPr lang="en-US" dirty="0">
                <a:solidFill>
                  <a:schemeClr val="accent5"/>
                </a:solidFill>
              </a:rPr>
              <a:t>float</a:t>
            </a:r>
            <a:r>
              <a:rPr lang="en-US" dirty="0"/>
              <a:t>; </a:t>
            </a:r>
            <a:endParaRPr lang="ru-RU" dirty="0"/>
          </a:p>
          <a:p>
            <a:pPr algn="just">
              <a:buFontTx/>
              <a:buChar char="-"/>
            </a:pPr>
            <a:r>
              <a:rPr lang="ru-RU" dirty="0"/>
              <a:t>символьный </a:t>
            </a:r>
            <a:r>
              <a:rPr lang="en-US" dirty="0">
                <a:solidFill>
                  <a:schemeClr val="accent5"/>
                </a:solidFill>
              </a:rPr>
              <a:t>char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- </a:t>
            </a:r>
            <a:r>
              <a:rPr lang="ru-RU" dirty="0">
                <a:solidFill>
                  <a:schemeClr val="accent2"/>
                </a:solidFill>
              </a:rPr>
              <a:t>их вариации </a:t>
            </a:r>
            <a:r>
              <a:rPr lang="en-US" dirty="0"/>
              <a:t>(</a:t>
            </a:r>
            <a:r>
              <a:rPr lang="ru-RU" dirty="0"/>
              <a:t>целочисленные </a:t>
            </a:r>
            <a:r>
              <a:rPr lang="en-US" dirty="0">
                <a:solidFill>
                  <a:schemeClr val="accent5"/>
                </a:solidFill>
              </a:rPr>
              <a:t>short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long</a:t>
            </a:r>
            <a:r>
              <a:rPr lang="en-US" dirty="0"/>
              <a:t>, </a:t>
            </a:r>
            <a:r>
              <a:rPr lang="ru-RU" dirty="0"/>
              <a:t>дробный двойной точности </a:t>
            </a:r>
            <a:r>
              <a:rPr lang="en-US" dirty="0">
                <a:solidFill>
                  <a:schemeClr val="accent5"/>
                </a:solidFill>
              </a:rPr>
              <a:t>double</a:t>
            </a:r>
            <a:r>
              <a:rPr lang="ru-RU" dirty="0"/>
              <a:t> и буквенный стандарта </a:t>
            </a:r>
            <a:r>
              <a:rPr lang="en-US" dirty="0"/>
              <a:t>UNICODE </a:t>
            </a:r>
            <a:r>
              <a:rPr lang="en-GB" dirty="0">
                <a:solidFill>
                  <a:schemeClr val="accent5"/>
                </a:solidFill>
              </a:rPr>
              <a:t>char32_t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/>
              <a:t>и т.д.)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41912-CA63-4226-9F19-F0C1E4069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9" y="3798862"/>
            <a:ext cx="2551481" cy="25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9886FB-C480-4273-B805-3994E2F44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30" y="3411928"/>
            <a:ext cx="3069850" cy="3069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Композитный тип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Существует случай, когда способ организации </a:t>
            </a:r>
            <a:r>
              <a:rPr lang="ru-RU" sz="2300" dirty="0">
                <a:solidFill>
                  <a:schemeClr val="accent1"/>
                </a:solidFill>
              </a:rPr>
              <a:t>не дотягивает </a:t>
            </a:r>
            <a:r>
              <a:rPr lang="ru-RU" sz="2300" dirty="0"/>
              <a:t>до структуры данных (например модификация может быть выполнена на прямую), </a:t>
            </a:r>
            <a:r>
              <a:rPr lang="ru-RU" sz="2300" dirty="0">
                <a:solidFill>
                  <a:schemeClr val="accent1"/>
                </a:solidFill>
              </a:rPr>
              <a:t>но он вмещает в себя несколько типов данных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Это называется </a:t>
            </a:r>
            <a:r>
              <a:rPr lang="ru-RU" sz="2300" dirty="0">
                <a:solidFill>
                  <a:schemeClr val="accent3"/>
                </a:solidFill>
              </a:rPr>
              <a:t>композитным типом </a:t>
            </a:r>
            <a:r>
              <a:rPr lang="ru-RU" sz="2300" dirty="0"/>
              <a:t>или же </a:t>
            </a:r>
            <a:r>
              <a:rPr lang="ru-RU" sz="2300" dirty="0">
                <a:solidFill>
                  <a:schemeClr val="accent5"/>
                </a:solidFill>
              </a:rPr>
              <a:t>сложный типом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Примеры:</a:t>
            </a:r>
          </a:p>
          <a:p>
            <a:pPr algn="just">
              <a:buFontTx/>
              <a:buChar char="-"/>
            </a:pPr>
            <a:r>
              <a:rPr lang="ru-RU" sz="2300" dirty="0"/>
              <a:t>Обычный </a:t>
            </a:r>
            <a:r>
              <a:rPr lang="ru-RU" sz="2300" dirty="0">
                <a:solidFill>
                  <a:schemeClr val="accent5"/>
                </a:solidFill>
              </a:rPr>
              <a:t>массив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Структура </a:t>
            </a:r>
            <a:r>
              <a:rPr lang="en-US" sz="2300" dirty="0">
                <a:solidFill>
                  <a:schemeClr val="accent5"/>
                </a:solidFill>
              </a:rPr>
              <a:t>struct</a:t>
            </a:r>
            <a:r>
              <a:rPr lang="en-US" sz="2300" dirty="0"/>
              <a:t> </a:t>
            </a:r>
            <a:r>
              <a:rPr lang="ru-RU" sz="2300" dirty="0"/>
              <a:t>(</a:t>
            </a:r>
            <a:r>
              <a:rPr lang="en-US" sz="2300" dirty="0"/>
              <a:t>record</a:t>
            </a:r>
            <a:r>
              <a:rPr lang="ru-RU" sz="2300" dirty="0"/>
              <a:t>)</a:t>
            </a:r>
            <a:r>
              <a:rPr lang="en-US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53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BC79B-D77B-4429-BC17-349BC3CEB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64" y="3429000"/>
            <a:ext cx="3069851" cy="3069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данных</a:t>
            </a:r>
            <a:r>
              <a:rPr lang="en-US" dirty="0"/>
              <a:t> vs </a:t>
            </a:r>
            <a:r>
              <a:rPr lang="ru-RU" dirty="0"/>
              <a:t>Тип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70937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Структура данных:</a:t>
            </a:r>
          </a:p>
          <a:p>
            <a:pPr marL="0" indent="0" algn="just">
              <a:buNone/>
            </a:pPr>
            <a:r>
              <a:rPr lang="ru-RU" sz="2300" dirty="0"/>
              <a:t>- имеет </a:t>
            </a:r>
            <a:r>
              <a:rPr lang="ru-RU" sz="2300" dirty="0">
                <a:solidFill>
                  <a:schemeClr val="accent1"/>
                </a:solidFill>
              </a:rPr>
              <a:t>внутреннюю форму</a:t>
            </a:r>
            <a:r>
              <a:rPr lang="ru-RU" sz="2300" dirty="0"/>
              <a:t>, данные </a:t>
            </a:r>
            <a:r>
              <a:rPr lang="ru-RU" sz="2300" dirty="0">
                <a:solidFill>
                  <a:schemeClr val="accent3"/>
                </a:solidFill>
              </a:rPr>
              <a:t>могут быть связаны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может иметь </a:t>
            </a:r>
            <a:r>
              <a:rPr lang="ru-RU" sz="2300" dirty="0">
                <a:solidFill>
                  <a:schemeClr val="accent1"/>
                </a:solidFill>
              </a:rPr>
              <a:t>несколько разных типов данных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хранит </a:t>
            </a:r>
            <a:r>
              <a:rPr lang="ru-RU" sz="2300" dirty="0">
                <a:solidFill>
                  <a:schemeClr val="accent2"/>
                </a:solidFill>
              </a:rPr>
              <a:t>информацию</a:t>
            </a:r>
            <a:r>
              <a:rPr lang="ru-RU" sz="2300" dirty="0"/>
              <a:t> об предмете;</a:t>
            </a:r>
          </a:p>
          <a:p>
            <a:pPr algn="just">
              <a:buFontTx/>
              <a:buChar char="-"/>
            </a:pPr>
            <a:r>
              <a:rPr lang="ru-RU" sz="2300" dirty="0"/>
              <a:t>значение </a:t>
            </a:r>
            <a:r>
              <a:rPr lang="ru-RU" sz="2300" dirty="0">
                <a:solidFill>
                  <a:schemeClr val="accent1"/>
                </a:solidFill>
              </a:rPr>
              <a:t>нельзя изменить прямым способом</a:t>
            </a:r>
            <a:r>
              <a:rPr lang="ru-RU" sz="2300" dirty="0"/>
              <a:t>, только с помощью </a:t>
            </a:r>
            <a:r>
              <a:rPr lang="ru-RU" sz="2300" dirty="0">
                <a:solidFill>
                  <a:schemeClr val="accent2"/>
                </a:solidFill>
              </a:rPr>
              <a:t>специальной операции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1"/>
                </a:solidFill>
              </a:rPr>
              <a:t>нужно учитывать</a:t>
            </a:r>
            <a:r>
              <a:rPr lang="ru-RU" sz="2300" dirty="0"/>
              <a:t> проблему сложности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350513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структур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Примеры структур данных: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Стек</a:t>
            </a:r>
            <a:r>
              <a:rPr lang="ru-RU" sz="2300" dirty="0"/>
              <a:t> (определенный порядок доступа и модификации);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Очередь</a:t>
            </a:r>
            <a:r>
              <a:rPr lang="ru-RU" sz="2300" dirty="0"/>
              <a:t> (схож в реализации со Стеком);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Связанный список </a:t>
            </a:r>
            <a:r>
              <a:rPr lang="ru-RU" sz="2300" dirty="0"/>
              <a:t>(массив, но элементы связаны опр. способом);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Множество</a:t>
            </a:r>
            <a:r>
              <a:rPr lang="ru-RU" sz="2300" dirty="0"/>
              <a:t> (может хранить только уникальные элементы);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Хеш-таблица</a:t>
            </a:r>
            <a:r>
              <a:rPr lang="ru-RU" sz="2300" dirty="0"/>
              <a:t> (пара ключ-значение);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Дерево</a:t>
            </a:r>
            <a:r>
              <a:rPr lang="ru-RU" sz="2300" dirty="0"/>
              <a:t> (древовидная структура связанных элементов);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Граф</a:t>
            </a:r>
            <a:r>
              <a:rPr lang="ru-RU" sz="2300" dirty="0"/>
              <a:t> (связанное множество).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74F8-26DD-4C17-99DF-D39661D39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3429000"/>
            <a:ext cx="3207327" cy="3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Абстракция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08288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Структуры данных </a:t>
            </a:r>
            <a:r>
              <a:rPr lang="ru-RU" sz="2300" dirty="0">
                <a:solidFill>
                  <a:schemeClr val="accent1"/>
                </a:solidFill>
              </a:rPr>
              <a:t>являются более </a:t>
            </a:r>
            <a:r>
              <a:rPr lang="ru-RU" sz="2300" dirty="0">
                <a:solidFill>
                  <a:schemeClr val="accent5"/>
                </a:solidFill>
              </a:rPr>
              <a:t>абстрактными</a:t>
            </a:r>
            <a:r>
              <a:rPr lang="ru-RU" sz="2300" dirty="0">
                <a:solidFill>
                  <a:schemeClr val="accent1"/>
                </a:solidFill>
              </a:rPr>
              <a:t> сущностями</a:t>
            </a:r>
            <a:r>
              <a:rPr lang="ru-RU" sz="2300" dirty="0"/>
              <a:t>, чем массивы и типы данных. </a:t>
            </a:r>
          </a:p>
          <a:p>
            <a:pPr marL="0" indent="0" algn="just">
              <a:buNone/>
            </a:pPr>
            <a:r>
              <a:rPr lang="ru-RU" sz="2300" dirty="0"/>
              <a:t>Они </a:t>
            </a:r>
            <a:r>
              <a:rPr lang="ru-RU" sz="2300" dirty="0">
                <a:solidFill>
                  <a:schemeClr val="accent1"/>
                </a:solidFill>
              </a:rPr>
              <a:t>определяются</a:t>
            </a:r>
            <a:r>
              <a:rPr lang="ru-RU" sz="2300" dirty="0"/>
              <a:t>, прежде всего, своим </a:t>
            </a:r>
            <a:r>
              <a:rPr lang="ru-RU" sz="2300" dirty="0">
                <a:solidFill>
                  <a:schemeClr val="accent2"/>
                </a:solidFill>
              </a:rPr>
              <a:t>интерфейсом</a:t>
            </a:r>
            <a:r>
              <a:rPr lang="ru-RU" sz="2300" dirty="0"/>
              <a:t>: </a:t>
            </a:r>
            <a:r>
              <a:rPr lang="ru-RU" sz="2300" dirty="0">
                <a:solidFill>
                  <a:schemeClr val="accent1"/>
                </a:solidFill>
              </a:rPr>
              <a:t>набором разрешенных операций, которые могут выполняться с ними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Интерфейс этих структур проектируется с расчетом на поддержку </a:t>
            </a:r>
            <a:r>
              <a:rPr lang="ru-RU" sz="2300" dirty="0">
                <a:solidFill>
                  <a:schemeClr val="accent2"/>
                </a:solidFill>
              </a:rPr>
              <a:t>ограничений доступа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Базовый механизм, используемый для их реализации, </a:t>
            </a:r>
            <a:r>
              <a:rPr lang="ru-RU" sz="2300" dirty="0">
                <a:solidFill>
                  <a:schemeClr val="accent1"/>
                </a:solidFill>
              </a:rPr>
              <a:t>обычно остается невидимым для пользователя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D0D87-CBB4-40CF-80A5-D26824BD5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3415645"/>
            <a:ext cx="3083206" cy="30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3473</TotalTime>
  <Words>352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Структуры данных</vt:lpstr>
      <vt:lpstr>Структура данных</vt:lpstr>
      <vt:lpstr>Структура данных vs Тип данных</vt:lpstr>
      <vt:lpstr>Примеры типов данных</vt:lpstr>
      <vt:lpstr>Композитный тип</vt:lpstr>
      <vt:lpstr>Структура данных vs Тип данных</vt:lpstr>
      <vt:lpstr>Примеры структур данных</vt:lpstr>
      <vt:lpstr>Абстракция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57</cp:revision>
  <dcterms:created xsi:type="dcterms:W3CDTF">2021-08-20T15:58:16Z</dcterms:created>
  <dcterms:modified xsi:type="dcterms:W3CDTF">2022-05-20T07:42:49Z</dcterms:modified>
</cp:coreProperties>
</file>