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64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8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8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1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r>
              <a:rPr lang="ru-RU"/>
              <a:t>Понятие </a:t>
            </a:r>
            <a:r>
              <a:rPr lang="ru-RU" dirty="0"/>
              <a:t>ОС и КОМпьютера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Программы и инструкции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DDF9-5EB2-4D1D-8349-52E60306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9897"/>
            <a:ext cx="9905999" cy="3541714"/>
          </a:xfrm>
        </p:spPr>
        <p:txBody>
          <a:bodyPr/>
          <a:lstStyle/>
          <a:p>
            <a:r>
              <a:rPr lang="ru-RU" dirty="0"/>
              <a:t>Программа состоит из набора инструкций</a:t>
            </a:r>
          </a:p>
          <a:p>
            <a:r>
              <a:rPr lang="ru-RU" dirty="0"/>
              <a:t>Процессор считывает и выполняет инструкции</a:t>
            </a:r>
          </a:p>
          <a:p>
            <a:r>
              <a:rPr lang="ru-RU" dirty="0"/>
              <a:t>Для выполнения используется счетчик инструкций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D8882-8A34-4256-B7F7-029CDFB9F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1" y="4060754"/>
            <a:ext cx="9144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4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Прерывания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DDF9-5EB2-4D1D-8349-52E60306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3"/>
            <a:ext cx="9905997" cy="3541714"/>
          </a:xfrm>
        </p:spPr>
        <p:txBody>
          <a:bodyPr/>
          <a:lstStyle/>
          <a:p>
            <a:r>
              <a:rPr lang="ru-RU" dirty="0"/>
              <a:t>Прерывание нормального порядка выполнения инструкций</a:t>
            </a:r>
          </a:p>
          <a:p>
            <a:r>
              <a:rPr lang="ru-RU" dirty="0"/>
              <a:t>Паузы и простои процессора – плохо</a:t>
            </a:r>
          </a:p>
          <a:p>
            <a:r>
              <a:rPr lang="ru-RU" dirty="0"/>
              <a:t>Устройство ввода-вывода – медленные, процессор – быстрый</a:t>
            </a:r>
          </a:p>
          <a:p>
            <a:r>
              <a:rPr lang="ru-RU" dirty="0"/>
              <a:t>Позволяет использовать многозадачность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9A7D1-64D7-45BC-90D6-6C83B876B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59" y="4087730"/>
            <a:ext cx="8022503" cy="27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Мультипрограммирование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DDF9-5EB2-4D1D-8349-52E60306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6143"/>
            <a:ext cx="9905997" cy="3541714"/>
          </a:xfrm>
        </p:spPr>
        <p:txBody>
          <a:bodyPr/>
          <a:lstStyle/>
          <a:p>
            <a:r>
              <a:rPr lang="ru-RU" dirty="0"/>
              <a:t>Процессор может выполнять множество програм</a:t>
            </a:r>
          </a:p>
          <a:p>
            <a:r>
              <a:rPr lang="ru-RU" dirty="0"/>
              <a:t>Порядок зависит от приортета и от взаимодействия с устройствами ввода вывода</a:t>
            </a:r>
          </a:p>
          <a:p>
            <a:r>
              <a:rPr lang="ru-RU" dirty="0"/>
              <a:t>После обработки прерывания, не обязательно выполняется программа, что выполнялась до прерывания</a:t>
            </a:r>
          </a:p>
          <a:p>
            <a:r>
              <a:rPr lang="ru-RU" dirty="0"/>
              <a:t>Иллюзия одновременного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8111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Операционная 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274"/>
            <a:ext cx="9905999" cy="439220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Предоставление программам доступа к «железу»</a:t>
            </a:r>
          </a:p>
          <a:p>
            <a:r>
              <a:rPr lang="ru-RU" dirty="0"/>
              <a:t>Управление ресурсами компьютера</a:t>
            </a:r>
          </a:p>
          <a:p>
            <a:pPr lvl="1"/>
            <a:r>
              <a:rPr lang="ru-RU" dirty="0"/>
              <a:t>Управление процессором</a:t>
            </a:r>
          </a:p>
          <a:p>
            <a:pPr lvl="1"/>
            <a:r>
              <a:rPr lang="ru-RU" dirty="0"/>
              <a:t>Управление оперативной памятю</a:t>
            </a:r>
          </a:p>
          <a:p>
            <a:pPr lvl="1"/>
            <a:r>
              <a:rPr lang="ru-RU" dirty="0"/>
              <a:t>Управление данными на энергонезависимых носителях</a:t>
            </a:r>
          </a:p>
          <a:p>
            <a:pPr lvl="1"/>
            <a:r>
              <a:rPr lang="ru-RU" dirty="0"/>
              <a:t>Управление устройствами ввода-вывода</a:t>
            </a:r>
          </a:p>
          <a:p>
            <a:r>
              <a:rPr lang="ru-RU" dirty="0"/>
              <a:t>Предостваление пользователю интерфейса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000" dirty="0"/>
              <a:t>Ключевое слово - абстракция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77A1F-BDBD-4C6A-B181-8A428225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8" y="2660073"/>
            <a:ext cx="3332302" cy="29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Составляющие компьютера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014DA5-3AA2-4370-964E-C8E1244FCAA5}"/>
              </a:ext>
            </a:extLst>
          </p:cNvPr>
          <p:cNvSpPr txBox="1">
            <a:spLocks/>
          </p:cNvSpPr>
          <p:nvPr/>
        </p:nvSpPr>
        <p:spPr>
          <a:xfrm>
            <a:off x="1368019" y="2092261"/>
            <a:ext cx="5671974" cy="385192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Процессор</a:t>
            </a:r>
          </a:p>
          <a:p>
            <a:r>
              <a:rPr lang="ru-RU" dirty="0"/>
              <a:t>Память</a:t>
            </a:r>
          </a:p>
          <a:p>
            <a:r>
              <a:rPr lang="ru-RU" dirty="0"/>
              <a:t>Устройства ввода-вывода</a:t>
            </a:r>
          </a:p>
          <a:p>
            <a:r>
              <a:rPr lang="ru-RU" dirty="0"/>
              <a:t>Системная шина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9478EB6-9E7D-49D2-8EA4-469D0C7E8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16" y="1779732"/>
            <a:ext cx="4961964" cy="4496780"/>
          </a:xfrm>
        </p:spPr>
      </p:pic>
    </p:spTree>
    <p:extLst>
      <p:ext uri="{BB962C8B-B14F-4D97-AF65-F5344CB8AC3E}">
        <p14:creationId xmlns:p14="http://schemas.microsoft.com/office/powerpoint/2010/main" val="158611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Процессор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90FC-D381-422E-B9B9-E1622F3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035"/>
            <a:ext cx="6266152" cy="3920494"/>
          </a:xfrm>
        </p:spPr>
        <p:txBody>
          <a:bodyPr>
            <a:normAutofit/>
          </a:bodyPr>
          <a:lstStyle/>
          <a:p>
            <a:r>
              <a:rPr lang="ru-RU" dirty="0"/>
              <a:t>Выполнение инструкций</a:t>
            </a:r>
          </a:p>
          <a:p>
            <a:r>
              <a:rPr lang="ru-RU" dirty="0"/>
              <a:t>Наличие ограничиной внутриней памяти (регистры)</a:t>
            </a:r>
          </a:p>
          <a:p>
            <a:r>
              <a:rPr lang="ru-RU" dirty="0"/>
              <a:t>Состоит частей:</a:t>
            </a:r>
          </a:p>
          <a:p>
            <a:pPr lvl="1"/>
            <a:r>
              <a:rPr lang="ru-RU" dirty="0"/>
              <a:t>Арифметико-логическое устройство </a:t>
            </a:r>
            <a:r>
              <a:rPr lang="en-US" dirty="0"/>
              <a:t>(ALU)</a:t>
            </a:r>
            <a:endParaRPr lang="ru-RU" dirty="0"/>
          </a:p>
          <a:p>
            <a:pPr lvl="1"/>
            <a:r>
              <a:rPr lang="ru-RU" dirty="0"/>
              <a:t>Устройсво управления</a:t>
            </a:r>
            <a:r>
              <a:rPr lang="en-US" dirty="0"/>
              <a:t> (Control unit)</a:t>
            </a:r>
            <a:endParaRPr lang="ru-RU" dirty="0"/>
          </a:p>
          <a:p>
            <a:pPr lvl="1"/>
            <a:r>
              <a:rPr lang="uk-UA" dirty="0"/>
              <a:t>Регистр</a:t>
            </a:r>
            <a:r>
              <a:rPr lang="ru-RU" dirty="0"/>
              <a:t>ы</a:t>
            </a:r>
            <a:endParaRPr lang="en-US" dirty="0"/>
          </a:p>
          <a:p>
            <a:pPr lvl="1"/>
            <a:r>
              <a:rPr lang="ru-RU" dirty="0"/>
              <a:t>Кеш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C8A90B-6176-4943-AFC0-815B5D80D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21987" y="1754877"/>
            <a:ext cx="4824561" cy="3348245"/>
          </a:xfrm>
          <a:prstGeom prst="rect">
            <a:avLst/>
          </a:prstGeom>
          <a:ln w="76200" cap="sq">
            <a:solidFill>
              <a:schemeClr val="tx1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98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Устройства хранения информации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B1B792-1C64-47D1-AA36-4DEB4554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49" y="2107409"/>
            <a:ext cx="7839123" cy="47594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2484-BFBD-4A35-A174-CC0420974C79}"/>
              </a:ext>
            </a:extLst>
          </p:cNvPr>
          <p:cNvSpPr txBox="1">
            <a:spLocks/>
          </p:cNvSpPr>
          <p:nvPr/>
        </p:nvSpPr>
        <p:spPr>
          <a:xfrm>
            <a:off x="1141411" y="1598700"/>
            <a:ext cx="8783823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Выше – быстрее, но дороже</a:t>
            </a:r>
          </a:p>
        </p:txBody>
      </p:sp>
    </p:spTree>
    <p:extLst>
      <p:ext uri="{BB962C8B-B14F-4D97-AF65-F5344CB8AC3E}">
        <p14:creationId xmlns:p14="http://schemas.microsoft.com/office/powerpoint/2010/main" val="12363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Регистры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90FC-D381-422E-B9B9-E1622F3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390"/>
            <a:ext cx="3647764" cy="4677960"/>
          </a:xfrm>
        </p:spPr>
        <p:txBody>
          <a:bodyPr>
            <a:normAutofit/>
          </a:bodyPr>
          <a:lstStyle/>
          <a:p>
            <a:r>
              <a:rPr lang="ru-RU" dirty="0"/>
              <a:t>Очень быстрые, но очень дорогие</a:t>
            </a:r>
          </a:p>
          <a:p>
            <a:r>
              <a:rPr lang="ru-RU" dirty="0"/>
              <a:t>Некоторые доступные программам при выполнении</a:t>
            </a:r>
          </a:p>
          <a:p>
            <a:r>
              <a:rPr lang="ru-RU" dirty="0"/>
              <a:t>Некоторые используются для управления и статусов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6D3F7C-A1E2-4F4C-8DA3-33E2B4D2A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76" y="646545"/>
            <a:ext cx="7322249" cy="55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4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Основная память (ОЗУ)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90FC-D381-422E-B9B9-E1622F3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275"/>
            <a:ext cx="6266152" cy="1478570"/>
          </a:xfrm>
        </p:spPr>
        <p:txBody>
          <a:bodyPr/>
          <a:lstStyle/>
          <a:p>
            <a:r>
              <a:rPr lang="ru-RU" dirty="0"/>
              <a:t>Непостоянная (энергозависимая)</a:t>
            </a:r>
          </a:p>
          <a:p>
            <a:r>
              <a:rPr lang="ru-RU" dirty="0"/>
              <a:t>Состоит из «ячеек» с адресами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EA7A36-E5B1-4AC7-A1E8-57514DB60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6" y="3239263"/>
            <a:ext cx="10492510" cy="3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Устройства ввода-вывода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DDF9-5EB2-4D1D-8349-52E60306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1946"/>
            <a:ext cx="6949642" cy="4357254"/>
          </a:xfrm>
        </p:spPr>
        <p:txBody>
          <a:bodyPr>
            <a:normAutofit/>
          </a:bodyPr>
          <a:lstStyle/>
          <a:p>
            <a:r>
              <a:rPr lang="ru-RU" dirty="0"/>
              <a:t>Главная задача – перемещение или долгосрочное хранение данных компьютера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ru-RU" dirty="0"/>
              <a:t>Мышь</a:t>
            </a:r>
          </a:p>
          <a:p>
            <a:pPr lvl="1"/>
            <a:r>
              <a:rPr lang="ru-RU" dirty="0"/>
              <a:t>Клавиатура</a:t>
            </a:r>
          </a:p>
          <a:p>
            <a:pPr lvl="1"/>
            <a:r>
              <a:rPr lang="ru-RU" dirty="0"/>
              <a:t>Монитор</a:t>
            </a:r>
          </a:p>
          <a:p>
            <a:pPr lvl="1"/>
            <a:r>
              <a:rPr lang="ru-RU" dirty="0"/>
              <a:t>Жесткий диск</a:t>
            </a:r>
          </a:p>
          <a:p>
            <a:pPr lvl="1"/>
            <a:r>
              <a:rPr lang="ru-RU" dirty="0"/>
              <a:t>Флеш-память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07B4A-8A01-4410-AED5-743FF4E27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99" y="2402204"/>
            <a:ext cx="4087091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Системная шина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20213C-4611-4215-8B3F-EFE2481FD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36" y="2344681"/>
            <a:ext cx="9352520" cy="42511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983A-53AD-458C-AA51-606E880F5537}"/>
              </a:ext>
            </a:extLst>
          </p:cNvPr>
          <p:cNvSpPr txBox="1">
            <a:spLocks/>
          </p:cNvSpPr>
          <p:nvPr/>
        </p:nvSpPr>
        <p:spPr>
          <a:xfrm>
            <a:off x="1141411" y="146901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Это канал, по которому процессор соединен с другими устройствами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85796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</TotalTime>
  <Words>244</Words>
  <Application>Microsoft Office PowerPoint</Application>
  <PresentationFormat>Широкоэкранный</PresentationFormat>
  <Paragraphs>68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Понятие ОС и КОМпьютера</vt:lpstr>
      <vt:lpstr>Операционная система</vt:lpstr>
      <vt:lpstr>Составляющие компьютера</vt:lpstr>
      <vt:lpstr>Процессор</vt:lpstr>
      <vt:lpstr>Устройства хранения информации</vt:lpstr>
      <vt:lpstr>Регистры</vt:lpstr>
      <vt:lpstr>Основная память (ОЗУ)</vt:lpstr>
      <vt:lpstr>Устройства ввода-вывода</vt:lpstr>
      <vt:lpstr>Системная шина</vt:lpstr>
      <vt:lpstr>Программы и инструкции</vt:lpstr>
      <vt:lpstr>Прерывания</vt:lpstr>
      <vt:lpstr>Мультипрограммирование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14</cp:revision>
  <dcterms:created xsi:type="dcterms:W3CDTF">2021-08-20T15:58:16Z</dcterms:created>
  <dcterms:modified xsi:type="dcterms:W3CDTF">2021-10-28T18:30:34Z</dcterms:modified>
</cp:coreProperties>
</file>