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20"/>
  </p:notesMasterIdLst>
  <p:sldIdLst>
    <p:sldId id="256" r:id="rId2"/>
    <p:sldId id="271" r:id="rId3"/>
    <p:sldId id="272" r:id="rId4"/>
    <p:sldId id="273" r:id="rId5"/>
    <p:sldId id="257" r:id="rId6"/>
    <p:sldId id="258" r:id="rId7"/>
    <p:sldId id="259" r:id="rId8"/>
    <p:sldId id="274" r:id="rId9"/>
    <p:sldId id="275" r:id="rId10"/>
    <p:sldId id="276" r:id="rId11"/>
    <p:sldId id="267" r:id="rId12"/>
    <p:sldId id="277" r:id="rId13"/>
    <p:sldId id="268" r:id="rId14"/>
    <p:sldId id="269" r:id="rId15"/>
    <p:sldId id="280" r:id="rId16"/>
    <p:sldId id="278" r:id="rId17"/>
    <p:sldId id="279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B47B5-EF1D-41BD-9CC3-7AD4E8DDF9B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173F-29FA-4915-87A1-BBA533A030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7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688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9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29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48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E173F-29FA-4915-87A1-BBA533A0301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32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1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82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18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93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5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99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8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1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52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2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1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7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56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24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33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D1148-AA36-4684-835C-5806DCFCF7AA}" type="datetimeFigureOut">
              <a:rPr lang="ru-RU" smtClean="0"/>
              <a:t>28.10.2021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DF75D-5455-43CA-BA0D-852DE96A9F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81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  <p:sldLayoutId id="21474840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D11-901D-451A-845C-4F3280890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1" y="3036741"/>
            <a:ext cx="8791575" cy="784518"/>
          </a:xfrm>
        </p:spPr>
        <p:txBody>
          <a:bodyPr/>
          <a:lstStyle/>
          <a:p>
            <a:pPr algn="ctr"/>
            <a:r>
              <a:rPr lang="ru-RU" dirty="0"/>
              <a:t>Потоки в ос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1DC7-0F1A-4A01-86AE-4D874C1B8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134263"/>
            <a:ext cx="8791575" cy="7036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rgbClr val="BDCAD1"/>
                </a:solidFill>
              </a:rPr>
              <a:t>«Операционные системы»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E2003-DE86-4410-AEB0-BC6E98A9E98D}"/>
              </a:ext>
            </a:extLst>
          </p:cNvPr>
          <p:cNvSpPr txBox="1"/>
          <p:nvPr/>
        </p:nvSpPr>
        <p:spPr>
          <a:xfrm>
            <a:off x="4200614" y="1180156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</a:rPr>
              <a:t>Лекция №</a:t>
            </a:r>
            <a:r>
              <a:rPr lang="en-US" sz="2800" dirty="0">
                <a:solidFill>
                  <a:schemeClr val="tx2"/>
                </a:solidFill>
              </a:rPr>
              <a:t>4</a:t>
            </a:r>
            <a:endParaRPr lang="ru-RU" sz="2800" dirty="0">
              <a:solidFill>
                <a:schemeClr val="tx2"/>
              </a:solidFill>
            </a:endParaRPr>
          </a:p>
          <a:p>
            <a:pPr algn="ctr"/>
            <a:r>
              <a:rPr lang="ru-RU" sz="2800" dirty="0">
                <a:solidFill>
                  <a:schemeClr val="tx2"/>
                </a:solidFill>
              </a:rPr>
              <a:t>по дисциплине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CD020-3D6C-4FD9-B578-3EF6C5DB3A63}"/>
              </a:ext>
            </a:extLst>
          </p:cNvPr>
          <p:cNvSpPr txBox="1"/>
          <p:nvPr/>
        </p:nvSpPr>
        <p:spPr>
          <a:xfrm>
            <a:off x="8550675" y="5017363"/>
            <a:ext cx="3790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tx2"/>
                </a:solidFill>
              </a:rPr>
              <a:t>Преподаватель:</a:t>
            </a:r>
          </a:p>
          <a:p>
            <a:r>
              <a:rPr lang="ru-RU" sz="2800" dirty="0">
                <a:solidFill>
                  <a:schemeClr val="tx2"/>
                </a:solidFill>
              </a:rPr>
              <a:t>Золотоверх Д.О.</a:t>
            </a:r>
          </a:p>
        </p:txBody>
      </p:sp>
    </p:spTree>
    <p:extLst>
      <p:ext uri="{BB962C8B-B14F-4D97-AF65-F5344CB8AC3E}">
        <p14:creationId xmlns:p14="http://schemas.microsoft.com/office/powerpoint/2010/main" val="2533574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0271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Отличия от процесса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FD3F6C-A234-4DD8-B65D-1BC73B5A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289197" cy="3541714"/>
          </a:xfrm>
        </p:spPr>
        <p:txBody>
          <a:bodyPr numCol="1">
            <a:normAutofit fontScale="92500" lnSpcReduction="20000"/>
          </a:bodyPr>
          <a:lstStyle/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Поток зависим от процесса и является его частью</a:t>
            </a: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Потоки и процессы используют одно адресное пространство</a:t>
            </a: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Потоки – более простая для ОС структура данных</a:t>
            </a:r>
          </a:p>
          <a:p>
            <a:pPr marL="432000" indent="-324000" algn="just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Переключение между потоками происходит быстрее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F203DF-C794-4FC3-820C-252E20472898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476323" y="2249487"/>
            <a:ext cx="2571088" cy="2571088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18757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Отличия от процесса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02" name="PlaceHolder 2"/>
          <p:cNvSpPr>
            <a:spLocks noGrp="1"/>
          </p:cNvSpPr>
          <p:nvPr>
            <p:ph/>
          </p:nvPr>
        </p:nvSpPr>
        <p:spPr>
          <a:xfrm>
            <a:off x="961559" y="2229120"/>
            <a:ext cx="7123661" cy="4250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800" b="0" strike="noStrike" spc="-1" dirty="0">
                <a:solidFill>
                  <a:srgbClr val="FFFFFF"/>
                </a:solidFill>
                <a:latin typeface="Tw Cen MT"/>
              </a:rPr>
              <a:t>Решение ОС или пользователя по поводу процесса влияет на поток: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b="0" strike="noStrike" spc="-1" dirty="0">
                <a:solidFill>
                  <a:srgbClr val="FFFFFF"/>
                </a:solidFill>
                <a:latin typeface="Tw Cen MT"/>
              </a:rPr>
              <a:t>Приостановка процесса =&gt; приостановка всех потоков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b="0" strike="noStrike" spc="-1" dirty="0">
                <a:solidFill>
                  <a:srgbClr val="FFFFFF"/>
                </a:solidFill>
                <a:latin typeface="Tw Cen MT"/>
              </a:rPr>
              <a:t>Завершение процесса =&gt; завершение всех потоков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endParaRPr lang="ru-RU" b="0" strike="noStrike" spc="-1" dirty="0">
              <a:solidFill>
                <a:srgbClr val="FFFFFF"/>
              </a:solidFill>
              <a:latin typeface="Tw Cen MT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b="0" strike="noStrike" spc="-1" dirty="0">
                <a:solidFill>
                  <a:srgbClr val="FFFFFF"/>
                </a:solidFill>
                <a:latin typeface="Tw Cen MT"/>
              </a:rPr>
              <a:t>Как и процессы, потоки имеют состояния и могут синхронизироваться с другими потоками</a:t>
            </a:r>
          </a:p>
        </p:txBody>
      </p:sp>
      <p:pic>
        <p:nvPicPr>
          <p:cNvPr id="903" name="Рисунок 902"/>
          <p:cNvPicPr/>
          <p:nvPr/>
        </p:nvPicPr>
        <p:blipFill>
          <a:blip r:embed="rId4"/>
          <a:stretch/>
        </p:blipFill>
        <p:spPr>
          <a:xfrm>
            <a:off x="8858306" y="2229120"/>
            <a:ext cx="2372135" cy="237213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Структура процесса с потоками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900" name="Рисунок 899"/>
          <p:cNvPicPr/>
          <p:nvPr/>
        </p:nvPicPr>
        <p:blipFill>
          <a:blip r:embed="rId4"/>
          <a:stretch/>
        </p:blipFill>
        <p:spPr>
          <a:xfrm>
            <a:off x="1260000" y="1440000"/>
            <a:ext cx="9967680" cy="522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Выполнение потоков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905" name="Рисунок 904"/>
          <p:cNvPicPr/>
          <p:nvPr/>
        </p:nvPicPr>
        <p:blipFill>
          <a:blip r:embed="rId4"/>
          <a:stretch/>
        </p:blipFill>
        <p:spPr>
          <a:xfrm>
            <a:off x="560880" y="2340000"/>
            <a:ext cx="10959120" cy="314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Реализации потоков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/>
          </p:nvPr>
        </p:nvSpPr>
        <p:spPr>
          <a:xfrm>
            <a:off x="961560" y="2229120"/>
            <a:ext cx="6238440" cy="4250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На уровне Ядра (Kernel threads)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Потоки реализованы на уровне ОС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ОС хранит данные о потоках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На уровне пользователя (User threads)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ОС не знает о существовании потока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Потоки реализованы на уровне приложения</a:t>
            </a:r>
          </a:p>
        </p:txBody>
      </p:sp>
      <p:pic>
        <p:nvPicPr>
          <p:cNvPr id="908" name="Рисунок 907"/>
          <p:cNvPicPr/>
          <p:nvPr/>
        </p:nvPicPr>
        <p:blipFill>
          <a:blip r:embed="rId4"/>
          <a:stretch/>
        </p:blipFill>
        <p:spPr>
          <a:xfrm>
            <a:off x="8258400" y="2498400"/>
            <a:ext cx="2901960" cy="2901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D5B9C-A3BE-402C-B5E1-FF7C3C9D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В чем разница?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8B6234-B76E-40E3-A2E4-B8E65378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045300"/>
            <a:ext cx="9905999" cy="3541714"/>
          </a:xfrm>
        </p:spPr>
        <p:txBody>
          <a:bodyPr>
            <a:normAutofit fontScale="92500"/>
          </a:bodyPr>
          <a:lstStyle/>
          <a:p>
            <a:pPr marL="108000" indent="0" algn="just"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+ ОС знает о потоках и может эффективно ими управлять</a:t>
            </a:r>
          </a:p>
          <a:p>
            <a:pPr marL="108000" indent="0" algn="just"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+ Хорошо подходит для приложений с частыми блокировками</a:t>
            </a:r>
          </a:p>
          <a:p>
            <a:pPr marL="108000" indent="0" algn="just"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+ ОС может запланировать выполнение потоков на разных ядрах процессора</a:t>
            </a:r>
          </a:p>
          <a:p>
            <a:pPr marL="108000" indent="0" algn="just"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- Передача контроля от одного потока к другому требует обращение к ядру ОС</a:t>
            </a:r>
          </a:p>
          <a:p>
            <a:pPr marL="108000" indent="0" algn="just"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- Реализация на уровне ОС является более медленной</a:t>
            </a:r>
          </a:p>
          <a:p>
            <a:pPr marL="108000" indent="0" algn="just">
              <a:spcBef>
                <a:spcPts val="1417"/>
              </a:spcBef>
              <a:buClr>
                <a:srgbClr val="FFFFFF"/>
              </a:buClr>
              <a:buSzPct val="45000"/>
              <a:buNone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- Дополнительные затраты на управление</a:t>
            </a:r>
          </a:p>
          <a:p>
            <a:pPr algn="just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55371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Реализации потоков</a:t>
            </a:r>
            <a:endParaRPr lang="en-US" sz="3600" b="0" strike="noStrike" spc="-1" dirty="0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912" name="Рисунок 911"/>
          <p:cNvPicPr/>
          <p:nvPr/>
        </p:nvPicPr>
        <p:blipFill>
          <a:blip r:embed="rId4"/>
          <a:stretch/>
        </p:blipFill>
        <p:spPr>
          <a:xfrm>
            <a:off x="1440000" y="1541880"/>
            <a:ext cx="9339120" cy="511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1141560" y="3592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600" b="0" strike="noStrike" cap="all" spc="-1">
                <a:solidFill>
                  <a:srgbClr val="FFFFFF"/>
                </a:solidFill>
                <a:latin typeface="Tw Cen MT"/>
              </a:rPr>
              <a:t>Реализация потоков</a:t>
            </a:r>
            <a:endParaRPr lang="en-US" sz="3600" b="0" strike="noStrike" spc="-1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/>
          </p:nvPr>
        </p:nvSpPr>
        <p:spPr>
          <a:xfrm>
            <a:off x="961560" y="2229120"/>
            <a:ext cx="6238440" cy="4250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На уровне Ядра (Kernel threads)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Потоки реализованы на уровне ОС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ОС хранит данные о потоках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FFFFFF"/>
                </a:solidFill>
                <a:latin typeface="Tw Cen MT"/>
              </a:rPr>
              <a:t>На уровне пользователя (User threads)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ОС не знает о существовании потока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Потоки реализованы на уровне приложения</a:t>
            </a:r>
          </a:p>
        </p:txBody>
      </p:sp>
      <p:pic>
        <p:nvPicPr>
          <p:cNvPr id="915" name="Рисунок 914"/>
          <p:cNvPicPr/>
          <p:nvPr/>
        </p:nvPicPr>
        <p:blipFill>
          <a:blip r:embed="rId4"/>
          <a:stretch/>
        </p:blipFill>
        <p:spPr>
          <a:xfrm>
            <a:off x="8258400" y="2498400"/>
            <a:ext cx="2901960" cy="2901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4400" b="0" strike="noStrike" cap="all" spc="-1">
                <a:solidFill>
                  <a:srgbClr val="FFFFFF"/>
                </a:solidFill>
                <a:latin typeface="Tw Cen MT"/>
              </a:rPr>
              <a:t>Спасибо за внимание!</a:t>
            </a:r>
            <a:endParaRPr lang="en-US" sz="4400" b="0" strike="noStrike" spc="-1">
              <a:solidFill>
                <a:srgbClr val="FFFFFF"/>
              </a:solidFill>
              <a:latin typeface="Tw Cen MT"/>
            </a:endParaRPr>
          </a:p>
        </p:txBody>
      </p:sp>
      <p:pic>
        <p:nvPicPr>
          <p:cNvPr id="917" name="Picture 7"/>
          <p:cNvPicPr/>
          <p:nvPr/>
        </p:nvPicPr>
        <p:blipFill>
          <a:blip r:embed="rId4"/>
          <a:stretch/>
        </p:blipFill>
        <p:spPr>
          <a:xfrm>
            <a:off x="3307680" y="2304000"/>
            <a:ext cx="5573160" cy="405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dirty="0"/>
              <a:t>ЗАДАЧИ ОС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A17AF6A-E22F-4531-B907-349583DB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Управлять запуском нескольких процессов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Предоставлять необходимые ресурсы процессу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Защищать ресурсы процесса от других процессов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Позволять процессам обмениваться информацией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Позволять процессам синхронизироваться</a:t>
            </a:r>
            <a:endParaRPr lang="ru-RU" sz="2400" b="0" strike="noStrike" spc="-1" dirty="0">
              <a:latin typeface="Arial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3252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Не забываем, что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668D099-846C-4D03-9684-BDA7CF03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Компьютер состоит из нескольких типов ресурсов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ОС должна предоставлять доступ к ресурсам 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Все ресурсы кроме процессора являются медленными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Приложения не должны писаться под конкретное «железо»</a:t>
            </a:r>
            <a:endParaRPr lang="ru-RU" sz="2400" b="0" strike="noStrike" spc="-1" dirty="0">
              <a:latin typeface="Arial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91191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Понятие процесса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20E3937-4451-491E-B854-2F6425BBD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022868" cy="3541714"/>
          </a:xfrm>
        </p:spPr>
        <p:txBody>
          <a:bodyPr/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Программа – совокупность инструкций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Процесс – непосредственное выполнение этих инструкций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Процессу могут принадлежать некоторые ресурсы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Процесс имеет определенное состояние</a:t>
            </a:r>
            <a:endParaRPr lang="ru-RU" sz="2400" b="0" strike="noStrike" spc="-1" dirty="0">
              <a:latin typeface="Arial"/>
            </a:endParaRPr>
          </a:p>
          <a:p>
            <a:endParaRPr lang="ru-UA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EE0EED53-875A-4DA4-A3D1-4FA5672DF464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6947235" y="1460859"/>
            <a:ext cx="4899960" cy="46432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67166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9149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Процесс с точки зрения ОС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176F-A672-4FB7-B9BC-3FCDB153B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7274"/>
            <a:ext cx="9905999" cy="4392208"/>
          </a:xfrm>
        </p:spPr>
        <p:txBody>
          <a:bodyPr>
            <a:normAutofit fontScale="92500" lnSpcReduction="20000"/>
          </a:bodyPr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Ресурсы, над которыми владеет процесс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Память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Устройства ввода-вывода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Планирование и исполнение процесса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Создание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Выполнение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Переключение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Уничтожение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Приоритеты </a:t>
            </a:r>
            <a:endParaRPr lang="en-US" sz="2400" b="0" strike="noStrike" spc="-1" dirty="0">
              <a:solidFill>
                <a:srgbClr val="FFFFFF"/>
              </a:solidFill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82408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Поток (</a:t>
            </a:r>
            <a:r>
              <a:rPr lang="ru-RU" sz="3600" b="0" strike="noStrike" cap="all" spc="-1" dirty="0" err="1">
                <a:solidFill>
                  <a:srgbClr val="FFFFFF"/>
                </a:solidFill>
                <a:latin typeface="Tw Cen MT"/>
              </a:rPr>
              <a:t>тред</a:t>
            </a:r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, нить)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1DF649-6973-44D9-8481-84875FD4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839613" cy="3541714"/>
          </a:xfrm>
        </p:spPr>
        <p:txBody>
          <a:bodyPr/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Наименьшая единица обработки для ОС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Поток существует как часть процесса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729FCF"/>
                </a:solidFill>
                <a:latin typeface="Tw Cen MT"/>
              </a:rPr>
              <a:t>Многопоточность</a:t>
            </a: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 – способность ОС, платформы или приложения запускать много потоков в рамках одного процесса.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8F6D6D-63FC-4DD9-A38B-1E9CDB0C84A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755190" y="2506917"/>
            <a:ext cx="2411311" cy="2411311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611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6E65-1EC7-4733-A615-2DD126F5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8705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Возможности ос, платформы, программы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586B62-163E-404E-A238-7FA464AB97A6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334851" y="1846015"/>
            <a:ext cx="9519120" cy="46432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28498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0271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Компоненты процесса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FD3F6C-A234-4DD8-B65D-1BC73B5A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490860" cy="3541714"/>
          </a:xfrm>
        </p:spPr>
        <p:txBody>
          <a:bodyPr numCol="2"/>
          <a:lstStyle/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Идентификатор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Контекст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Состояние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Приоритет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Счетчик команд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Указатель на память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Информация о статусе устройств</a:t>
            </a:r>
            <a:endParaRPr lang="ru-RU" sz="2400" b="0" strike="noStrike" spc="-1" dirty="0">
              <a:latin typeface="Arial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Другая информация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20000"/>
              </a:lnSpc>
              <a:spcBef>
                <a:spcPts val="1001"/>
              </a:spcBef>
              <a:tabLst>
                <a:tab pos="0" algn="l"/>
              </a:tabLst>
            </a:pPr>
            <a:endParaRPr lang="ru-RU" sz="2400" b="0" strike="noStrike" spc="-1" dirty="0">
              <a:latin typeface="Arial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75947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0D75-288E-4498-BEEE-F0BE2C70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0271"/>
            <a:ext cx="9905998" cy="1478570"/>
          </a:xfrm>
        </p:spPr>
        <p:txBody>
          <a:bodyPr/>
          <a:lstStyle/>
          <a:p>
            <a:r>
              <a:rPr lang="ru-RU" sz="3600" b="0" strike="noStrike" cap="all" spc="-1" dirty="0">
                <a:solidFill>
                  <a:srgbClr val="FFFFFF"/>
                </a:solidFill>
                <a:latin typeface="Tw Cen MT"/>
              </a:rPr>
              <a:t>Компоненты Потока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BFD3F6C-A234-4DD8-B65D-1BC73B5A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490860" cy="3541714"/>
          </a:xfrm>
        </p:spPr>
        <p:txBody>
          <a:bodyPr numCol="2"/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Состояние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Контекст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Стеки выполнения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Ресурсы потока</a:t>
            </a: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2400" b="0" strike="noStrike" spc="-1" dirty="0">
                <a:solidFill>
                  <a:srgbClr val="FFFFFF"/>
                </a:solidFill>
                <a:latin typeface="Tw Cen MT"/>
              </a:rPr>
              <a:t>Ресурсы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3100050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321</TotalTime>
  <Words>401</Words>
  <Application>Microsoft Office PowerPoint</Application>
  <PresentationFormat>Широкоэкранный</PresentationFormat>
  <Paragraphs>94</Paragraphs>
  <Slides>18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Symbol</vt:lpstr>
      <vt:lpstr>Tw Cen MT</vt:lpstr>
      <vt:lpstr>Wingdings</vt:lpstr>
      <vt:lpstr>Circuit</vt:lpstr>
      <vt:lpstr>Потоки в ос</vt:lpstr>
      <vt:lpstr>ЗАДАЧИ ОС</vt:lpstr>
      <vt:lpstr>Не забываем, что</vt:lpstr>
      <vt:lpstr>Понятие процесса</vt:lpstr>
      <vt:lpstr>Процесс с точки зрения ОС</vt:lpstr>
      <vt:lpstr>Поток (тред, нить)</vt:lpstr>
      <vt:lpstr>Возможности ос, платформы, программы</vt:lpstr>
      <vt:lpstr>Компоненты процесса</vt:lpstr>
      <vt:lpstr>Компоненты Потока</vt:lpstr>
      <vt:lpstr>Отличия от процесса</vt:lpstr>
      <vt:lpstr>Отличия от процесса</vt:lpstr>
      <vt:lpstr>Структура процесса с потоками</vt:lpstr>
      <vt:lpstr>Выполнение потоков</vt:lpstr>
      <vt:lpstr>Реализации потоков</vt:lpstr>
      <vt:lpstr>В чем разница?</vt:lpstr>
      <vt:lpstr>Реализации потоков</vt:lpstr>
      <vt:lpstr>Реализация потоков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Пониятие компьютера и ОС</dc:title>
  <dc:creator>Den</dc:creator>
  <cp:lastModifiedBy>den</cp:lastModifiedBy>
  <cp:revision>15</cp:revision>
  <dcterms:created xsi:type="dcterms:W3CDTF">2021-08-20T15:58:16Z</dcterms:created>
  <dcterms:modified xsi:type="dcterms:W3CDTF">2021-10-28T19:21:08Z</dcterms:modified>
</cp:coreProperties>
</file>