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8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89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1C10B04-DC3F-463C-B4C2-26F5359BBF62}" type="slidenum">
              <a:rPr lang="ru-RU" sz="1200" b="0" strike="noStrike" spc="-1">
                <a:latin typeface="Times New Roman"/>
              </a:rPr>
              <a:t>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2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B41C600-02D5-4F83-87F0-22E898389F25}" type="slidenum">
              <a:rPr lang="ru-RU" sz="1200" b="0" strike="noStrike" spc="-1">
                <a:latin typeface="Times New Roman"/>
              </a:rPr>
              <a:t>11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2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8DA2822-9BFC-4AFF-8746-2642F541D17C}" type="slidenum">
              <a:rPr lang="ru-RU" sz="1200" b="0" strike="noStrike" spc="-1">
                <a:latin typeface="Times New Roman"/>
              </a:rPr>
              <a:t>12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3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7AEA7F9-23E4-4939-8058-BCFF3BFDB718}" type="slidenum">
              <a:rPr lang="ru-RU" sz="1200" b="0" strike="noStrike" spc="-1">
                <a:latin typeface="Times New Roman"/>
              </a:rPr>
              <a:t>13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3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DBF789A-4E6C-4EE9-8BDB-A91DBF86107D}" type="slidenum">
              <a:rPr lang="ru-RU" sz="1200" b="0" strike="noStrike" spc="-1">
                <a:latin typeface="Times New Roman"/>
              </a:rPr>
              <a:t>14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3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680D0F9-ECD8-4C8E-8659-C6AA44888F04}" type="slidenum">
              <a:rPr lang="ru-RU" sz="1200" b="0" strike="noStrike" spc="-1">
                <a:latin typeface="Times New Roman"/>
              </a:rPr>
              <a:t>15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4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9A34398-5338-4C9E-B36B-B34DFE129597}" type="slidenum">
              <a:rPr lang="ru-RU" sz="1200" b="0" strike="noStrike" spc="-1">
                <a:latin typeface="Times New Roman"/>
              </a:rPr>
              <a:t>16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89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7ABC927-DC89-4751-A497-35E06D9B4A1D}" type="slidenum">
              <a:rPr lang="ru-RU" sz="1200" b="0" strike="noStrike" spc="-1">
                <a:latin typeface="Times New Roman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0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084CD12-C012-41E7-A21B-4CCB10391C42}" type="slidenum">
              <a:rPr lang="ru-RU" sz="1200" b="0" strike="noStrike" spc="-1">
                <a:latin typeface="Times New Roman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0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B03698B-51CC-4D6D-9ED4-4B6F21C06029}" type="slidenum">
              <a:rPr lang="ru-RU" sz="1200" b="0" strike="noStrike" spc="-1">
                <a:latin typeface="Times New Roman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0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271BD17-94A5-4028-A1CE-E224367678E5}" type="slidenum">
              <a:rPr lang="ru-RU" sz="1200" b="0" strike="noStrike" spc="-1">
                <a:latin typeface="Times New Roman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1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3D01A4C-97AD-4B4F-B869-E11ECCFB7B00}" type="slidenum">
              <a:rPr lang="ru-RU" sz="1200" b="0" strike="noStrike" spc="-1">
                <a:latin typeface="Times New Roman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1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0461BD2-EA1C-4610-86BD-5E327D399C16}" type="slidenum">
              <a:rPr lang="ru-RU" sz="1200" b="0" strike="noStrike" spc="-1">
                <a:latin typeface="Times New Roman"/>
              </a:rPr>
              <a:t>8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1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9DB9BFD-2E41-4622-9F64-526C3B362FFA}" type="slidenum">
              <a:rPr lang="ru-RU" sz="1200" b="0" strike="noStrike" spc="-1">
                <a:latin typeface="Times New Roman"/>
              </a:rPr>
              <a:t>9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2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1718809-FB7A-4950-B2E7-07C9F69DB55F}" type="slidenum">
              <a:rPr lang="ru-RU" sz="1200" b="0" strike="noStrike" spc="-1">
                <a:latin typeface="Times New Roman"/>
              </a:rPr>
              <a:t>10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/>
          <a:lstStyle/>
          <a:p>
            <a:pPr algn="ctr"/>
            <a:r>
              <a:rPr lang="ru-RU" spc="-1" dirty="0">
                <a:solidFill>
                  <a:srgbClr val="FFFFFF"/>
                </a:solidFill>
              </a:rPr>
              <a:t>Организация памяти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«Операционные системы»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№7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Физическая организация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69" name="Content Placeholder 11"/>
          <p:cNvSpPr/>
          <p:nvPr/>
        </p:nvSpPr>
        <p:spPr>
          <a:xfrm>
            <a:off x="1141560" y="2235013"/>
            <a:ext cx="6238440" cy="43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Программист не должен работать на этом уровне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Уровень «железа»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Задача ОС «связывать» логическую и физическую организацию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870" name="Рисунок 1869"/>
          <p:cNvPicPr/>
          <p:nvPr/>
        </p:nvPicPr>
        <p:blipFill>
          <a:blip r:embed="rId5"/>
          <a:stretch/>
        </p:blipFill>
        <p:spPr>
          <a:xfrm>
            <a:off x="8615368" y="2485801"/>
            <a:ext cx="2585558" cy="258555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single contiguous allocation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5" name="Content Placeholder 10"/>
          <p:cNvSpPr/>
          <p:nvPr/>
        </p:nvSpPr>
        <p:spPr>
          <a:xfrm>
            <a:off x="1141560" y="1846800"/>
            <a:ext cx="7858440" cy="43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Самый простой вариант организации памяти</a:t>
            </a:r>
            <a:endParaRPr lang="ru-RU" sz="24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Вся память одному процессу (кроме небольшого участка для ОС)</a:t>
            </a:r>
            <a:endParaRPr lang="ru-RU" sz="24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MS-DOS</a:t>
            </a:r>
            <a:endParaRPr lang="ru-RU" sz="24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Возможна многозадачность через swap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Разделение (PArtitioning)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7" name="Content Placeholder 12"/>
          <p:cNvSpPr/>
          <p:nvPr/>
        </p:nvSpPr>
        <p:spPr>
          <a:xfrm>
            <a:off x="1141560" y="1846800"/>
            <a:ext cx="7858440" cy="43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Память разделена на участки, каждый участок может использоваться одним процессом</a:t>
            </a:r>
            <a:endParaRPr lang="ru-RU" sz="28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Виды:</a:t>
            </a:r>
            <a:endParaRPr lang="ru-RU" sz="2800" b="0" strike="noStrike" spc="-1" dirty="0">
              <a:latin typeface="Arial"/>
            </a:endParaRPr>
          </a:p>
          <a:p>
            <a:pPr marL="432000" lvl="1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800" b="0" strike="noStrike" spc="-1" dirty="0" err="1">
                <a:solidFill>
                  <a:srgbClr val="FFFFFF"/>
                </a:solidFill>
                <a:latin typeface="Tw Cen MT"/>
              </a:rPr>
              <a:t>Fixed</a:t>
            </a:r>
            <a:endParaRPr lang="ru-RU" sz="2800" b="0" strike="noStrike" spc="-1" dirty="0">
              <a:latin typeface="Arial"/>
            </a:endParaRPr>
          </a:p>
          <a:p>
            <a:pPr marL="432000" lvl="1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Dynamic</a:t>
            </a:r>
            <a:endParaRPr lang="ru-RU" sz="2800" b="0" strike="noStrike" spc="-1" dirty="0">
              <a:latin typeface="Arial"/>
            </a:endParaRPr>
          </a:p>
          <a:p>
            <a:pPr marL="432000" lvl="1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FIXED Partitioning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1879" name="Рисунок 1878"/>
          <p:cNvPicPr/>
          <p:nvPr/>
        </p:nvPicPr>
        <p:blipFill>
          <a:blip r:embed="rId5"/>
          <a:stretch/>
        </p:blipFill>
        <p:spPr>
          <a:xfrm>
            <a:off x="8533620" y="1107720"/>
            <a:ext cx="2658240" cy="5317200"/>
          </a:xfrm>
          <a:prstGeom prst="rect">
            <a:avLst/>
          </a:prstGeom>
          <a:ln w="0">
            <a:noFill/>
          </a:ln>
        </p:spPr>
      </p:pic>
      <p:sp>
        <p:nvSpPr>
          <p:cNvPr id="1880" name="Content Placeholder 1"/>
          <p:cNvSpPr/>
          <p:nvPr/>
        </p:nvSpPr>
        <p:spPr>
          <a:xfrm>
            <a:off x="1141560" y="1846800"/>
            <a:ext cx="6958440" cy="43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Разбивка по одинаковым разделам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В один раздел — один процесс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ОС может перенести раздел на втор. Носитель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Программа должна умещаться в один раздел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Неэффективное использование памяти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Dynamic Partitioning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82" name="Content Placeholder 13"/>
          <p:cNvSpPr/>
          <p:nvPr/>
        </p:nvSpPr>
        <p:spPr>
          <a:xfrm>
            <a:off x="1141560" y="1846800"/>
            <a:ext cx="6958440" cy="43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Разбивка по разделам разного размера</a:t>
            </a:r>
            <a:endParaRPr lang="ru-RU" sz="24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В один раздел — один процесс</a:t>
            </a:r>
            <a:endParaRPr lang="ru-RU" sz="24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ОС может перенести раздел на втор. Носитель</a:t>
            </a:r>
            <a:endParaRPr lang="ru-RU" sz="24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Более эффективное использование памяти</a:t>
            </a:r>
            <a:endParaRPr lang="ru-RU" sz="24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Фрагментирование памяти</a:t>
            </a:r>
            <a:endParaRPr lang="ru-RU" sz="24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FCAE8E-B40B-4008-8E34-8C36C6E63323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533568" y="1107720"/>
            <a:ext cx="2658240" cy="5317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Подкачка страниц (paging)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85" name="Content Placeholder 15"/>
          <p:cNvSpPr/>
          <p:nvPr/>
        </p:nvSpPr>
        <p:spPr>
          <a:xfrm>
            <a:off x="1141560" y="2108368"/>
            <a:ext cx="4618440" cy="43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8000"/>
          </a:bodyPr>
          <a:lstStyle/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Страница — участок опр. размера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Процессы видят память постранично одним куском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ОС конвертирует логический адрес в абсолютный 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886" name="Рисунок 1885"/>
          <p:cNvPicPr/>
          <p:nvPr/>
        </p:nvPicPr>
        <p:blipFill>
          <a:blip r:embed="rId5"/>
          <a:stretch/>
        </p:blipFill>
        <p:spPr>
          <a:xfrm>
            <a:off x="6096000" y="1989995"/>
            <a:ext cx="5244000" cy="437012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Виртуальная память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1891" name="Рисунок 1890"/>
          <p:cNvPicPr/>
          <p:nvPr/>
        </p:nvPicPr>
        <p:blipFill>
          <a:blip r:embed="rId5"/>
          <a:stretch/>
        </p:blipFill>
        <p:spPr>
          <a:xfrm>
            <a:off x="1872400" y="1292400"/>
            <a:ext cx="8444079" cy="519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cap="all" spc="-1">
                <a:solidFill>
                  <a:srgbClr val="FFFFFF"/>
                </a:solidFill>
                <a:latin typeface="Tw Cen MT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893" name="Picture 7"/>
          <p:cNvPicPr/>
          <p:nvPr/>
        </p:nvPicPr>
        <p:blipFill>
          <a:blip r:embed="rId4"/>
          <a:stretch/>
        </p:blipFill>
        <p:spPr>
          <a:xfrm>
            <a:off x="3307680" y="2304000"/>
            <a:ext cx="5572080" cy="404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Составляющие компьютера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847" name="PlaceHolder 2"/>
          <p:cNvSpPr>
            <a:spLocks noGrp="1"/>
          </p:cNvSpPr>
          <p:nvPr>
            <p:ph/>
          </p:nvPr>
        </p:nvSpPr>
        <p:spPr>
          <a:xfrm>
            <a:off x="1141560" y="2466000"/>
            <a:ext cx="6057720" cy="439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Процессор\ы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Память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Устройства ввода-вывода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Системная шина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848" name="Рисунок 1847"/>
          <p:cNvPicPr/>
          <p:nvPr/>
        </p:nvPicPr>
        <p:blipFill>
          <a:blip r:embed="rId5"/>
          <a:stretch/>
        </p:blipFill>
        <p:spPr>
          <a:xfrm>
            <a:off x="6660000" y="1980000"/>
            <a:ext cx="4679280" cy="424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Основная память (ОЗУ)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6265800" cy="1478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Непостоянная (энергозависимая)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Состоит из «ячеек» с адресами</a:t>
            </a: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1851" name="Picture 2"/>
          <p:cNvPicPr/>
          <p:nvPr/>
        </p:nvPicPr>
        <p:blipFill>
          <a:blip r:embed="rId5"/>
          <a:stretch/>
        </p:blipFill>
        <p:spPr>
          <a:xfrm>
            <a:off x="848160" y="3239280"/>
            <a:ext cx="10492200" cy="3542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Устройства хранения информации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1853" name="Content Placeholder 3"/>
          <p:cNvPicPr/>
          <p:nvPr/>
        </p:nvPicPr>
        <p:blipFill>
          <a:blip r:embed="rId5"/>
          <a:stretch/>
        </p:blipFill>
        <p:spPr>
          <a:xfrm>
            <a:off x="2174760" y="2107440"/>
            <a:ext cx="7838640" cy="4759200"/>
          </a:xfrm>
          <a:prstGeom prst="rect">
            <a:avLst/>
          </a:prstGeom>
          <a:ln w="0">
            <a:noFill/>
          </a:ln>
        </p:spPr>
      </p:pic>
      <p:sp>
        <p:nvSpPr>
          <p:cNvPr id="1854" name="Content Placeholder 4"/>
          <p:cNvSpPr/>
          <p:nvPr/>
        </p:nvSpPr>
        <p:spPr>
          <a:xfrm>
            <a:off x="1141560" y="1598760"/>
            <a:ext cx="8783640" cy="14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Выше – быстрее, но дороже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Управление памятью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6" name="Content Placeholder 6"/>
          <p:cNvSpPr/>
          <p:nvPr/>
        </p:nvSpPr>
        <p:spPr>
          <a:xfrm>
            <a:off x="1141560" y="1846800"/>
            <a:ext cx="8783640" cy="43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Память относительно много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Приложения достаточно прожорливые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Управление памятью включает в себя обмен данными со вторичными носителями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Память… медленнее чем ЦП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Требования 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8" name="Content Placeholder 5"/>
          <p:cNvSpPr/>
          <p:nvPr/>
        </p:nvSpPr>
        <p:spPr>
          <a:xfrm>
            <a:off x="1141560" y="1846800"/>
            <a:ext cx="8783640" cy="43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Распределение</a:t>
            </a:r>
            <a:endParaRPr lang="ru-RU" sz="24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Защита</a:t>
            </a:r>
            <a:endParaRPr lang="ru-RU" sz="24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Разделение</a:t>
            </a:r>
            <a:endParaRPr lang="ru-RU" sz="24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Логическая организация</a:t>
            </a:r>
            <a:endParaRPr lang="ru-RU" sz="2400" b="0" strike="noStrike" spc="-1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Физическая организация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Распределение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60" name="Content Placeholder 7"/>
          <p:cNvSpPr/>
          <p:nvPr/>
        </p:nvSpPr>
        <p:spPr>
          <a:xfrm>
            <a:off x="1218562" y="1699379"/>
            <a:ext cx="6125514" cy="44800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Программист не знает и не должен знать, где в памяти находится его приложение;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При необходимости, данные могут быть перемещены на вторичное хранилище (HDD, SSD)</a:t>
            </a:r>
            <a:endParaRPr lang="ru-RU" sz="24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Обращение в память должны конвертироваться в настоящий физический адрес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861" name="Рисунок 1860"/>
          <p:cNvPicPr/>
          <p:nvPr/>
        </p:nvPicPr>
        <p:blipFill>
          <a:blip r:embed="rId5"/>
          <a:stretch/>
        </p:blipFill>
        <p:spPr>
          <a:xfrm>
            <a:off x="8413559" y="2377440"/>
            <a:ext cx="2633761" cy="263376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защита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63" name="Content Placeholder 8"/>
          <p:cNvSpPr/>
          <p:nvPr/>
        </p:nvSpPr>
        <p:spPr>
          <a:xfrm>
            <a:off x="1141560" y="1846800"/>
            <a:ext cx="5698440" cy="43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Процессы  имеют свои ресурсы, в том числе и память</a:t>
            </a:r>
            <a:endParaRPr lang="ru-RU" sz="28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Процессы не должны иметь возможности обратится к памяти, используемой другим процессом без необходимых на то прав</a:t>
            </a:r>
            <a:endParaRPr lang="ru-RU" sz="2800" b="0" strike="noStrike" spc="-1" dirty="0">
              <a:latin typeface="Arial"/>
            </a:endParaRPr>
          </a:p>
        </p:txBody>
      </p:sp>
      <p:pic>
        <p:nvPicPr>
          <p:cNvPr id="1864" name="Рисунок 1863"/>
          <p:cNvPicPr/>
          <p:nvPr/>
        </p:nvPicPr>
        <p:blipFill>
          <a:blip r:embed="rId5"/>
          <a:stretch/>
        </p:blipFill>
        <p:spPr>
          <a:xfrm>
            <a:off x="8527320" y="2757420"/>
            <a:ext cx="2520000" cy="25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PlaceHolder 1"/>
          <p:cNvSpPr>
            <a:spLocks noGrp="1"/>
          </p:cNvSpPr>
          <p:nvPr>
            <p:ph type="title"/>
          </p:nvPr>
        </p:nvSpPr>
        <p:spPr>
          <a:xfrm>
            <a:off x="1141560" y="36864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Логическая организация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66" name="Content Placeholder 9"/>
          <p:cNvSpPr/>
          <p:nvPr/>
        </p:nvSpPr>
        <p:spPr>
          <a:xfrm>
            <a:off x="1141560" y="1846800"/>
            <a:ext cx="5698440" cy="434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Высокий уровень абстракции</a:t>
            </a:r>
            <a:endParaRPr lang="ru-RU" sz="28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Так называемая «Виртуальная память»</a:t>
            </a:r>
            <a:endParaRPr lang="ru-RU" sz="28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Не совпадает с тем, как данные хранятся на физическом уровне</a:t>
            </a:r>
            <a:endParaRPr lang="ru-RU" sz="2800" b="0" strike="noStrike" spc="-1" dirty="0">
              <a:latin typeface="Arial"/>
            </a:endParaRPr>
          </a:p>
          <a:p>
            <a:pPr marL="216000" indent="-2160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pic>
        <p:nvPicPr>
          <p:cNvPr id="1867" name="Рисунок 1866"/>
          <p:cNvPicPr/>
          <p:nvPr/>
        </p:nvPicPr>
        <p:blipFill>
          <a:blip r:embed="rId5"/>
          <a:stretch/>
        </p:blipFill>
        <p:spPr>
          <a:xfrm>
            <a:off x="8347320" y="2667420"/>
            <a:ext cx="2700000" cy="27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350</TotalTime>
  <Words>339</Words>
  <Application>Microsoft Office PowerPoint</Application>
  <PresentationFormat>Широкоэкранный</PresentationFormat>
  <Paragraphs>90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Tw Cen MT</vt:lpstr>
      <vt:lpstr>Wingdings</vt:lpstr>
      <vt:lpstr>Circuit</vt:lpstr>
      <vt:lpstr>Организация памяти</vt:lpstr>
      <vt:lpstr>Составляющие компьютера</vt:lpstr>
      <vt:lpstr>Основная память (ОЗУ)</vt:lpstr>
      <vt:lpstr>Устройства хранения информации</vt:lpstr>
      <vt:lpstr>Управление памятью</vt:lpstr>
      <vt:lpstr>Требования </vt:lpstr>
      <vt:lpstr>Распределение</vt:lpstr>
      <vt:lpstr>защита</vt:lpstr>
      <vt:lpstr>Логическая организация</vt:lpstr>
      <vt:lpstr>Физическая организация</vt:lpstr>
      <vt:lpstr>single contiguous allocation</vt:lpstr>
      <vt:lpstr>Разделение (PArtitioning)</vt:lpstr>
      <vt:lpstr>FIXED Partitioning</vt:lpstr>
      <vt:lpstr>Dynamic Partitioning</vt:lpstr>
      <vt:lpstr>Подкачка страниц (paging)</vt:lpstr>
      <vt:lpstr>Виртуальная память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</cp:lastModifiedBy>
  <cp:revision>17</cp:revision>
  <dcterms:created xsi:type="dcterms:W3CDTF">2021-08-20T15:58:16Z</dcterms:created>
  <dcterms:modified xsi:type="dcterms:W3CDTF">2021-10-28T20:03:50Z</dcterms:modified>
</cp:coreProperties>
</file>