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/>
          <a:lstStyle/>
          <a:p>
            <a:pPr algn="ctr"/>
            <a:r>
              <a:rPr lang="ru-RU" sz="4800" b="0" strike="noStrike" cap="all" spc="-1" dirty="0">
                <a:solidFill>
                  <a:srgbClr val="FFFFFF"/>
                </a:solidFill>
                <a:latin typeface="Tw Cen MT"/>
              </a:rPr>
              <a:t>Файловая система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«Операционные системы»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</a:t>
            </a:r>
            <a:r>
              <a:rPr lang="uk-UA" sz="2800" dirty="0">
                <a:solidFill>
                  <a:schemeClr val="tx2"/>
                </a:solidFill>
              </a:rPr>
              <a:t>9</a:t>
            </a:r>
            <a:endParaRPr lang="ru-RU" sz="2800" dirty="0">
              <a:solidFill>
                <a:schemeClr val="tx2"/>
              </a:solidFill>
            </a:endParaRP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 dirty="0" err="1">
                <a:solidFill>
                  <a:srgbClr val="FFFFFF"/>
                </a:solidFill>
                <a:latin typeface="Tw Cen MT"/>
              </a:rPr>
              <a:t>proc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07" name="PlaceHolder 24"/>
          <p:cNvSpPr txBox="1"/>
          <p:nvPr/>
        </p:nvSpPr>
        <p:spPr>
          <a:xfrm>
            <a:off x="1141919" y="1847520"/>
            <a:ext cx="9994509" cy="186334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1001"/>
              </a:spcBef>
            </a:pPr>
            <a:r>
              <a:rPr lang="ru-RU" sz="2400" b="0" strike="noStrike" spc="-1" dirty="0" err="1"/>
              <a:t>procfs</a:t>
            </a:r>
            <a:r>
              <a:rPr lang="ru-RU" sz="2400" b="0" strike="noStrike" spc="-1" dirty="0"/>
              <a:t> — специальная файловая система, используемая в UNIX-подобных операционных системах. Позволяет получить доступ к информации из ядра о системных процессах.</a:t>
            </a:r>
            <a:endParaRPr lang="en-US" sz="2400" b="0" strike="noStrike" spc="-1" dirty="0"/>
          </a:p>
          <a:p>
            <a:pPr algn="just">
              <a:lnSpc>
                <a:spcPct val="120000"/>
              </a:lnSpc>
              <a:spcBef>
                <a:spcPts val="1001"/>
              </a:spcBef>
            </a:pPr>
            <a:endParaRPr lang="ru-RU" sz="2400" b="0" strike="noStrike" spc="-1" dirty="0"/>
          </a:p>
        </p:txBody>
      </p:sp>
      <p:sp>
        <p:nvSpPr>
          <p:cNvPr id="7" name="PlaceHolder 24">
            <a:extLst>
              <a:ext uri="{FF2B5EF4-FFF2-40B4-BE49-F238E27FC236}">
                <a16:creationId xmlns:a16="http://schemas.microsoft.com/office/drawing/2014/main" id="{98D4B64F-B94C-4F8C-A140-7B917FE925F1}"/>
              </a:ext>
            </a:extLst>
          </p:cNvPr>
          <p:cNvSpPr txBox="1"/>
          <p:nvPr/>
        </p:nvSpPr>
        <p:spPr>
          <a:xfrm>
            <a:off x="1141560" y="3727731"/>
            <a:ext cx="9564550" cy="258781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2" spcCol="360000" anchor="t">
            <a:normAutofit fontScale="92500" lnSpcReduction="20000"/>
          </a:bodyPr>
          <a:lstStyle/>
          <a:p>
            <a:pPr>
              <a:lnSpc>
                <a:spcPct val="140000"/>
              </a:lnSpc>
            </a:pPr>
            <a:r>
              <a:rPr lang="en-US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/proc/bus  - </a:t>
            </a: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информация о шине </a:t>
            </a:r>
          </a:p>
          <a:p>
            <a:pPr>
              <a:lnSpc>
                <a:spcPct val="140000"/>
              </a:lnSpc>
            </a:pP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proc/driver - </a:t>
            </a: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информация о драйверах</a:t>
            </a:r>
          </a:p>
          <a:p>
            <a:pPr>
              <a:lnSpc>
                <a:spcPct val="140000"/>
              </a:lnSpc>
            </a:pP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proc/fs - </a:t>
            </a: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информация о параметрах файловой системы</a:t>
            </a:r>
          </a:p>
          <a:p>
            <a:pPr>
              <a:lnSpc>
                <a:spcPct val="140000"/>
              </a:lnSpc>
            </a:pP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proc/net - </a:t>
            </a: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информация о сети</a:t>
            </a:r>
          </a:p>
          <a:p>
            <a:pPr>
              <a:lnSpc>
                <a:spcPct val="140000"/>
              </a:lnSpc>
            </a:pP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proc/</a:t>
            </a:r>
            <a:r>
              <a:rPr lang="en-US" sz="16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scsi</a:t>
            </a:r>
            <a:r>
              <a:rPr lang="en-US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информация о </a:t>
            </a:r>
            <a:r>
              <a:rPr lang="en-US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SCSI</a:t>
            </a:r>
          </a:p>
          <a:p>
            <a:pPr>
              <a:lnSpc>
                <a:spcPct val="140000"/>
              </a:lnSpc>
            </a:pPr>
            <a:r>
              <a:rPr lang="en-US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/proc/sys -</a:t>
            </a: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параметры ядра</a:t>
            </a:r>
          </a:p>
          <a:p>
            <a:pPr>
              <a:lnSpc>
                <a:spcPct val="140000"/>
              </a:lnSpc>
            </a:pP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proc/sys/fs - </a:t>
            </a: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общие данные о файловой системе</a:t>
            </a:r>
          </a:p>
          <a:p>
            <a:pPr>
              <a:lnSpc>
                <a:spcPct val="140000"/>
              </a:lnSpc>
            </a:pP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proc/sys/kernel - </a:t>
            </a: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общие параметры ядра</a:t>
            </a:r>
          </a:p>
          <a:p>
            <a:pPr>
              <a:lnSpc>
                <a:spcPct val="140000"/>
              </a:lnSpc>
            </a:pP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proc/sys/</a:t>
            </a:r>
            <a:r>
              <a:rPr lang="en-US" sz="16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</a:t>
            </a:r>
            <a:r>
              <a:rPr lang="en-US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параметры менеджера памяти</a:t>
            </a:r>
          </a:p>
          <a:p>
            <a:pPr>
              <a:lnSpc>
                <a:spcPct val="140000"/>
              </a:lnSpc>
            </a:pP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proc/sys/dev - </a:t>
            </a: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информация об устройствах</a:t>
            </a:r>
          </a:p>
          <a:p>
            <a:pPr>
              <a:lnSpc>
                <a:spcPct val="140000"/>
              </a:lnSpc>
            </a:pP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proc/sys/</a:t>
            </a:r>
            <a:r>
              <a:rPr lang="en-US" sz="16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sunrpc</a:t>
            </a:r>
            <a:r>
              <a:rPr lang="en-US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- RPC </a:t>
            </a: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информация</a:t>
            </a:r>
          </a:p>
          <a:p>
            <a:pPr>
              <a:lnSpc>
                <a:spcPct val="140000"/>
              </a:lnSpc>
            </a:pP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proc/</a:t>
            </a:r>
            <a:r>
              <a:rPr lang="en-US" sz="16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информация о конкретном процессе по </a:t>
            </a:r>
            <a:r>
              <a:rPr lang="en-US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ru-RU" sz="16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3960" cy="147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400" b="0" strike="noStrike" cap="all" spc="-1">
                <a:solidFill>
                  <a:srgbClr val="FFFFFF"/>
                </a:solidFill>
                <a:latin typeface="Tw Cen MT"/>
              </a:rPr>
              <a:t>Спасибо за внимание!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409" name="Picture 7"/>
          <p:cNvPicPr/>
          <p:nvPr/>
        </p:nvPicPr>
        <p:blipFill>
          <a:blip r:embed="rId4"/>
          <a:stretch/>
        </p:blipFill>
        <p:spPr>
          <a:xfrm>
            <a:off x="3307680" y="2304000"/>
            <a:ext cx="5571360" cy="4048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Файловая система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141560" y="1847160"/>
            <a:ext cx="7678440" cy="439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Способ организации, хранения и наименования данных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Используется на носителях информации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Определяет формат содержимого и способ физического хранения информации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Информацию принято группировать в файлы</a:t>
            </a:r>
            <a:endParaRPr lang="ru-RU" sz="2400" b="0" strike="noStrike" spc="-1" dirty="0">
              <a:latin typeface="Arial"/>
            </a:endParaRPr>
          </a:p>
        </p:txBody>
      </p:sp>
      <p:pic>
        <p:nvPicPr>
          <p:cNvPr id="378" name="Рисунок 377"/>
          <p:cNvPicPr/>
          <p:nvPr/>
        </p:nvPicPr>
        <p:blipFill>
          <a:blip r:embed="rId4"/>
          <a:stretch/>
        </p:blipFill>
        <p:spPr>
          <a:xfrm>
            <a:off x="9360000" y="2160000"/>
            <a:ext cx="1980000" cy="198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Требование к файловым системам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1141560" y="1847160"/>
            <a:ext cx="7678440" cy="439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Должно предоставлять возможность хранения большого количества информации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Информация должна пережить прекращение работы процесса, что ее использует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К информации должны иметь одновременный доступ нескольких процессов (не на запись)</a:t>
            </a:r>
            <a:endParaRPr lang="ru-RU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файл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1141560" y="1847160"/>
            <a:ext cx="7354370" cy="445598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1001"/>
              </a:spcBef>
            </a:pPr>
            <a:r>
              <a:rPr lang="ru-RU" sz="2000" b="0" strike="noStrike" spc="-1" dirty="0">
                <a:solidFill>
                  <a:srgbClr val="FFFFFF"/>
                </a:solidFill>
                <a:latin typeface="Tw Cen MT"/>
              </a:rPr>
              <a:t>Файл (англ. </a:t>
            </a:r>
            <a:r>
              <a:rPr lang="ru-RU" sz="2000" b="0" strike="noStrike" spc="-1" dirty="0" err="1">
                <a:solidFill>
                  <a:srgbClr val="FFFFFF"/>
                </a:solidFill>
                <a:latin typeface="Tw Cen MT"/>
              </a:rPr>
              <a:t>file</a:t>
            </a:r>
            <a:r>
              <a:rPr lang="ru-RU" sz="2000" b="0" strike="noStrike" spc="-1" dirty="0">
                <a:solidFill>
                  <a:srgbClr val="FFFFFF"/>
                </a:solidFill>
                <a:latin typeface="Tw Cen MT"/>
              </a:rPr>
              <a:t>) — именованная область данных на носителе информации, используемая как базовый объект взаимодействия с данными в операционных системах.</a:t>
            </a:r>
            <a:endParaRPr lang="ru-RU" sz="2000" b="0" strike="noStrike" spc="-1" dirty="0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</a:pPr>
            <a:r>
              <a:rPr lang="ru-RU" sz="2000" b="0" strike="noStrike" spc="-1" dirty="0">
                <a:solidFill>
                  <a:srgbClr val="FFFFFF"/>
                </a:solidFill>
                <a:latin typeface="Tw Cen MT"/>
              </a:rPr>
              <a:t>Типы «файлы»:</a:t>
            </a:r>
            <a:endParaRPr lang="ru-RU" sz="2000" b="0" strike="noStrike" spc="-1" dirty="0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Tw Cen MT"/>
              </a:rPr>
              <a:t>«Обычные»</a:t>
            </a:r>
            <a:endParaRPr lang="ru-RU" sz="2000" b="0" strike="noStrike" spc="-1" dirty="0">
              <a:latin typeface="Arial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Tw Cen MT"/>
              </a:rPr>
              <a:t>Каталоги — системные файлы, предназначенные для поддержки структуры 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386" name="Рисунок 385"/>
          <p:cNvPicPr/>
          <p:nvPr/>
        </p:nvPicPr>
        <p:blipFill>
          <a:blip r:embed="rId4"/>
          <a:stretch/>
        </p:blipFill>
        <p:spPr>
          <a:xfrm>
            <a:off x="9000000" y="2340000"/>
            <a:ext cx="2880000" cy="288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Операции с файлами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1141560" y="1847160"/>
            <a:ext cx="7318440" cy="3372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2" spcCol="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Tw Cen MT"/>
              </a:rPr>
              <a:t>Создание</a:t>
            </a:r>
            <a:endParaRPr lang="ru-RU" sz="20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Tw Cen MT"/>
              </a:rPr>
              <a:t>Удаление</a:t>
            </a:r>
            <a:endParaRPr lang="ru-RU" sz="20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Tw Cen MT"/>
              </a:rPr>
              <a:t>Открытие</a:t>
            </a:r>
            <a:endParaRPr lang="ru-RU" sz="20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Tw Cen MT"/>
              </a:rPr>
              <a:t>Закрытие</a:t>
            </a:r>
            <a:endParaRPr lang="ru-RU" sz="20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Tw Cen MT"/>
              </a:rPr>
              <a:t>Чтение</a:t>
            </a:r>
            <a:endParaRPr lang="ru-RU" sz="20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Tw Cen MT"/>
              </a:rPr>
              <a:t>Запись</a:t>
            </a:r>
            <a:endParaRPr lang="ru-RU" sz="20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000" b="0" strike="noStrike" spc="-1" dirty="0">
                <a:solidFill>
                  <a:srgbClr val="FFFFFF"/>
                </a:solidFill>
                <a:latin typeface="Tw Cen MT"/>
              </a:rPr>
              <a:t>Переименование</a:t>
            </a:r>
            <a:endParaRPr lang="ru-RU" sz="20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000" b="0" strike="noStrike" spc="-1" dirty="0" err="1">
                <a:solidFill>
                  <a:srgbClr val="FFFFFF"/>
                </a:solidFill>
                <a:latin typeface="Tw Cen MT"/>
              </a:rPr>
              <a:t>Append</a:t>
            </a:r>
            <a:endParaRPr lang="ru-RU" sz="20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000" b="0" strike="noStrike" spc="-1" dirty="0" err="1">
                <a:solidFill>
                  <a:srgbClr val="FFFFFF"/>
                </a:solidFill>
                <a:latin typeface="Tw Cen MT"/>
              </a:rPr>
              <a:t>Seek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389" name="Рисунок 388"/>
          <p:cNvPicPr/>
          <p:nvPr/>
        </p:nvPicPr>
        <p:blipFill>
          <a:blip r:embed="rId4"/>
          <a:stretch/>
        </p:blipFill>
        <p:spPr>
          <a:xfrm>
            <a:off x="8460000" y="1989000"/>
            <a:ext cx="2880000" cy="288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Файловая система </a:t>
            </a:r>
            <a:r>
              <a:rPr lang="ru-RU" sz="3600" b="0" strike="noStrike" cap="all" spc="-1" dirty="0" err="1">
                <a:solidFill>
                  <a:srgbClr val="FFFFFF"/>
                </a:solidFill>
                <a:latin typeface="Tw Cen MT"/>
              </a:rPr>
              <a:t>unix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391" name="PlaceHolder 12"/>
          <p:cNvSpPr txBox="1"/>
          <p:nvPr/>
        </p:nvSpPr>
        <p:spPr>
          <a:xfrm>
            <a:off x="1141920" y="1847520"/>
            <a:ext cx="7678440" cy="439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8000" lnSpcReduction="20000"/>
          </a:bodyPr>
          <a:lstStyle/>
          <a:p>
            <a:pPr>
              <a:lnSpc>
                <a:spcPct val="120000"/>
              </a:lnSpc>
            </a:pPr>
            <a:r>
              <a:rPr lang="ru-RU" sz="32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ru-RU" sz="32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ru-RU" sz="32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ru-RU" sz="32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</a:p>
          <a:p>
            <a:pPr>
              <a:lnSpc>
                <a:spcPct val="120000"/>
              </a:lnSpc>
            </a:pPr>
            <a:r>
              <a:rPr lang="ru-RU" sz="32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</a:t>
            </a:r>
            <a:r>
              <a:rPr lang="ru-RU" sz="32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lang="ru-RU" sz="32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</a:p>
          <a:p>
            <a:pPr>
              <a:lnSpc>
                <a:spcPct val="120000"/>
              </a:lnSpc>
            </a:pPr>
            <a:r>
              <a:rPr lang="ru-RU" sz="32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</a:t>
            </a:r>
            <a:r>
              <a:rPr lang="ru-RU" sz="32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ru-RU" sz="32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</a:p>
          <a:p>
            <a:pPr>
              <a:lnSpc>
                <a:spcPct val="120000"/>
              </a:lnSpc>
            </a:pPr>
            <a:r>
              <a:rPr lang="ru-RU" sz="32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</a:t>
            </a:r>
            <a:r>
              <a:rPr lang="ru-RU" sz="32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  <a:r>
              <a:rPr lang="ru-RU" sz="32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</a:p>
          <a:p>
            <a:pPr>
              <a:lnSpc>
                <a:spcPct val="120000"/>
              </a:lnSpc>
            </a:pPr>
            <a:r>
              <a:rPr lang="ru-RU" sz="32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</a:t>
            </a:r>
            <a:r>
              <a:rPr lang="ru-RU" sz="32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ru-RU" sz="32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</a:p>
          <a:p>
            <a:pPr>
              <a:lnSpc>
                <a:spcPct val="120000"/>
              </a:lnSpc>
            </a:pPr>
            <a:r>
              <a:rPr lang="ru-RU" sz="32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/libhistory.so.5.2           </a:t>
            </a:r>
          </a:p>
          <a:p>
            <a:pPr>
              <a:lnSpc>
                <a:spcPct val="120000"/>
              </a:lnSpc>
            </a:pPr>
            <a:r>
              <a:rPr lang="ru-RU" sz="32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/libgpm.so.1                </a:t>
            </a:r>
          </a:p>
          <a:p>
            <a:pPr>
              <a:lnSpc>
                <a:spcPct val="120000"/>
              </a:lnSpc>
            </a:pPr>
            <a:r>
              <a:rPr lang="ru-RU" sz="32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ru-RU" sz="32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ru-RU" sz="32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</a:p>
          <a:p>
            <a:pPr>
              <a:lnSpc>
                <a:spcPct val="120000"/>
              </a:lnSpc>
            </a:pPr>
            <a:r>
              <a:rPr lang="ru-RU" sz="32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</a:t>
            </a:r>
            <a:r>
              <a:rPr lang="ru-RU" sz="32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lost+found</a:t>
            </a:r>
            <a:r>
              <a:rPr lang="ru-RU" sz="32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</a:p>
          <a:p>
            <a:pPr>
              <a:lnSpc>
                <a:spcPct val="120000"/>
              </a:lnSpc>
            </a:pPr>
            <a:r>
              <a:rPr lang="ru-RU" sz="32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/host.sh                    </a:t>
            </a:r>
          </a:p>
          <a:p>
            <a:pPr>
              <a:lnSpc>
                <a:spcPct val="120000"/>
              </a:lnSpc>
            </a:pPr>
            <a:r>
              <a:rPr lang="ru-RU" sz="32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</a:t>
            </a:r>
            <a:r>
              <a:rPr lang="ru-RU" sz="32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</a:t>
            </a:r>
            <a:r>
              <a:rPr lang="ru-RU" sz="32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</a:p>
          <a:p>
            <a:pPr>
              <a:lnSpc>
                <a:spcPct val="120000"/>
              </a:lnSpc>
            </a:pPr>
            <a:r>
              <a:rPr lang="ru-RU" sz="32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/Pictures                   </a:t>
            </a:r>
          </a:p>
          <a:p>
            <a:pPr>
              <a:lnSpc>
                <a:spcPct val="120000"/>
              </a:lnSpc>
            </a:pPr>
            <a:r>
              <a:rPr lang="ru-RU" sz="32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/example.png </a:t>
            </a:r>
          </a:p>
        </p:txBody>
      </p:sp>
      <p:pic>
        <p:nvPicPr>
          <p:cNvPr id="392" name="Рисунок 391"/>
          <p:cNvPicPr/>
          <p:nvPr/>
        </p:nvPicPr>
        <p:blipFill>
          <a:blip r:embed="rId4"/>
          <a:stretch/>
        </p:blipFill>
        <p:spPr>
          <a:xfrm>
            <a:off x="6096000" y="2158902"/>
            <a:ext cx="5524657" cy="337198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Файловая система </a:t>
            </a:r>
            <a:r>
              <a:rPr lang="en-US" sz="3600" b="0" strike="noStrike" cap="all" spc="-1" dirty="0">
                <a:solidFill>
                  <a:srgbClr val="FFFFFF"/>
                </a:solidFill>
                <a:latin typeface="Tw Cen MT"/>
              </a:rPr>
              <a:t>Windows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394" name="PlaceHolder 14"/>
          <p:cNvSpPr txBox="1"/>
          <p:nvPr/>
        </p:nvSpPr>
        <p:spPr>
          <a:xfrm>
            <a:off x="1501920" y="1836360"/>
            <a:ext cx="6418080" cy="439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</a:p>
          <a:p>
            <a:pPr>
              <a:lnSpc>
                <a:spcPct val="120000"/>
              </a:lnSpc>
            </a:pP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\Program </a:t>
            </a:r>
            <a:r>
              <a:rPr lang="ru-RU" sz="16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endParaRPr lang="ru-RU" sz="16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\</a:t>
            </a:r>
            <a:r>
              <a:rPr lang="ru-RU" sz="16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CDEx</a:t>
            </a:r>
            <a:endParaRPr lang="ru-RU" sz="16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\CDEx.exe</a:t>
            </a:r>
          </a:p>
          <a:p>
            <a:pPr>
              <a:lnSpc>
                <a:spcPct val="120000"/>
              </a:lnSpc>
            </a:pP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\CDEx.hlp</a:t>
            </a:r>
          </a:p>
          <a:p>
            <a:pPr>
              <a:lnSpc>
                <a:spcPct val="120000"/>
              </a:lnSpc>
            </a:pP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\mppenc.exe</a:t>
            </a:r>
          </a:p>
          <a:p>
            <a:pPr>
              <a:lnSpc>
                <a:spcPct val="120000"/>
              </a:lnSpc>
            </a:pP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\Мои документы</a:t>
            </a:r>
          </a:p>
          <a:p>
            <a:pPr>
              <a:lnSpc>
                <a:spcPct val="120000"/>
              </a:lnSpc>
            </a:pP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\Wiki.txt</a:t>
            </a:r>
          </a:p>
          <a:p>
            <a:pPr>
              <a:lnSpc>
                <a:spcPct val="120000"/>
              </a:lnSpc>
            </a:pP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\Tornado.jpg</a:t>
            </a:r>
          </a:p>
          <a:p>
            <a:pPr>
              <a:lnSpc>
                <a:spcPct val="120000"/>
              </a:lnSpc>
            </a:pP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D:</a:t>
            </a:r>
          </a:p>
          <a:p>
            <a:pPr>
              <a:lnSpc>
                <a:spcPct val="120000"/>
              </a:lnSpc>
            </a:pP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\Music</a:t>
            </a:r>
          </a:p>
          <a:p>
            <a:pPr>
              <a:lnSpc>
                <a:spcPct val="120000"/>
              </a:lnSpc>
            </a:pP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\ABBA</a:t>
            </a:r>
          </a:p>
          <a:p>
            <a:pPr>
              <a:lnSpc>
                <a:spcPct val="120000"/>
              </a:lnSpc>
            </a:pP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\1974 </a:t>
            </a:r>
            <a:r>
              <a:rPr lang="ru-RU" sz="16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Waterloo</a:t>
            </a:r>
            <a:endParaRPr lang="ru-RU" sz="16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\1976 </a:t>
            </a:r>
            <a:r>
              <a:rPr lang="ru-RU" sz="16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Arrival</a:t>
            </a:r>
            <a:endParaRPr lang="ru-RU" sz="16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\Money, Money, Money.ogg</a:t>
            </a:r>
          </a:p>
          <a:p>
            <a:pPr>
              <a:lnSpc>
                <a:spcPct val="120000"/>
              </a:lnSpc>
            </a:pPr>
            <a:r>
              <a:rPr lang="ru-RU" sz="16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\1977 The </a:t>
            </a:r>
            <a:r>
              <a:rPr lang="ru-RU" sz="16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Album</a:t>
            </a:r>
            <a:endParaRPr lang="ru-RU" sz="16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95" name="Рисунок 394"/>
          <p:cNvPicPr/>
          <p:nvPr/>
        </p:nvPicPr>
        <p:blipFill>
          <a:blip r:embed="rId4"/>
          <a:stretch/>
        </p:blipFill>
        <p:spPr>
          <a:xfrm>
            <a:off x="6528666" y="1836360"/>
            <a:ext cx="5080064" cy="416528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Nfs (network file system)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397" name="PlaceHolder 16"/>
          <p:cNvSpPr txBox="1"/>
          <p:nvPr/>
        </p:nvSpPr>
        <p:spPr>
          <a:xfrm>
            <a:off x="1141560" y="1847520"/>
            <a:ext cx="6418080" cy="439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ru-RU" sz="2800" b="0" strike="noStrike" spc="-1" dirty="0"/>
              <a:t>Протокол сетевого доступа к файловым системам.</a:t>
            </a:r>
          </a:p>
        </p:txBody>
      </p:sp>
      <p:pic>
        <p:nvPicPr>
          <p:cNvPr id="398" name="Рисунок 397"/>
          <p:cNvPicPr/>
          <p:nvPr/>
        </p:nvPicPr>
        <p:blipFill>
          <a:blip r:embed="rId4"/>
          <a:stretch/>
        </p:blipFill>
        <p:spPr>
          <a:xfrm>
            <a:off x="1800000" y="2452680"/>
            <a:ext cx="9449640" cy="3307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468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sysfs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405" name="PlaceHolder 22"/>
          <p:cNvSpPr txBox="1"/>
          <p:nvPr/>
        </p:nvSpPr>
        <p:spPr>
          <a:xfrm>
            <a:off x="1141920" y="1671484"/>
            <a:ext cx="9014803" cy="482723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3000"/>
          </a:bodyPr>
          <a:lstStyle/>
          <a:p>
            <a:pPr algn="just">
              <a:lnSpc>
                <a:spcPct val="120000"/>
              </a:lnSpc>
              <a:spcBef>
                <a:spcPts val="1001"/>
              </a:spcBef>
            </a:pPr>
            <a:r>
              <a:rPr lang="ru-RU" sz="2400" b="0" strike="noStrike" spc="-1" dirty="0" err="1"/>
              <a:t>sysfs</a:t>
            </a:r>
            <a:r>
              <a:rPr lang="ru-RU" sz="2400" b="0" strike="noStrike" spc="-1" dirty="0"/>
              <a:t> — виртуальная файловая система в операционной системе Linux. Экспортирует в пространство пользователя информацию ядра Linux о присутствующих в системе устройствах и драйверах.</a:t>
            </a:r>
          </a:p>
          <a:p>
            <a:pPr algn="just">
              <a:lnSpc>
                <a:spcPct val="120000"/>
              </a:lnSpc>
              <a:spcBef>
                <a:spcPts val="1001"/>
              </a:spcBef>
            </a:pPr>
            <a:endParaRPr lang="ru-RU" sz="2400" b="0" strike="noStrike" spc="-1" dirty="0"/>
          </a:p>
          <a:p>
            <a:pPr>
              <a:lnSpc>
                <a:spcPct val="130000"/>
              </a:lnSpc>
            </a:pPr>
            <a:r>
              <a:rPr lang="ru-RU" sz="19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sys/</a:t>
            </a:r>
          </a:p>
          <a:p>
            <a:pPr>
              <a:lnSpc>
                <a:spcPct val="130000"/>
              </a:lnSpc>
            </a:pPr>
            <a:r>
              <a:rPr lang="ru-RU" sz="19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9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  <a:r>
              <a:rPr lang="ru-RU" sz="19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9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uk-UA" sz="19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внутреннее</a:t>
            </a:r>
            <a:r>
              <a:rPr lang="uk-UA" sz="19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9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дерево устройств ядра</a:t>
            </a:r>
          </a:p>
          <a:p>
            <a:pPr>
              <a:lnSpc>
                <a:spcPct val="130000"/>
              </a:lnSpc>
            </a:pPr>
            <a:r>
              <a:rPr lang="ru-RU" sz="19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9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ru-RU" sz="19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19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sz="19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перечень шин, зарегистрированных в ядре</a:t>
            </a:r>
          </a:p>
          <a:p>
            <a:pPr>
              <a:lnSpc>
                <a:spcPct val="130000"/>
              </a:lnSpc>
            </a:pPr>
            <a:r>
              <a:rPr lang="ru-RU" sz="19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9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drivers</a:t>
            </a:r>
            <a:r>
              <a:rPr lang="ru-RU" sz="19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/- каталоги драйверов, загруженных для устройств</a:t>
            </a:r>
          </a:p>
          <a:p>
            <a:pPr>
              <a:lnSpc>
                <a:spcPct val="130000"/>
              </a:lnSpc>
            </a:pPr>
            <a:r>
              <a:rPr lang="ru-RU" sz="19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900" b="0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ru-RU" sz="19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/ - содержит каталоги всех блочных устройств, присутствующих в настоящее время в системе</a:t>
            </a:r>
          </a:p>
          <a:p>
            <a:pPr>
              <a:lnSpc>
                <a:spcPct val="130000"/>
              </a:lnSpc>
            </a:pPr>
            <a:r>
              <a:rPr lang="uk-UA" sz="19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class/</a:t>
            </a:r>
            <a:r>
              <a:rPr lang="uk-UA" sz="19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sz="1900" b="0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отражает группировку устройств в классы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378</TotalTime>
  <Words>492</Words>
  <Application>Microsoft Office PowerPoint</Application>
  <PresentationFormat>Широкоэкранный</PresentationFormat>
  <Paragraphs>88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Tw Cen MT</vt:lpstr>
      <vt:lpstr>Circuit</vt:lpstr>
      <vt:lpstr>Файловая система</vt:lpstr>
      <vt:lpstr>Файловая система</vt:lpstr>
      <vt:lpstr>Требование к файловым системам</vt:lpstr>
      <vt:lpstr>файл</vt:lpstr>
      <vt:lpstr>Операции с файлами</vt:lpstr>
      <vt:lpstr>Файловая система unix</vt:lpstr>
      <vt:lpstr>Файловая система Windows</vt:lpstr>
      <vt:lpstr>Nfs (network file system)</vt:lpstr>
      <vt:lpstr>sysfs</vt:lpstr>
      <vt:lpstr>proc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</cp:lastModifiedBy>
  <cp:revision>22</cp:revision>
  <dcterms:created xsi:type="dcterms:W3CDTF">2021-08-20T15:58:16Z</dcterms:created>
  <dcterms:modified xsi:type="dcterms:W3CDTF">2021-10-28T20:34:57Z</dcterms:modified>
</cp:coreProperties>
</file>