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Desktop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48-466F-97B2-3F8A7ECAFC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48-466F-97B2-3F8A7ECAFC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48-466F-97B2-3F8A7ECAFC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48-466F-97B2-3F8A7ECAFC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48-466F-97B2-3F8A7ECAFC0B}"/>
              </c:ext>
            </c:extLst>
          </c:dPt>
          <c:cat>
            <c:strRef>
              <c:f>Лист1!$A$2:$A$6</c:f>
              <c:strCache>
                <c:ptCount val="5"/>
                <c:pt idx="0">
                  <c:v>Windows</c:v>
                </c:pt>
                <c:pt idx="1">
                  <c:v>OS X</c:v>
                </c:pt>
                <c:pt idx="2">
                  <c:v>Other</c:v>
                </c:pt>
                <c:pt idx="3">
                  <c:v>Chrome OS</c:v>
                </c:pt>
                <c:pt idx="4">
                  <c:v>Linux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75.180000000000007</c:v>
                </c:pt>
                <c:pt idx="1">
                  <c:v>15.89</c:v>
                </c:pt>
                <c:pt idx="2">
                  <c:v>4.2300000000000004</c:v>
                </c:pt>
                <c:pt idx="3">
                  <c:v>2.15</c:v>
                </c:pt>
                <c:pt idx="4">
                  <c:v>2.15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1-40A4-8783-CAD3085D439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D48-466F-97B2-3F8A7ECAFC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D48-466F-97B2-3F8A7ECAFC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D48-466F-97B2-3F8A7ECAFC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D48-466F-97B2-3F8A7ECAFC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D48-466F-97B2-3F8A7ECAFC0B}"/>
              </c:ext>
            </c:extLst>
          </c:dPt>
          <c:cat>
            <c:strRef>
              <c:f>Лист1!$A$2:$A$6</c:f>
              <c:strCache>
                <c:ptCount val="5"/>
                <c:pt idx="0">
                  <c:v>Windows</c:v>
                </c:pt>
                <c:pt idx="1">
                  <c:v>OS X</c:v>
                </c:pt>
                <c:pt idx="2">
                  <c:v>Other</c:v>
                </c:pt>
                <c:pt idx="3">
                  <c:v>Chrome OS</c:v>
                </c:pt>
                <c:pt idx="4">
                  <c:v>Linux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3A31-40A4-8783-CAD3085D4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Server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AE-49A4-BB7B-51C275545C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AE-49A4-BB7B-51C275545C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AE-49A4-BB7B-51C275545C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AE-49A4-BB7B-51C275545C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1AE-49A4-BB7B-51C275545C46}"/>
              </c:ext>
            </c:extLst>
          </c:dPt>
          <c:cat>
            <c:strRef>
              <c:f>Лист1!$A$2:$A$6</c:f>
              <c:strCache>
                <c:ptCount val="5"/>
                <c:pt idx="0">
                  <c:v>Linux</c:v>
                </c:pt>
                <c:pt idx="1">
                  <c:v>Windows</c:v>
                </c:pt>
                <c:pt idx="2">
                  <c:v>BSD</c:v>
                </c:pt>
                <c:pt idx="3">
                  <c:v>Solaris</c:v>
                </c:pt>
                <c:pt idx="4">
                  <c:v>Other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63.7</c:v>
                </c:pt>
                <c:pt idx="1">
                  <c:v>33.700000000000003</c:v>
                </c:pt>
                <c:pt idx="2">
                  <c:v>2.4</c:v>
                </c:pt>
                <c:pt idx="3">
                  <c:v>0.1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AE-49A4-BB7B-51C275545C4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C1AE-49A4-BB7B-51C275545C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C1AE-49A4-BB7B-51C275545C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C1AE-49A4-BB7B-51C275545C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C1AE-49A4-BB7B-51C275545C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C1AE-49A4-BB7B-51C275545C46}"/>
              </c:ext>
            </c:extLst>
          </c:dPt>
          <c:cat>
            <c:strRef>
              <c:f>Лист1!$A$2:$A$6</c:f>
              <c:strCache>
                <c:ptCount val="5"/>
                <c:pt idx="0">
                  <c:v>Linux</c:v>
                </c:pt>
                <c:pt idx="1">
                  <c:v>Windows</c:v>
                </c:pt>
                <c:pt idx="2">
                  <c:v>BSD</c:v>
                </c:pt>
                <c:pt idx="3">
                  <c:v>Solaris</c:v>
                </c:pt>
                <c:pt idx="4">
                  <c:v>Other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5-C1AE-49A4-BB7B-51C275545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ru.wikipedia.org/wiki/Unix#/media/%D0%A4%D0%B0%D0%B9%D0%BB:Unix_history-simple.ru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ru.wikipedia.org/wiki/%D0%AF%D0%B4%D1%80%D0%BE_Linux#/media/%D0%A4%D0%B0%D0%B9%D0%BB:Linux_kernel_map.png" TargetMode="External"/><Relationship Id="rId4" Type="http://schemas.openxmlformats.org/officeDocument/2006/relationships/hyperlink" Target="https://upload.wikimedia.org/wikipedia/ru/timeline/7ap7spubqc5wu807v30aud6e3xb1del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www.ubuntupit.com/most-popular-linux-distros-available-out-there/" TargetMode="External"/><Relationship Id="rId4" Type="http://schemas.openxmlformats.org/officeDocument/2006/relationships/hyperlink" Target="https://upload.wikimedia.org/wikipedia/commons/1/1b/Linux_Distribution_Timeline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pPr algn="ctr"/>
            <a:r>
              <a:rPr lang="en-US" sz="4800" b="0" strike="noStrike" cap="all" spc="-1" dirty="0">
                <a:solidFill>
                  <a:srgbClr val="FFFFFF"/>
                </a:solidFill>
                <a:latin typeface="Tw Cen MT"/>
              </a:rPr>
              <a:t>UNIX-</a:t>
            </a:r>
            <a:r>
              <a:rPr lang="uk-UA" sz="4800" b="0" strike="noStrike" cap="all" spc="-1" dirty="0">
                <a:solidFill>
                  <a:srgbClr val="FFFFFF"/>
                </a:solidFill>
                <a:latin typeface="Tw Cen MT"/>
              </a:rPr>
              <a:t>Систем</a:t>
            </a:r>
            <a:r>
              <a:rPr lang="ru-RU" sz="4800" b="0" strike="noStrike" cap="all" spc="-1" dirty="0">
                <a:solidFill>
                  <a:srgbClr val="FFFFFF"/>
                </a:solidFill>
                <a:latin typeface="Tw Cen MT"/>
              </a:rPr>
              <a:t>ы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10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solidFill>
                  <a:srgbClr val="FFFFFF"/>
                </a:solidFill>
                <a:latin typeface="Tw Cen MT"/>
              </a:rPr>
              <a:t>Менеджер пакетов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8215504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b="0" strike="noStrike" spc="-1" dirty="0">
                <a:latin typeface="Arial"/>
              </a:rPr>
              <a:t>Система управления пакетами — </a:t>
            </a:r>
            <a:r>
              <a:rPr lang="ru-RU" sz="2000" b="0" strike="noStrike" spc="-1" dirty="0">
                <a:solidFill>
                  <a:schemeClr val="accent4"/>
                </a:solidFill>
                <a:latin typeface="Arial"/>
              </a:rPr>
              <a:t>набор ПО</a:t>
            </a:r>
            <a:r>
              <a:rPr lang="ru-RU" sz="2000" b="0" strike="noStrike" spc="-1" dirty="0">
                <a:latin typeface="Arial"/>
              </a:rPr>
              <a:t>, позволяющего управлять процессом установки, удаления, настройки и обновления различных компонентов программного обеспечения.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z="2000" b="0" strike="noStrike" spc="-1" dirty="0">
                <a:latin typeface="Arial"/>
              </a:rPr>
              <a:t>yum (Fedora, RHEL, ASP Linux,</a:t>
            </a:r>
            <a:r>
              <a:rPr lang="ru-RU" sz="2000" b="0" strike="noStrike" spc="-1" dirty="0">
                <a:latin typeface="Arial"/>
              </a:rPr>
              <a:t> </a:t>
            </a:r>
            <a:r>
              <a:rPr lang="en-US" sz="2000" b="0" strike="noStrike" spc="-1" dirty="0">
                <a:latin typeface="Arial"/>
              </a:rPr>
              <a:t>openSUSE)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z="2000" b="0" strike="noStrike" spc="-1" dirty="0">
                <a:latin typeface="Arial"/>
              </a:rPr>
              <a:t>apt </a:t>
            </a:r>
            <a:r>
              <a:rPr lang="uk-UA" sz="2000" b="0" strike="noStrike" spc="-1" dirty="0" err="1">
                <a:latin typeface="Arial"/>
              </a:rPr>
              <a:t>или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dpkg</a:t>
            </a:r>
            <a:r>
              <a:rPr lang="en-US" sz="2000" b="0" strike="noStrike" spc="-1" dirty="0">
                <a:latin typeface="Arial"/>
              </a:rPr>
              <a:t> (Debian </a:t>
            </a:r>
            <a:r>
              <a:rPr lang="ru-RU" sz="2000" b="0" strike="noStrike" spc="-1" dirty="0">
                <a:latin typeface="Arial"/>
              </a:rPr>
              <a:t>и </a:t>
            </a:r>
            <a:r>
              <a:rPr lang="en-US" sz="2000" b="0" strike="noStrike" spc="-1" dirty="0">
                <a:latin typeface="Arial"/>
              </a:rPr>
              <a:t>Ubuntu),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z="2000" spc="-1" dirty="0" err="1">
                <a:latin typeface="Arial"/>
              </a:rPr>
              <a:t>p</a:t>
            </a:r>
            <a:r>
              <a:rPr lang="en-US" sz="2000" b="0" strike="noStrike" spc="-1" dirty="0" err="1">
                <a:latin typeface="Arial"/>
              </a:rPr>
              <a:t>acman</a:t>
            </a:r>
            <a:r>
              <a:rPr lang="en-US" sz="2000" b="0" strike="noStrike" spc="-1" dirty="0">
                <a:latin typeface="Arial"/>
              </a:rPr>
              <a:t> (Arch-</a:t>
            </a:r>
            <a:r>
              <a:rPr lang="ru-RU" sz="2000" b="0" strike="noStrike" spc="-1" dirty="0">
                <a:latin typeface="Arial"/>
              </a:rPr>
              <a:t>подобные),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z="2000" spc="-1" dirty="0">
                <a:latin typeface="Arial"/>
              </a:rPr>
              <a:t>p</a:t>
            </a:r>
            <a:r>
              <a:rPr lang="en-US" sz="2000" b="0" strike="noStrike" spc="-1" dirty="0">
                <a:latin typeface="Arial"/>
              </a:rPr>
              <a:t>ortage (Gentoo),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z="2000" spc="-1">
                <a:latin typeface="Arial"/>
              </a:rPr>
              <a:t>e</a:t>
            </a:r>
            <a:r>
              <a:rPr lang="en-US" sz="2000" b="0" strike="noStrike" spc="-1">
                <a:latin typeface="Arial"/>
              </a:rPr>
              <a:t>ntropy </a:t>
            </a:r>
            <a:r>
              <a:rPr lang="en-US" sz="2000" b="0" strike="noStrike" spc="-1" dirty="0">
                <a:latin typeface="Arial"/>
              </a:rPr>
              <a:t>(Sabayon Linux)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9153F3-3421-4BFE-9B63-D78EAA791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12" y="3551069"/>
            <a:ext cx="2711528" cy="27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3960" cy="147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409" name="Picture 7"/>
          <p:cNvPicPr/>
          <p:nvPr/>
        </p:nvPicPr>
        <p:blipFill>
          <a:blip r:embed="rId4"/>
          <a:stretch/>
        </p:blipFill>
        <p:spPr>
          <a:xfrm>
            <a:off x="3307680" y="2304000"/>
            <a:ext cx="5571360" cy="404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FFFFFF"/>
                </a:solidFill>
                <a:latin typeface="Tw Cen MT"/>
              </a:rPr>
              <a:t>Unix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en-US" spc="-1" dirty="0">
                <a:latin typeface="Arial"/>
              </a:rPr>
              <a:t>C</a:t>
            </a:r>
            <a:r>
              <a:rPr lang="ru-RU" sz="2400" b="0" strike="noStrike" spc="-1" dirty="0" err="1">
                <a:latin typeface="Arial"/>
              </a:rPr>
              <a:t>емейство</a:t>
            </a:r>
            <a:r>
              <a:rPr lang="ru-RU" sz="2400" b="0" strike="noStrike" spc="-1" dirty="0">
                <a:latin typeface="Arial"/>
              </a:rPr>
              <a:t> </a:t>
            </a:r>
            <a:r>
              <a:rPr lang="ru-RU" sz="2400" strike="noStrike" spc="-1" dirty="0">
                <a:solidFill>
                  <a:schemeClr val="accent1"/>
                </a:solidFill>
                <a:latin typeface="Arial"/>
              </a:rPr>
              <a:t>переносимых</a:t>
            </a:r>
            <a:r>
              <a:rPr lang="ru-RU" sz="2400" b="0" strike="noStrike" spc="-1" dirty="0">
                <a:latin typeface="Arial"/>
              </a:rPr>
              <a:t>, </a:t>
            </a:r>
            <a:r>
              <a:rPr lang="ru-RU" sz="2400" strike="noStrike" spc="-1" dirty="0">
                <a:solidFill>
                  <a:schemeClr val="accent1"/>
                </a:solidFill>
                <a:latin typeface="Arial"/>
              </a:rPr>
              <a:t>многозадачных</a:t>
            </a:r>
            <a:r>
              <a:rPr lang="ru-RU" sz="2400" b="0" strike="noStrike" spc="-1" dirty="0">
                <a:latin typeface="Arial"/>
              </a:rPr>
              <a:t> и </a:t>
            </a:r>
            <a:r>
              <a:rPr lang="ru-RU" sz="2400" strike="noStrike" spc="-1" dirty="0">
                <a:solidFill>
                  <a:schemeClr val="accent1"/>
                </a:solidFill>
                <a:latin typeface="Arial"/>
              </a:rPr>
              <a:t>многопользовательских</a:t>
            </a:r>
            <a:r>
              <a:rPr lang="ru-RU" sz="2400" b="0" strike="noStrike" spc="-1" dirty="0">
                <a:latin typeface="Arial"/>
              </a:rPr>
              <a:t>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операционных</a:t>
            </a:r>
            <a:r>
              <a:rPr lang="ru-RU" sz="2400" b="0" strike="noStrike" spc="-1" dirty="0">
                <a:latin typeface="Arial"/>
              </a:rPr>
              <a:t>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систем</a:t>
            </a:r>
            <a:r>
              <a:rPr lang="ru-RU" sz="2400" b="0" strike="noStrike" spc="-1" dirty="0">
                <a:latin typeface="Arial"/>
              </a:rPr>
              <a:t>, которые основаны на идеях оригинального проекта AT&amp;T Unix, разработанного в 1970-х годах в исследовательском центре Bell Labs Кеном Томпсоном, Деннисом </a:t>
            </a:r>
            <a:r>
              <a:rPr lang="ru-RU" sz="2400" b="0" strike="noStrike" spc="-1" dirty="0" err="1">
                <a:latin typeface="Arial"/>
              </a:rPr>
              <a:t>Ритчи</a:t>
            </a:r>
            <a:r>
              <a:rPr lang="ru-RU" sz="2400" b="0" strike="noStrike" spc="-1" dirty="0">
                <a:latin typeface="Arial"/>
              </a:rPr>
              <a:t> и другими.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F269BD-5E2A-43FE-9777-AAFD17DE6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53" y="4038640"/>
            <a:ext cx="3257103" cy="281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uk-UA" spc="-1" dirty="0" err="1">
                <a:solidFill>
                  <a:srgbClr val="FFFFFF"/>
                </a:solidFill>
                <a:latin typeface="Tw Cen MT"/>
              </a:rPr>
              <a:t>особенности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59" y="1847160"/>
            <a:ext cx="9192049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400" b="0" strike="noStrike" spc="-1" dirty="0">
                <a:latin typeface="Arial"/>
              </a:rPr>
              <a:t>Существуют </a:t>
            </a:r>
            <a:r>
              <a:rPr lang="en-US" spc="-1" dirty="0">
                <a:solidFill>
                  <a:srgbClr val="FFFFFF"/>
                </a:solidFill>
                <a:latin typeface="Tw Cen MT"/>
              </a:rPr>
              <a:t>Unix</a:t>
            </a:r>
            <a:r>
              <a:rPr lang="ru-RU" spc="-1" dirty="0">
                <a:solidFill>
                  <a:srgbClr val="FFFFFF"/>
                </a:solidFill>
                <a:latin typeface="Tw Cen MT"/>
              </a:rPr>
              <a:t> и </a:t>
            </a:r>
            <a:r>
              <a:rPr lang="en-US" spc="-1" dirty="0">
                <a:solidFill>
                  <a:srgbClr val="FFFFFF"/>
                </a:solidFill>
                <a:latin typeface="Tw Cen MT"/>
              </a:rPr>
              <a:t>Unix</a:t>
            </a:r>
            <a:r>
              <a:rPr lang="ru-RU" spc="-1" dirty="0">
                <a:solidFill>
                  <a:srgbClr val="FFFFFF"/>
                </a:solidFill>
                <a:latin typeface="Tw Cen MT"/>
              </a:rPr>
              <a:t>-подобные системы: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ru-RU" sz="2400" b="0" strike="noStrike" spc="-1" dirty="0">
                <a:solidFill>
                  <a:srgbClr val="FFFFFF"/>
                </a:solidFill>
                <a:latin typeface="Arial"/>
              </a:rPr>
              <a:t>используют простые текстовые файлы для настройки и управления системой;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ru-RU" sz="2400" b="0" strike="noStrike" spc="-1" dirty="0">
                <a:latin typeface="Arial"/>
              </a:rPr>
              <a:t>широкое применение утилит, запускаемых из командной строки;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ru-RU" sz="2400" b="0" strike="noStrike" spc="-1" dirty="0">
                <a:latin typeface="Arial"/>
              </a:rPr>
              <a:t>взаимодействие с пользователем посредством виртуального устройства — терминала;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ru-RU" sz="2400" b="0" strike="noStrike" spc="-1" dirty="0">
                <a:latin typeface="Arial"/>
              </a:rPr>
              <a:t>представление физических и виртуальных устройств и некоторых средств </a:t>
            </a:r>
            <a:r>
              <a:rPr lang="ru-RU" sz="2400" b="0" strike="noStrike" spc="-1" dirty="0" err="1">
                <a:latin typeface="Arial"/>
              </a:rPr>
              <a:t>межпроцессного</a:t>
            </a:r>
            <a:r>
              <a:rPr lang="ru-RU" sz="2400" b="0" strike="noStrike" spc="-1" dirty="0">
                <a:latin typeface="Arial"/>
              </a:rPr>
              <a:t> взаимодействия в виде файлов;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ru-RU" sz="2400" b="0" strike="noStrike" spc="-1" dirty="0">
                <a:latin typeface="Arial"/>
              </a:rPr>
              <a:t>использование конвейеров из нескольких программ, каждая из которых выполняет одну задачу.</a:t>
            </a:r>
          </a:p>
        </p:txBody>
      </p:sp>
    </p:spTree>
    <p:extLst>
      <p:ext uri="{BB962C8B-B14F-4D97-AF65-F5344CB8AC3E}">
        <p14:creationId xmlns:p14="http://schemas.microsoft.com/office/powerpoint/2010/main" val="373036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FFFFFF"/>
                </a:solidFill>
                <a:latin typeface="Tw Cen MT"/>
              </a:rPr>
              <a:t>Unix</a:t>
            </a:r>
            <a:r>
              <a:rPr lang="uk-UA" spc="-1" dirty="0">
                <a:solidFill>
                  <a:srgbClr val="FFFFFF"/>
                </a:solidFill>
                <a:latin typeface="Tw Cen MT"/>
              </a:rPr>
              <a:t>-систем</a:t>
            </a:r>
            <a:r>
              <a:rPr lang="ru-RU" spc="-1" dirty="0">
                <a:solidFill>
                  <a:srgbClr val="FFFFFF"/>
                </a:solidFill>
                <a:latin typeface="Tw Cen MT"/>
              </a:rPr>
              <a:t>ы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5958304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1800" b="0" strike="noStrike" spc="-1" dirty="0">
                <a:latin typeface="Arial"/>
              </a:rPr>
              <a:t>Unix-системы имеют большую историческую важность, поскольку благодаря им распространились некоторые популярные сегодня концепции и подходы в области ОС и программного обеспечения. </a:t>
            </a: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endParaRPr lang="ru-RU" sz="1800" b="0" strike="noStrike" spc="-1" dirty="0">
              <a:latin typeface="Arial"/>
            </a:endParaRP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1800" b="0" strike="noStrike" spc="-1" dirty="0">
                <a:latin typeface="Arial"/>
              </a:rPr>
              <a:t>Также, в ходе разработки Unix-систем был создан язык Си.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uk-UA" sz="1800" b="0" strike="noStrike" spc="-1" dirty="0">
                <a:solidFill>
                  <a:schemeClr val="accent4"/>
                </a:solidFill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ТЫК</a:t>
            </a:r>
            <a:endParaRPr lang="ru-RU" sz="18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055074-B33C-4C1E-A4DB-73F188DDF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97" y="3205286"/>
            <a:ext cx="5958304" cy="28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uk-UA" spc="-1" dirty="0">
                <a:solidFill>
                  <a:srgbClr val="FFFFFF"/>
                </a:solidFill>
                <a:latin typeface="Tw Cen MT"/>
              </a:rPr>
              <a:t>Доля р</a:t>
            </a:r>
            <a:r>
              <a:rPr lang="ru-RU" spc="-1" dirty="0" err="1">
                <a:solidFill>
                  <a:srgbClr val="FFFFFF"/>
                </a:solidFill>
                <a:latin typeface="Tw Cen MT"/>
              </a:rPr>
              <a:t>ынка</a:t>
            </a:r>
            <a:r>
              <a:rPr lang="ru-RU" spc="-1" dirty="0">
                <a:solidFill>
                  <a:srgbClr val="FFFFFF"/>
                </a:solidFill>
                <a:latin typeface="Tw Cen MT"/>
              </a:rPr>
              <a:t> ОС</a:t>
            </a:r>
            <a:endParaRPr lang="ru-RU" sz="3600" b="0" strike="noStrike" spc="-1" dirty="0">
              <a:latin typeface="Arial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3A9F9BF-4B81-4C0E-BCC5-355236EC69FD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93204028"/>
              </p:ext>
            </p:extLst>
          </p:nvPr>
        </p:nvGraphicFramePr>
        <p:xfrm>
          <a:off x="1137068" y="1624613"/>
          <a:ext cx="4954586" cy="4599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Объект 3">
            <a:extLst>
              <a:ext uri="{FF2B5EF4-FFF2-40B4-BE49-F238E27FC236}">
                <a16:creationId xmlns:a16="http://schemas.microsoft.com/office/drawing/2014/main" id="{9AC91B86-F476-4366-A2BB-7794B0E59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566041"/>
              </p:ext>
            </p:extLst>
          </p:nvPr>
        </p:nvGraphicFramePr>
        <p:xfrm>
          <a:off x="6100348" y="1624613"/>
          <a:ext cx="4954586" cy="4599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8520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 err="1">
                <a:solidFill>
                  <a:srgbClr val="FFFFFF"/>
                </a:solidFill>
                <a:latin typeface="Tw Cen MT"/>
              </a:rPr>
              <a:t>linux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59" y="1847160"/>
            <a:ext cx="8330915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uk-UA" spc="-1" dirty="0">
                <a:latin typeface="Arial"/>
              </a:rPr>
              <a:t>С</a:t>
            </a:r>
            <a:r>
              <a:rPr lang="ru-RU" sz="2400" b="0" strike="noStrike" spc="-1" dirty="0" err="1">
                <a:latin typeface="Arial"/>
              </a:rPr>
              <a:t>емейство</a:t>
            </a:r>
            <a:r>
              <a:rPr lang="ru-RU" sz="2400" b="0" strike="noStrike" spc="-1" dirty="0">
                <a:latin typeface="Arial"/>
              </a:rPr>
              <a:t> </a:t>
            </a:r>
            <a:r>
              <a:rPr lang="ru-RU" sz="2400" b="0" strike="noStrike" spc="-1" dirty="0">
                <a:solidFill>
                  <a:schemeClr val="accent1"/>
                </a:solidFill>
                <a:latin typeface="Arial"/>
              </a:rPr>
              <a:t>Unix-подобных</a:t>
            </a:r>
            <a:r>
              <a:rPr lang="ru-RU" sz="2400" b="0" strike="noStrike" spc="-1" dirty="0">
                <a:latin typeface="Arial"/>
              </a:rPr>
              <a:t> операционных систем на базе ядра Linux, включающих тот или иной набор утилит и программ проекта </a:t>
            </a:r>
            <a:r>
              <a:rPr lang="ru-RU" sz="2400" b="0" strike="noStrike" spc="-1" dirty="0">
                <a:solidFill>
                  <a:schemeClr val="accent4"/>
                </a:solidFill>
                <a:latin typeface="Arial"/>
              </a:rPr>
              <a:t>GNU</a:t>
            </a:r>
            <a:r>
              <a:rPr lang="ru-RU" sz="2400" b="0" strike="noStrike" spc="-1" dirty="0">
                <a:latin typeface="Arial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Tx/>
              <a:buChar char="-"/>
            </a:pPr>
            <a:r>
              <a:rPr lang="ru-RU" sz="2400" b="0" strike="noStrike" spc="-1" dirty="0" err="1">
                <a:latin typeface="Arial"/>
              </a:rPr>
              <a:t>реализ</a:t>
            </a:r>
            <a:r>
              <a:rPr lang="uk-UA" sz="2400" b="0" strike="noStrike" spc="-1" dirty="0" err="1">
                <a:latin typeface="Arial"/>
              </a:rPr>
              <a:t>ована</a:t>
            </a:r>
            <a:r>
              <a:rPr lang="ru-RU" sz="2400" b="0" strike="noStrike" spc="-1" dirty="0">
                <a:latin typeface="Arial"/>
              </a:rPr>
              <a:t> на принципах, стандартах и соглашениях, заложенных в Unix в течение 1970-х и 1980-х годов.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Tx/>
              <a:buChar char="-"/>
            </a:pPr>
            <a:r>
              <a:rPr lang="ru-RU" sz="2400" b="0" strike="noStrike" spc="-1" dirty="0">
                <a:latin typeface="Arial"/>
              </a:rPr>
              <a:t>монолитное ядро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Tx/>
              <a:buChar char="-"/>
            </a:pPr>
            <a:r>
              <a:rPr lang="ru-RU" sz="2400" b="0" strike="noStrike" spc="-1" dirty="0">
                <a:latin typeface="Arial"/>
              </a:rPr>
              <a:t>открытое программное обеспечение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Tx/>
              <a:buChar char="-"/>
            </a:pPr>
            <a:r>
              <a:rPr lang="ru-RU" sz="2400" b="0" strike="noStrike" spc="-1" dirty="0">
                <a:latin typeface="Arial"/>
              </a:rPr>
              <a:t>Си, ассемблер, C++</a:t>
            </a:r>
          </a:p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endParaRPr lang="ru-RU" sz="24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72C381-1265-4103-BEE9-93BC8B141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126" y="3429000"/>
            <a:ext cx="2876206" cy="28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2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solidFill>
                  <a:srgbClr val="FFFFFF"/>
                </a:solidFill>
                <a:latin typeface="Tw Cen MT"/>
              </a:rPr>
              <a:t>Ядро </a:t>
            </a:r>
            <a:r>
              <a:rPr lang="en-US" spc="-1" dirty="0" err="1">
                <a:solidFill>
                  <a:srgbClr val="FFFFFF"/>
                </a:solidFill>
                <a:latin typeface="Tw Cen MT"/>
              </a:rPr>
              <a:t>linux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869276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pc="-1" dirty="0">
                <a:latin typeface="Arial"/>
              </a:rPr>
              <a:t>Ядро (</a:t>
            </a:r>
            <a:r>
              <a:rPr lang="ru-RU" spc="-1" dirty="0" err="1">
                <a:latin typeface="Arial"/>
              </a:rPr>
              <a:t>kernel</a:t>
            </a:r>
            <a:r>
              <a:rPr lang="ru-RU" spc="-1" dirty="0">
                <a:latin typeface="Arial"/>
              </a:rPr>
              <a:t>) — </a:t>
            </a:r>
            <a:r>
              <a:rPr lang="ru-RU" spc="-1" dirty="0">
                <a:solidFill>
                  <a:schemeClr val="accent1"/>
                </a:solidFill>
                <a:latin typeface="Arial"/>
              </a:rPr>
              <a:t>центральная часть операционной </a:t>
            </a:r>
            <a:r>
              <a:rPr lang="ru-RU" spc="-1" dirty="0">
                <a:latin typeface="Arial"/>
              </a:rPr>
              <a:t>системы (ОС), обеспечивающая приложениям координированный доступ к ресурсам компьютера, таким как процессорное время, память, внешнее аппаратное обеспечение, внешнее устройство ввода и вывода информации.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solidFill>
                  <a:schemeClr val="accent4"/>
                </a:solidFill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ТЫК</a:t>
            </a:r>
            <a:endParaRPr lang="ru-RU" sz="2400" b="0" strike="noStrike" spc="-1" dirty="0">
              <a:solidFill>
                <a:schemeClr val="accent4"/>
              </a:solidFill>
              <a:latin typeface="Arial"/>
            </a:endParaRP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solidFill>
                  <a:schemeClr val="accent4"/>
                </a:solidFill>
                <a:latin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ТЫК</a:t>
            </a:r>
            <a:endParaRPr lang="ru-RU" sz="2400" b="0" strike="noStrike" spc="-1" dirty="0">
              <a:solidFill>
                <a:schemeClr val="accent4"/>
              </a:solidFill>
              <a:latin typeface="Arial"/>
            </a:endParaRPr>
          </a:p>
          <a:p>
            <a:pPr marL="0" indent="0" algn="just">
              <a:spcBef>
                <a:spcPts val="1001"/>
              </a:spcBef>
              <a:buClr>
                <a:srgbClr val="FFFFFF"/>
              </a:buClr>
              <a:buNone/>
            </a:pPr>
            <a:endParaRPr lang="ru-RU" sz="24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A6F73-A7FE-419D-9001-6D3B883D9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76" y="4172940"/>
            <a:ext cx="2168806" cy="21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7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solidFill>
                  <a:srgbClr val="FFFFFF"/>
                </a:solidFill>
                <a:latin typeface="Tw Cen MT"/>
              </a:rPr>
              <a:t>дистрибутивы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5729757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r>
              <a:rPr lang="ru-RU" sz="2400" b="0" strike="noStrike" spc="-1" dirty="0">
                <a:latin typeface="Arial"/>
              </a:rPr>
              <a:t>общее определение операционных систем, использующих ядро Linux, готовых для конечной установки на пользовательское оборудование.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pc="-1" dirty="0">
                <a:solidFill>
                  <a:schemeClr val="accent4"/>
                </a:solidFill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ТЫК</a:t>
            </a:r>
            <a:endParaRPr lang="en-US" spc="-1" dirty="0">
              <a:solidFill>
                <a:schemeClr val="accent4"/>
              </a:solidFill>
              <a:latin typeface="Arial"/>
            </a:endParaRP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uk-UA" sz="2400" b="0" strike="noStrike" spc="-1" dirty="0">
                <a:solidFill>
                  <a:schemeClr val="accent4"/>
                </a:solidFill>
                <a:latin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ТЫК</a:t>
            </a:r>
            <a:endParaRPr lang="ru-RU" sz="24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EA2161-F5C4-41A1-9833-F2BCCE207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8" y="3166697"/>
            <a:ext cx="5966302" cy="34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9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pc="-1" dirty="0">
                <a:solidFill>
                  <a:srgbClr val="FFFFFF"/>
                </a:solidFill>
                <a:latin typeface="Tw Cen MT"/>
              </a:rPr>
              <a:t>Графическая оболочка</a:t>
            </a:r>
            <a:r>
              <a:rPr lang="en-US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uk-UA" spc="-1" dirty="0" err="1">
                <a:solidFill>
                  <a:srgbClr val="FFFFFF"/>
                </a:solidFill>
                <a:latin typeface="Tw Cen MT"/>
              </a:rPr>
              <a:t>дистрибутивов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5729757" cy="465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ru-RU" sz="2400" b="0" strike="noStrike" spc="-1" dirty="0">
                <a:latin typeface="Arial"/>
              </a:rPr>
              <a:t>Без графической </a:t>
            </a:r>
            <a:r>
              <a:rPr lang="ru-RU" spc="-1" dirty="0">
                <a:latin typeface="Arial"/>
              </a:rPr>
              <a:t>оболочки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z="2400" b="0" strike="noStrike" spc="-1" dirty="0">
                <a:latin typeface="Arial"/>
              </a:rPr>
              <a:t>GNOME</a:t>
            </a:r>
            <a:endParaRPr lang="ru-RU" sz="2400" b="0" strike="noStrike" spc="-1" dirty="0">
              <a:latin typeface="Arial"/>
            </a:endParaRP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pc="-1" dirty="0">
                <a:latin typeface="Arial"/>
              </a:rPr>
              <a:t>KDE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pc="-1" dirty="0">
                <a:latin typeface="Arial"/>
              </a:rPr>
              <a:t>LXDE</a:t>
            </a: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z="2400" b="0" strike="noStrike" spc="-1" dirty="0" err="1">
                <a:latin typeface="Arial"/>
              </a:rPr>
              <a:t>LXQt</a:t>
            </a:r>
            <a:endParaRPr lang="en-US" sz="2400" b="0" strike="noStrike" spc="-1" dirty="0">
              <a:latin typeface="Arial"/>
            </a:endParaRP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en-US" spc="-1" dirty="0">
                <a:latin typeface="Arial"/>
              </a:rPr>
              <a:t>Cinnamon</a:t>
            </a:r>
            <a:endParaRPr lang="uk-UA" spc="-1" dirty="0">
              <a:latin typeface="Arial"/>
            </a:endParaRPr>
          </a:p>
          <a:p>
            <a:pPr algn="just">
              <a:spcBef>
                <a:spcPts val="1001"/>
              </a:spcBef>
              <a:buClr>
                <a:srgbClr val="FFFFFF"/>
              </a:buClr>
            </a:pPr>
            <a:r>
              <a:rPr lang="uk-UA" sz="2400" b="0" strike="noStrike" spc="-1" dirty="0" err="1">
                <a:latin typeface="Arial"/>
              </a:rPr>
              <a:t>другие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B25E27-F3D2-4E03-A007-2861C29EA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95" y="2180677"/>
            <a:ext cx="3528787" cy="35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8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505</TotalTime>
  <Words>354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UNIX-Системы</vt:lpstr>
      <vt:lpstr>Unix</vt:lpstr>
      <vt:lpstr>особенности</vt:lpstr>
      <vt:lpstr>Unix-системы</vt:lpstr>
      <vt:lpstr>Доля рынка ОС</vt:lpstr>
      <vt:lpstr>linux</vt:lpstr>
      <vt:lpstr>Ядро linux</vt:lpstr>
      <vt:lpstr>дистрибутивы</vt:lpstr>
      <vt:lpstr>Графическая оболочка дистрибутивов</vt:lpstr>
      <vt:lpstr>Менеджер пакетов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25</cp:revision>
  <dcterms:created xsi:type="dcterms:W3CDTF">2021-08-20T15:58:16Z</dcterms:created>
  <dcterms:modified xsi:type="dcterms:W3CDTF">2021-11-18T01:25:39Z</dcterms:modified>
</cp:coreProperties>
</file>